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83"/>
  </p:notesMasterIdLst>
  <p:handoutMasterIdLst>
    <p:handoutMasterId r:id="rId84"/>
  </p:handoutMasterIdLst>
  <p:sldIdLst>
    <p:sldId id="337" r:id="rId2"/>
    <p:sldId id="339" r:id="rId3"/>
    <p:sldId id="338" r:id="rId4"/>
    <p:sldId id="256" r:id="rId5"/>
    <p:sldId id="257" r:id="rId6"/>
    <p:sldId id="259" r:id="rId7"/>
    <p:sldId id="260"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9" r:id="rId51"/>
    <p:sldId id="305" r:id="rId52"/>
    <p:sldId id="306" r:id="rId53"/>
    <p:sldId id="307" r:id="rId54"/>
    <p:sldId id="308"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9" roundtripDataSignature="AMtx7mgw1/SvX8NXBfd9D32uT26mzBWYD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lon, Gil" initials="" lastIdx="9" clrIdx="0"/>
  <p:cmAuthor id="7" name="avandam@AD.Brown.Edu" initials="a" lastIdx="5" clrIdx="7">
    <p:extLst>
      <p:ext uri="{19B8F6BF-5375-455C-9EA6-DF929625EA0E}">
        <p15:presenceInfo xmlns:p15="http://schemas.microsoft.com/office/powerpoint/2012/main" userId="S::avandam@AD.Brown.Edu::4fc2619a-11c0-4522-8e0c-155f8778dfa8" providerId="AD"/>
      </p:ext>
    </p:extLst>
  </p:cmAuthor>
  <p:cmAuthor id="1" name="van Dam, Andries" initials="" lastIdx="6" clrIdx="1"/>
  <p:cmAuthor id="2" name="Angel Rodriguez" initials="" lastIdx="2" clrIdx="2"/>
  <p:cmAuthor id="3" name="Lily Steinman" initials="" lastIdx="1" clrIdx="3"/>
  <p:cmAuthor id="4" name="Lucy" initials="LR" lastIdx="1" clrIdx="4">
    <p:extLst>
      <p:ext uri="{19B8F6BF-5375-455C-9EA6-DF929625EA0E}">
        <p15:presenceInfo xmlns:p15="http://schemas.microsoft.com/office/powerpoint/2012/main" userId="Lucy" providerId="None"/>
      </p:ext>
    </p:extLst>
  </p:cmAuthor>
  <p:cmAuthor id="5" name="Angel Rodriguez" initials="AR" lastIdx="2" clrIdx="5"/>
  <p:cmAuthor id="6" name="van Dam, Andries" initials="vDA" lastIdx="7" clrIdx="6">
    <p:extLst>
      <p:ext uri="{19B8F6BF-5375-455C-9EA6-DF929625EA0E}">
        <p15:presenceInfo xmlns:p15="http://schemas.microsoft.com/office/powerpoint/2012/main" userId="S-1-5-21-117609710-602162358-682003330-148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A9D54AC-F403-496F-8912-8FA76B23510F}">
  <a:tblStyle styleId="{2A9D54AC-F403-496F-8912-8FA76B23510F}" styleName="Table_0">
    <a:wholeTbl>
      <a:tcTxStyle b="off" i="off">
        <a:font>
          <a:latin typeface="Arial"/>
          <a:ea typeface="Arial"/>
          <a:cs typeface="Arial"/>
        </a:font>
        <a:schemeClr val="dk1"/>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89"/>
    <p:restoredTop sz="94654"/>
  </p:normalViewPr>
  <p:slideViewPr>
    <p:cSldViewPr snapToGrid="0">
      <p:cViewPr varScale="1">
        <p:scale>
          <a:sx n="99" d="100"/>
          <a:sy n="99" d="100"/>
        </p:scale>
        <p:origin x="944" y="184"/>
      </p:cViewPr>
      <p:guideLst>
        <p:guide orient="horz" pos="2160"/>
        <p:guide pos="3840"/>
      </p:guideLst>
    </p:cSldViewPr>
  </p:slideViewPr>
  <p:outlineViewPr>
    <p:cViewPr>
      <p:scale>
        <a:sx n="33" d="100"/>
        <a:sy n="33" d="100"/>
      </p:scale>
      <p:origin x="0" y="-73152"/>
    </p:cViewPr>
  </p:outlineViewPr>
  <p:notesTextViewPr>
    <p:cViewPr>
      <p:scale>
        <a:sx n="1" d="1"/>
        <a:sy n="1" d="1"/>
      </p:scale>
      <p:origin x="0" y="0"/>
    </p:cViewPr>
  </p:notesTextViewPr>
  <p:notesViewPr>
    <p:cSldViewPr snapToGrid="0">
      <p:cViewPr varScale="1">
        <p:scale>
          <a:sx n="83" d="100"/>
          <a:sy n="83" d="100"/>
        </p:scale>
        <p:origin x="3992" y="20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handoutMaster" Target="handoutMasters/handoutMaster1.xml"/><Relationship Id="rId89" Type="http://customschemas.google.com/relationships/presentationmetadata" Target="meta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commentAuthors" Target="commentAuthor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viewProps" Target="view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0E37546-5EC4-2942-BD30-958F37B2957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BF73944-3BFC-6C45-A3CC-5515CA82D3C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0F2976-4BAF-434E-8787-0738F04CD542}" type="datetimeFigureOut">
              <a:rPr lang="en-US" smtClean="0"/>
              <a:t>9/11/19</a:t>
            </a:fld>
            <a:endParaRPr lang="en-US"/>
          </a:p>
        </p:txBody>
      </p:sp>
      <p:sp>
        <p:nvSpPr>
          <p:cNvPr id="4" name="Footer Placeholder 3">
            <a:extLst>
              <a:ext uri="{FF2B5EF4-FFF2-40B4-BE49-F238E27FC236}">
                <a16:creationId xmlns:a16="http://schemas.microsoft.com/office/drawing/2014/main" id="{97D8A7E8-14E1-F246-93A3-1F7F08141A1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AC47D2E-5D48-F543-89D3-0BC93C288C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B7664-7C9F-454D-B315-33F4DDB94673}" type="slidenum">
              <a:rPr lang="en-US" smtClean="0"/>
              <a:t>‹#›</a:t>
            </a:fld>
            <a:endParaRPr lang="en-US"/>
          </a:p>
        </p:txBody>
      </p:sp>
    </p:spTree>
    <p:extLst>
      <p:ext uri="{BB962C8B-B14F-4D97-AF65-F5344CB8AC3E}">
        <p14:creationId xmlns:p14="http://schemas.microsoft.com/office/powerpoint/2010/main" val="195169234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jpg>
</file>

<file path=ppt/media/image20.jpg>
</file>

<file path=ppt/media/image21.jpg>
</file>

<file path=ppt/media/image3.jpg>
</file>

<file path=ppt/media/image4.jpeg>
</file>

<file path=ppt/media/image5.jpeg>
</file>

<file path=ppt/media/image6.tiff>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799" cy="458788"/>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2" y="0"/>
            <a:ext cx="2971799" cy="458788"/>
          </a:xfrm>
          <a:prstGeom prst="rect">
            <a:avLst/>
          </a:prstGeom>
          <a:noFill/>
          <a:ln>
            <a:noFill/>
          </a:ln>
        </p:spPr>
        <p:txBody>
          <a:bodyPr spcFirstLastPara="1" wrap="square" lIns="91425" tIns="91425" rIns="91425" bIns="91425" anchor="t" anchorCtr="0">
            <a:noAutofit/>
          </a:bodyPr>
          <a:lstStyle>
            <a:lvl1pPr marR="0" lvl="0" algn="r"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399" cy="3086099"/>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799" cy="458786"/>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19" name="Google Shape;11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0" name="Google Shape;200;p14: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7" name="Google Shape;207;p15: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4" name="Google Shape;214;p16: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9" name="Google Shape;229;p17: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p18: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p19:notes"/>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244" name="Google Shape;244;p19: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 sz="1200" b="0" i="0" u="none" strike="noStrike" cap="none">
                <a:solidFill>
                  <a:schemeClr val="dk1"/>
                </a:solidFill>
                <a:latin typeface="Calibri"/>
                <a:ea typeface="Calibri"/>
                <a:cs typeface="Calibri"/>
                <a:sym typeface="Calibri"/>
              </a:rPr>
              <a:t>20</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20: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52" name="Google Shape;252;p20:notes"/>
          <p:cNvSpPr txBox="1">
            <a:spLocks noGrp="1"/>
          </p:cNvSpPr>
          <p:nvPr>
            <p:ph type="sldNum" idx="12"/>
          </p:nvPr>
        </p:nvSpPr>
        <p:spPr>
          <a:xfrm>
            <a:off x="3884612" y="8685213"/>
            <a:ext cx="2971800" cy="4587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rgbClr val="000000"/>
              </a:buClr>
              <a:buSzPts val="350"/>
              <a:buFont typeface="Arial"/>
              <a:buNone/>
            </a:pPr>
            <a:fld id="{00000000-1234-1234-1234-123412341234}" type="slidenum">
              <a:rPr lang="en"/>
              <a:t>21</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2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8" name="Google Shape;258;p21: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2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5" name="Google Shape;265;p22: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 name="Google Shape;276;p23: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5: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4" name="Google Shape;284;p24: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0" name="Google Shape;290;p25: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2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9" name="Google Shape;299;p26: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2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5" name="Google Shape;305;p27: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2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Google Shape;313;p28: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2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1" name="Google Shape;321;p29: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3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1" name="Google Shape;331;p30: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3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4" name="Google Shape;344;p31: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3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9" name="Google Shape;359;p33: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p3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9" name="Google Shape;379;p34: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7: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p3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0" name="Google Shape;390;p35: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p3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6" name="Google Shape;396;p36: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p3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1" name="Google Shape;411;p37: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3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2" name="Google Shape;422;p38: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3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8" name="Google Shape;428;p39: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dirty="0">
              <a:solidFill>
                <a:schemeClr val="dk1"/>
              </a:solidFill>
              <a:latin typeface="Calibri"/>
              <a:ea typeface="Calibri"/>
              <a:cs typeface="Calibri"/>
              <a:sym typeface="Calibri"/>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4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5" name="Google Shape;435;p40: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08:notes"/>
          <p:cNvSpPr txBox="1">
            <a:spLocks noGrp="1"/>
          </p:cNvSpPr>
          <p:nvPr>
            <p:ph type="body" idx="1"/>
          </p:nvPr>
        </p:nvSpPr>
        <p:spPr>
          <a:xfrm>
            <a:off x="685800" y="4400550"/>
            <a:ext cx="5486399"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2" name="Google Shape;442;p1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p4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2" name="Google Shape;452;p41: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p4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8" name="Google Shape;458;p42: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p4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5" name="Google Shape;465;p43: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p8: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p4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7" name="Google Shape;477;p44: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p4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4" name="Google Shape;494;p45: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p4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3" name="Google Shape;503;p46: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dirty="0">
              <a:solidFill>
                <a:schemeClr val="dk1"/>
              </a:solidFill>
              <a:latin typeface="Calibri"/>
              <a:ea typeface="Calibri"/>
              <a:cs typeface="Calibri"/>
              <a:sym typeface="Calibri"/>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p4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0" name="Google Shape;510;p47: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p4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8" name="Google Shape;518;p48: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5ece346ce1_1_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1" name="Google Shape;571;g5ece346ce1_1_0: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dirty="0">
              <a:solidFill>
                <a:schemeClr val="dk1"/>
              </a:solidFill>
              <a:latin typeface="Calibri"/>
              <a:ea typeface="Calibri"/>
              <a:cs typeface="Calibri"/>
              <a:sym typeface="Calibri"/>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p4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8" name="Google Shape;528;p49: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p5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7" name="Google Shape;537;p50: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p5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8" name="Google Shape;548;p51: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p5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2" name="Google Shape;562;p52: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9: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dirty="0">
              <a:solidFill>
                <a:schemeClr val="dk1"/>
              </a:solidFill>
              <a:latin typeface="Calibri"/>
              <a:ea typeface="Calibri"/>
              <a:cs typeface="Calibri"/>
              <a:sym typeface="Calibri"/>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p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9" name="Google Shape;579;p53:notes"/>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580" name="Google Shape;580;p53: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 sz="1200" b="0" i="0" u="none" strike="noStrike" cap="none">
                <a:solidFill>
                  <a:schemeClr val="dk1"/>
                </a:solidFill>
                <a:latin typeface="Calibri"/>
                <a:ea typeface="Calibri"/>
                <a:cs typeface="Calibri"/>
                <a:sym typeface="Calibri"/>
              </a:rPr>
              <a:t>55</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5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7" name="Google Shape;587;p54: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p5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3" name="Google Shape;593;p55: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p56: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0" name="Google Shape;600;p56:notes"/>
          <p:cNvSpPr txBox="1">
            <a:spLocks noGrp="1"/>
          </p:cNvSpPr>
          <p:nvPr>
            <p:ph type="body" idx="1"/>
          </p:nvPr>
        </p:nvSpPr>
        <p:spPr>
          <a:xfrm>
            <a:off x="914401"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p5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p57: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4" name="Google Shape;614;p58:notes"/>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615" name="Google Shape;615;p58: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 sz="1200" b="0" i="0" u="none" strike="noStrike" cap="none">
                <a:solidFill>
                  <a:schemeClr val="dk1"/>
                </a:solidFill>
                <a:latin typeface="Calibri"/>
                <a:ea typeface="Calibri"/>
                <a:cs typeface="Calibri"/>
                <a:sym typeface="Calibri"/>
              </a:rPr>
              <a:t>60</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p5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2" name="Google Shape;622;p59: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p6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8" name="Google Shape;628;p60: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p6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4" name="Google Shape;634;p61: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p6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5" name="Google Shape;645;p62: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9" name="Google Shape;159;p10: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3" name="Google Shape;663;p63:notes"/>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664" name="Google Shape;664;p63: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 sz="1200" b="0" i="0" u="none" strike="noStrike" cap="none">
                <a:solidFill>
                  <a:schemeClr val="dk1"/>
                </a:solidFill>
                <a:latin typeface="Calibri"/>
                <a:ea typeface="Calibri"/>
                <a:cs typeface="Calibri"/>
                <a:sym typeface="Calibri"/>
              </a:rPr>
              <a:t>65</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p6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0" name="Google Shape;670;p64: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p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7" name="Google Shape;677;p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p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3" name="Google Shape;683;p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p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9" name="Google Shape;689;p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p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5" name="Google Shape;695;p6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p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6" name="Google Shape;706;p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p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3" name="Google Shape;713;p7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dirty="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p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9" name="Google Shape;719;p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p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6" name="Google Shape;726;p7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p11: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p7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2" name="Google Shape;732;p73:notes"/>
          <p:cNvSpPr txBox="1">
            <a:spLocks noGrp="1"/>
          </p:cNvSpPr>
          <p:nvPr>
            <p:ph type="body" idx="1"/>
          </p:nvPr>
        </p:nvSpPr>
        <p:spPr>
          <a:xfrm>
            <a:off x="685800" y="4400550"/>
            <a:ext cx="5486399" cy="360045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733" name="Google Shape;733;p73: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 sz="1200" b="0" i="0" u="none" strike="noStrike" cap="none">
                <a:solidFill>
                  <a:schemeClr val="dk1"/>
                </a:solidFill>
                <a:latin typeface="Calibri"/>
                <a:ea typeface="Calibri"/>
                <a:cs typeface="Calibri"/>
                <a:sym typeface="Calibri"/>
              </a:rPr>
              <a:t>75</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p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9" name="Google Shape;739;p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p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5" name="Google Shape;745;p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p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2" name="Google Shape;752;p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p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6" name="Google Shape;766;p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
        <p:cNvGrpSpPr/>
        <p:nvPr/>
      </p:nvGrpSpPr>
      <p:grpSpPr>
        <a:xfrm>
          <a:off x="0" y="0"/>
          <a:ext cx="0" cy="0"/>
          <a:chOff x="0" y="0"/>
          <a:chExt cx="0" cy="0"/>
        </a:xfrm>
      </p:grpSpPr>
      <p:sp>
        <p:nvSpPr>
          <p:cNvPr id="794" name="Google Shape;794;p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5" name="Google Shape;795;p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p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1" name="Google Shape;801;p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7" name="Google Shape;187;p12: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p13:notes"/>
          <p:cNvSpPr txBox="1">
            <a:spLocks noGrp="1"/>
          </p:cNvSpPr>
          <p:nvPr>
            <p:ph type="body" idx="1"/>
          </p:nvPr>
        </p:nvSpPr>
        <p:spPr>
          <a:xfrm>
            <a:off x="914401" y="3257550"/>
            <a:ext cx="7315198" cy="308609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81"/>
          <p:cNvSpPr txBox="1">
            <a:spLocks noGrp="1"/>
          </p:cNvSpPr>
          <p:nvPr>
            <p:ph type="title"/>
          </p:nvPr>
        </p:nvSpPr>
        <p:spPr>
          <a:xfrm>
            <a:off x="609600" y="274637"/>
            <a:ext cx="10972799" cy="1143000"/>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18" name="Google Shape;18;p81"/>
          <p:cNvSpPr txBox="1">
            <a:spLocks noGrp="1"/>
          </p:cNvSpPr>
          <p:nvPr>
            <p:ph type="body" idx="1"/>
          </p:nvPr>
        </p:nvSpPr>
        <p:spPr>
          <a:xfrm>
            <a:off x="609600" y="1600200"/>
            <a:ext cx="10972799" cy="4967573"/>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L="914400" marR="0" lvl="1" indent="-381000" algn="l">
              <a:lnSpc>
                <a:spcPct val="100000"/>
              </a:lnSpc>
              <a:spcBef>
                <a:spcPts val="1333"/>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90"/>
          <p:cNvSpPr txBox="1">
            <a:spLocks noGrp="1"/>
          </p:cNvSpPr>
          <p:nvPr>
            <p:ph type="title"/>
          </p:nvPr>
        </p:nvSpPr>
        <p:spPr>
          <a:xfrm>
            <a:off x="839787" y="457200"/>
            <a:ext cx="3932237" cy="1600199"/>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69" name="Google Shape;69;p90"/>
          <p:cNvSpPr>
            <a:spLocks noGrp="1"/>
          </p:cNvSpPr>
          <p:nvPr>
            <p:ph type="pic" idx="2"/>
          </p:nvPr>
        </p:nvSpPr>
        <p:spPr>
          <a:xfrm>
            <a:off x="5183187" y="987425"/>
            <a:ext cx="6172199" cy="4873624"/>
          </a:xfrm>
          <a:prstGeom prst="rect">
            <a:avLst/>
          </a:prstGeom>
          <a:noFill/>
          <a:ln>
            <a:noFill/>
          </a:ln>
        </p:spPr>
        <p:txBody>
          <a:bodyPr spcFirstLastPara="1" wrap="square" lIns="91425" tIns="91425" rIns="91425" bIns="91425"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Courier New"/>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Noto Sans Symbols"/>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0" name="Google Shape;70;p90"/>
          <p:cNvSpPr txBox="1">
            <a:spLocks noGrp="1"/>
          </p:cNvSpPr>
          <p:nvPr>
            <p:ph type="body" idx="1"/>
          </p:nvPr>
        </p:nvSpPr>
        <p:spPr>
          <a:xfrm>
            <a:off x="839787" y="2057400"/>
            <a:ext cx="3932237" cy="3811588"/>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a:lnSpc>
                <a:spcPct val="90000"/>
              </a:lnSpc>
              <a:spcBef>
                <a:spcPts val="500"/>
              </a:spcBef>
              <a:spcAft>
                <a:spcPts val="0"/>
              </a:spcAft>
              <a:buClr>
                <a:schemeClr val="dk1"/>
              </a:buClr>
              <a:buSzPts val="1400"/>
              <a:buFont typeface="Courier New"/>
              <a:buNone/>
              <a:defRPr sz="1400" b="0" i="0" u="none" strike="noStrike" cap="none">
                <a:solidFill>
                  <a:schemeClr val="dk1"/>
                </a:solidFill>
                <a:latin typeface="Arial"/>
                <a:ea typeface="Arial"/>
                <a:cs typeface="Arial"/>
                <a:sym typeface="Arial"/>
              </a:defRPr>
            </a:lvl2pPr>
            <a:lvl3pPr marL="1371600" marR="0" lvl="2" indent="-228600" algn="l">
              <a:lnSpc>
                <a:spcPct val="90000"/>
              </a:lnSpc>
              <a:spcBef>
                <a:spcPts val="500"/>
              </a:spcBef>
              <a:spcAft>
                <a:spcPts val="0"/>
              </a:spcAft>
              <a:buClr>
                <a:schemeClr val="dk1"/>
              </a:buClr>
              <a:buSzPts val="1200"/>
              <a:buFont typeface="Noto Sans Symbols"/>
              <a:buNone/>
              <a:defRPr sz="1200" b="0" i="0" u="none" strike="noStrike" cap="none">
                <a:solidFill>
                  <a:schemeClr val="dk1"/>
                </a:solidFill>
                <a:latin typeface="Arial"/>
                <a:ea typeface="Arial"/>
                <a:cs typeface="Arial"/>
                <a:sym typeface="Arial"/>
              </a:defRPr>
            </a:lvl3pPr>
            <a:lvl4pPr marL="1828800" marR="0" lvl="3"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71" name="Google Shape;71;p90"/>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Arial"/>
              <a:buNone/>
              <a:defRPr sz="1200">
                <a:solidFill>
                  <a:srgbClr val="888888"/>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72" name="Google Shape;72;p90"/>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73" name="Google Shape;73;p90"/>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91"/>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76" name="Google Shape;76;p91"/>
          <p:cNvSpPr txBox="1">
            <a:spLocks noGrp="1"/>
          </p:cNvSpPr>
          <p:nvPr>
            <p:ph type="body" idx="1"/>
          </p:nvPr>
        </p:nvSpPr>
        <p:spPr>
          <a:xfrm rot="5400000">
            <a:off x="3920331" y="-1256505"/>
            <a:ext cx="4351338" cy="10515599"/>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a:lnSpc>
                <a:spcPct val="90000"/>
              </a:lnSpc>
              <a:spcBef>
                <a:spcPts val="500"/>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50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7" name="Google Shape;77;p91"/>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Arial"/>
              <a:buNone/>
              <a:defRPr sz="1200">
                <a:solidFill>
                  <a:srgbClr val="888888"/>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78" name="Google Shape;78;p91"/>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79" name="Google Shape;79;p91"/>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92"/>
          <p:cNvSpPr txBox="1">
            <a:spLocks noGrp="1"/>
          </p:cNvSpPr>
          <p:nvPr>
            <p:ph type="title"/>
          </p:nvPr>
        </p:nvSpPr>
        <p:spPr>
          <a:xfrm rot="5400000">
            <a:off x="7133431" y="1956594"/>
            <a:ext cx="5811838" cy="2628899"/>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82" name="Google Shape;82;p92"/>
          <p:cNvSpPr txBox="1">
            <a:spLocks noGrp="1"/>
          </p:cNvSpPr>
          <p:nvPr>
            <p:ph type="body" idx="1"/>
          </p:nvPr>
        </p:nvSpPr>
        <p:spPr>
          <a:xfrm rot="5400000">
            <a:off x="1799431" y="-596105"/>
            <a:ext cx="5811838" cy="7734299"/>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a:lnSpc>
                <a:spcPct val="90000"/>
              </a:lnSpc>
              <a:spcBef>
                <a:spcPts val="500"/>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50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3" name="Google Shape;83;p92"/>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Arial"/>
              <a:buNone/>
              <a:defRPr sz="1200">
                <a:solidFill>
                  <a:srgbClr val="888888"/>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84" name="Google Shape;84;p92"/>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85" name="Google Shape;85;p92"/>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Body">
  <p:cSld name="1_Title and Body">
    <p:spTree>
      <p:nvGrpSpPr>
        <p:cNvPr id="1" name="Shape 86"/>
        <p:cNvGrpSpPr/>
        <p:nvPr/>
      </p:nvGrpSpPr>
      <p:grpSpPr>
        <a:xfrm>
          <a:off x="0" y="0"/>
          <a:ext cx="0" cy="0"/>
          <a:chOff x="0" y="0"/>
          <a:chExt cx="0" cy="0"/>
        </a:xfrm>
      </p:grpSpPr>
      <p:sp>
        <p:nvSpPr>
          <p:cNvPr id="87" name="Google Shape;87;p93"/>
          <p:cNvSpPr txBox="1">
            <a:spLocks noGrp="1"/>
          </p:cNvSpPr>
          <p:nvPr>
            <p:ph type="title"/>
          </p:nvPr>
        </p:nvSpPr>
        <p:spPr>
          <a:xfrm>
            <a:off x="609600" y="274637"/>
            <a:ext cx="10972799" cy="1143000"/>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88" name="Google Shape;88;p93"/>
          <p:cNvSpPr txBox="1">
            <a:spLocks noGrp="1"/>
          </p:cNvSpPr>
          <p:nvPr>
            <p:ph type="body" idx="1"/>
          </p:nvPr>
        </p:nvSpPr>
        <p:spPr>
          <a:xfrm>
            <a:off x="609600" y="1600200"/>
            <a:ext cx="10972799" cy="4967573"/>
          </a:xfrm>
          <a:prstGeom prst="rect">
            <a:avLst/>
          </a:prstGeom>
          <a:noFill/>
          <a:ln>
            <a:noFill/>
          </a:ln>
        </p:spPr>
        <p:txBody>
          <a:bodyPr spcFirstLastPara="1" wrap="square" lIns="91425" tIns="91425" rIns="91425" bIns="91425" anchor="t" anchorCtr="0">
            <a:noAutofit/>
          </a:bodyPr>
          <a:lstStyle>
            <a:lvl1pPr marL="457200" marR="0" lvl="0" indent="-431800" algn="l">
              <a:lnSpc>
                <a:spcPct val="90000"/>
              </a:lnSpc>
              <a:spcBef>
                <a:spcPts val="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381000" algn="l">
              <a:lnSpc>
                <a:spcPct val="100000"/>
              </a:lnSpc>
              <a:spcBef>
                <a:spcPts val="1333"/>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_Title and Body">
  <p:cSld name="2_Title and Body">
    <p:spTree>
      <p:nvGrpSpPr>
        <p:cNvPr id="1" name="Shape 89"/>
        <p:cNvGrpSpPr/>
        <p:nvPr/>
      </p:nvGrpSpPr>
      <p:grpSpPr>
        <a:xfrm>
          <a:off x="0" y="0"/>
          <a:ext cx="0" cy="0"/>
          <a:chOff x="0" y="0"/>
          <a:chExt cx="0" cy="0"/>
        </a:xfrm>
      </p:grpSpPr>
      <p:sp>
        <p:nvSpPr>
          <p:cNvPr id="90" name="Google Shape;90;p94"/>
          <p:cNvSpPr txBox="1">
            <a:spLocks noGrp="1"/>
          </p:cNvSpPr>
          <p:nvPr>
            <p:ph type="title"/>
          </p:nvPr>
        </p:nvSpPr>
        <p:spPr>
          <a:xfrm>
            <a:off x="609600" y="274637"/>
            <a:ext cx="10972799" cy="1143000"/>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91" name="Google Shape;91;p94"/>
          <p:cNvSpPr txBox="1">
            <a:spLocks noGrp="1"/>
          </p:cNvSpPr>
          <p:nvPr>
            <p:ph type="body" idx="1"/>
          </p:nvPr>
        </p:nvSpPr>
        <p:spPr>
          <a:xfrm>
            <a:off x="609600" y="1600200"/>
            <a:ext cx="10972799" cy="4967573"/>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0"/>
              </a:spcBef>
              <a:spcAft>
                <a:spcPts val="0"/>
              </a:spcAft>
              <a:buClr>
                <a:schemeClr val="dk1"/>
              </a:buClr>
              <a:buSzPts val="3200"/>
              <a:buFont typeface="Arial"/>
              <a:buNone/>
              <a:defRPr sz="3200" b="0" i="0" u="none" strike="noStrike" cap="none">
                <a:solidFill>
                  <a:schemeClr val="dk1"/>
                </a:solidFill>
                <a:latin typeface="Consolas"/>
                <a:ea typeface="Consolas"/>
                <a:cs typeface="Consolas"/>
                <a:sym typeface="Consolas"/>
              </a:defRPr>
            </a:lvl1pPr>
            <a:lvl2pPr marL="914400" marR="0" lvl="1" indent="-381000" algn="l">
              <a:lnSpc>
                <a:spcPct val="100000"/>
              </a:lnSpc>
              <a:spcBef>
                <a:spcPts val="1333"/>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_Title and Body">
  <p:cSld name="3_Title and Body">
    <p:spTree>
      <p:nvGrpSpPr>
        <p:cNvPr id="1" name="Shape 92"/>
        <p:cNvGrpSpPr/>
        <p:nvPr/>
      </p:nvGrpSpPr>
      <p:grpSpPr>
        <a:xfrm>
          <a:off x="0" y="0"/>
          <a:ext cx="0" cy="0"/>
          <a:chOff x="0" y="0"/>
          <a:chExt cx="0" cy="0"/>
        </a:xfrm>
      </p:grpSpPr>
      <p:sp>
        <p:nvSpPr>
          <p:cNvPr id="93" name="Google Shape;93;p95"/>
          <p:cNvSpPr txBox="1">
            <a:spLocks noGrp="1"/>
          </p:cNvSpPr>
          <p:nvPr>
            <p:ph type="title"/>
          </p:nvPr>
        </p:nvSpPr>
        <p:spPr>
          <a:xfrm>
            <a:off x="609600" y="274637"/>
            <a:ext cx="10972799" cy="1143000"/>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94" name="Google Shape;94;p95"/>
          <p:cNvSpPr txBox="1">
            <a:spLocks noGrp="1"/>
          </p:cNvSpPr>
          <p:nvPr>
            <p:ph type="body" idx="1"/>
          </p:nvPr>
        </p:nvSpPr>
        <p:spPr>
          <a:xfrm>
            <a:off x="609600" y="1600200"/>
            <a:ext cx="10972799" cy="4967573"/>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L="914400" marR="0" lvl="1" indent="-381000" algn="l">
              <a:lnSpc>
                <a:spcPct val="100000"/>
              </a:lnSpc>
              <a:spcBef>
                <a:spcPts val="1333"/>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82"/>
          <p:cNvSpPr txBox="1">
            <a:spLocks noGrp="1"/>
          </p:cNvSpPr>
          <p:nvPr>
            <p:ph type="ctrTitle"/>
          </p:nvPr>
        </p:nvSpPr>
        <p:spPr>
          <a:xfrm>
            <a:off x="1524000" y="1122362"/>
            <a:ext cx="9144000" cy="2387600"/>
          </a:xfrm>
          <a:prstGeom prst="rect">
            <a:avLst/>
          </a:prstGeom>
          <a:noFill/>
          <a:ln>
            <a:noFill/>
          </a:ln>
        </p:spPr>
        <p:txBody>
          <a:bodyPr spcFirstLastPara="1" wrap="square" lIns="91425" tIns="91425" rIns="91425" bIns="91425" anchor="b" anchorCtr="0">
            <a:noAutofit/>
          </a:bodyPr>
          <a:lstStyle>
            <a:lvl1pPr marR="0" lvl="0" algn="ctr">
              <a:lnSpc>
                <a:spcPct val="90000"/>
              </a:lnSpc>
              <a:spcBef>
                <a:spcPts val="0"/>
              </a:spcBef>
              <a:spcAft>
                <a:spcPts val="0"/>
              </a:spcAft>
              <a:buClr>
                <a:schemeClr val="dk1"/>
              </a:buClr>
              <a:buSzPts val="6000"/>
              <a:buFont typeface="Arial"/>
              <a:buNone/>
              <a:defRPr sz="60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21" name="Google Shape;21;p82"/>
          <p:cNvSpPr txBox="1">
            <a:spLocks noGrp="1"/>
          </p:cNvSpPr>
          <p:nvPr>
            <p:ph type="subTitle" idx="1"/>
          </p:nvPr>
        </p:nvSpPr>
        <p:spPr>
          <a:xfrm>
            <a:off x="1524000" y="3602037"/>
            <a:ext cx="9144000" cy="1655761"/>
          </a:xfrm>
          <a:prstGeom prst="rect">
            <a:avLst/>
          </a:prstGeom>
          <a:noFill/>
          <a:ln>
            <a:noFill/>
          </a:ln>
        </p:spPr>
        <p:txBody>
          <a:bodyPr spcFirstLastPara="1" wrap="square" lIns="91425" tIns="91425" rIns="91425" bIns="91425" anchor="t" anchorCtr="0">
            <a:noAutofit/>
          </a:bodyPr>
          <a:lstStyle>
            <a:lvl1pPr marR="0" lvl="0" algn="ctr">
              <a:lnSpc>
                <a:spcPct val="90000"/>
              </a:lnSpc>
              <a:spcBef>
                <a:spcPts val="10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ctr">
              <a:lnSpc>
                <a:spcPct val="90000"/>
              </a:lnSpc>
              <a:spcBef>
                <a:spcPts val="500"/>
              </a:spcBef>
              <a:spcAft>
                <a:spcPts val="0"/>
              </a:spcAft>
              <a:buClr>
                <a:schemeClr val="dk1"/>
              </a:buClr>
              <a:buSzPts val="2000"/>
              <a:buFont typeface="Courier New"/>
              <a:buNone/>
              <a:defRPr sz="2000" b="0" i="0" u="none" strike="noStrike" cap="none">
                <a:solidFill>
                  <a:schemeClr val="dk1"/>
                </a:solidFill>
                <a:latin typeface="Arial"/>
                <a:ea typeface="Arial"/>
                <a:cs typeface="Arial"/>
                <a:sym typeface="Arial"/>
              </a:defRPr>
            </a:lvl2pPr>
            <a:lvl3pPr marR="0" lvl="2" algn="ctr">
              <a:lnSpc>
                <a:spcPct val="90000"/>
              </a:lnSpc>
              <a:spcBef>
                <a:spcPts val="500"/>
              </a:spcBef>
              <a:spcAft>
                <a:spcPts val="0"/>
              </a:spcAft>
              <a:buClr>
                <a:schemeClr val="dk1"/>
              </a:buClr>
              <a:buSzPts val="1800"/>
              <a:buFont typeface="Noto Sans Symbols"/>
              <a:buNone/>
              <a:defRPr sz="1800" b="0" i="0" u="none" strike="noStrike" cap="none">
                <a:solidFill>
                  <a:schemeClr val="dk1"/>
                </a:solidFill>
                <a:latin typeface="Arial"/>
                <a:ea typeface="Arial"/>
                <a:cs typeface="Arial"/>
                <a:sym typeface="Arial"/>
              </a:defRPr>
            </a:lvl3pPr>
            <a:lvl4pPr marR="0" lvl="3"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4pPr>
            <a:lvl5pPr marR="0" lvl="4"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5pPr>
            <a:lvl6pPr marR="0" lvl="5"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6pPr>
            <a:lvl7pPr marR="0" lvl="6"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7pPr>
            <a:lvl8pPr marR="0" lvl="7"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8pPr>
            <a:lvl9pPr marR="0" lvl="8" algn="ctr">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9pPr>
          </a:lstStyle>
          <a:p>
            <a:endParaRPr/>
          </a:p>
        </p:txBody>
      </p:sp>
      <p:sp>
        <p:nvSpPr>
          <p:cNvPr id="22" name="Google Shape;22;p82"/>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Arial"/>
              <a:buNone/>
              <a:defRPr sz="1200">
                <a:solidFill>
                  <a:srgbClr val="888888"/>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23" name="Google Shape;23;p82"/>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24" name="Google Shape;24;p82"/>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83"/>
          <p:cNvSpPr txBox="1">
            <a:spLocks noGrp="1"/>
          </p:cNvSpPr>
          <p:nvPr>
            <p:ph type="title"/>
          </p:nvPr>
        </p:nvSpPr>
        <p:spPr>
          <a:xfrm>
            <a:off x="609600" y="274637"/>
            <a:ext cx="10972799" cy="1143000"/>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27" name="Google Shape;27;p83"/>
          <p:cNvSpPr txBox="1">
            <a:spLocks noGrp="1"/>
          </p:cNvSpPr>
          <p:nvPr>
            <p:ph type="body" idx="1"/>
          </p:nvPr>
        </p:nvSpPr>
        <p:spPr>
          <a:xfrm>
            <a:off x="609600" y="1600200"/>
            <a:ext cx="5326033" cy="4967573"/>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0"/>
              </a:spcBef>
              <a:spcAft>
                <a:spcPts val="0"/>
              </a:spcAft>
              <a:buClr>
                <a:schemeClr val="dk1"/>
              </a:buClr>
              <a:buSzPts val="2800"/>
              <a:buFont typeface="Helvetica" pitchFamily="2" charset="0"/>
              <a:buChar char="●"/>
              <a:defRPr sz="2800" b="0" i="0" u="none" strike="noStrike" cap="none">
                <a:solidFill>
                  <a:schemeClr val="dk1"/>
                </a:solidFill>
                <a:latin typeface="Arial"/>
                <a:ea typeface="Arial"/>
                <a:cs typeface="Arial"/>
                <a:sym typeface="Arial"/>
              </a:defRPr>
            </a:lvl1pPr>
            <a:lvl2pPr marL="914400" marR="0" lvl="1" indent="-381000" algn="l">
              <a:lnSpc>
                <a:spcPct val="90000"/>
              </a:lnSpc>
              <a:spcBef>
                <a:spcPts val="0"/>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dirty="0"/>
          </a:p>
        </p:txBody>
      </p:sp>
      <p:sp>
        <p:nvSpPr>
          <p:cNvPr id="28" name="Google Shape;28;p83"/>
          <p:cNvSpPr txBox="1">
            <a:spLocks noGrp="1"/>
          </p:cNvSpPr>
          <p:nvPr>
            <p:ph type="body" idx="2"/>
          </p:nvPr>
        </p:nvSpPr>
        <p:spPr>
          <a:xfrm>
            <a:off x="6256364" y="1600200"/>
            <a:ext cx="5326033" cy="4967573"/>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0"/>
              </a:spcBef>
              <a:spcAft>
                <a:spcPts val="0"/>
              </a:spcAft>
              <a:buClr>
                <a:schemeClr val="dk1"/>
              </a:buClr>
              <a:buSzPts val="2800"/>
              <a:buFont typeface="Helvetica" pitchFamily="2" charset="0"/>
              <a:buChar char="●"/>
              <a:defRPr sz="2800" b="0" i="0" u="none" strike="noStrike" cap="none">
                <a:solidFill>
                  <a:schemeClr val="dk1"/>
                </a:solidFill>
                <a:latin typeface="Arial"/>
                <a:ea typeface="Arial"/>
                <a:cs typeface="Arial"/>
                <a:sym typeface="Arial"/>
              </a:defRPr>
            </a:lvl1pPr>
            <a:lvl2pPr marL="914400" marR="0" lvl="1" indent="-381000" algn="l">
              <a:lnSpc>
                <a:spcPct val="90000"/>
              </a:lnSpc>
              <a:spcBef>
                <a:spcPts val="0"/>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84"/>
          <p:cNvSpPr txBox="1">
            <a:spLocks noGrp="1"/>
          </p:cNvSpPr>
          <p:nvPr>
            <p:ph type="title"/>
          </p:nvPr>
        </p:nvSpPr>
        <p:spPr>
          <a:xfrm>
            <a:off x="831850" y="1709738"/>
            <a:ext cx="10515599" cy="2852737"/>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6000"/>
              <a:buFont typeface="Arial"/>
              <a:buNone/>
              <a:defRPr sz="60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31" name="Google Shape;31;p84"/>
          <p:cNvSpPr txBox="1">
            <a:spLocks noGrp="1"/>
          </p:cNvSpPr>
          <p:nvPr>
            <p:ph type="body" idx="1"/>
          </p:nvPr>
        </p:nvSpPr>
        <p:spPr>
          <a:xfrm>
            <a:off x="831850" y="4589462"/>
            <a:ext cx="10515599" cy="1500187"/>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1000"/>
              </a:spcBef>
              <a:spcAft>
                <a:spcPts val="0"/>
              </a:spcAft>
              <a:buClr>
                <a:srgbClr val="888888"/>
              </a:buClr>
              <a:buSzPts val="2400"/>
              <a:buFont typeface="Arial"/>
              <a:buNone/>
              <a:defRPr sz="2400" b="0" i="0" u="none" strike="noStrike" cap="none">
                <a:solidFill>
                  <a:srgbClr val="888888"/>
                </a:solidFill>
                <a:latin typeface="Arial"/>
                <a:ea typeface="Arial"/>
                <a:cs typeface="Arial"/>
                <a:sym typeface="Arial"/>
              </a:defRPr>
            </a:lvl1pPr>
            <a:lvl2pPr marL="914400" marR="0" lvl="1" indent="-228600" algn="l">
              <a:lnSpc>
                <a:spcPct val="90000"/>
              </a:lnSpc>
              <a:spcBef>
                <a:spcPts val="500"/>
              </a:spcBef>
              <a:spcAft>
                <a:spcPts val="0"/>
              </a:spcAft>
              <a:buClr>
                <a:srgbClr val="888888"/>
              </a:buClr>
              <a:buSzPts val="2000"/>
              <a:buFont typeface="Courier New"/>
              <a:buNone/>
              <a:defRPr sz="2000" b="0" i="0" u="none" strike="noStrike" cap="none">
                <a:solidFill>
                  <a:srgbClr val="888888"/>
                </a:solidFill>
                <a:latin typeface="Arial"/>
                <a:ea typeface="Arial"/>
                <a:cs typeface="Arial"/>
                <a:sym typeface="Arial"/>
              </a:defRPr>
            </a:lvl2pPr>
            <a:lvl3pPr marL="1371600" marR="0" lvl="2" indent="-228600" algn="l">
              <a:lnSpc>
                <a:spcPct val="90000"/>
              </a:lnSpc>
              <a:spcBef>
                <a:spcPts val="500"/>
              </a:spcBef>
              <a:spcAft>
                <a:spcPts val="0"/>
              </a:spcAft>
              <a:buClr>
                <a:srgbClr val="888888"/>
              </a:buClr>
              <a:buSzPts val="1800"/>
              <a:buFont typeface="Noto Sans Symbols"/>
              <a:buNone/>
              <a:defRPr sz="1800" b="0" i="0" u="none" strike="noStrike" cap="none">
                <a:solidFill>
                  <a:srgbClr val="888888"/>
                </a:solidFill>
                <a:latin typeface="Arial"/>
                <a:ea typeface="Arial"/>
                <a:cs typeface="Arial"/>
                <a:sym typeface="Arial"/>
              </a:defRPr>
            </a:lvl3pPr>
            <a:lvl4pPr marL="1828800" marR="0" lvl="3"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4pPr>
            <a:lvl5pPr marL="2286000" marR="0" lvl="4"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5pPr>
            <a:lvl6pPr marL="2743200" marR="0" lvl="5"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6pPr>
            <a:lvl7pPr marL="3200400" marR="0" lvl="6"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7pPr>
            <a:lvl8pPr marL="3657600" marR="0" lvl="7"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8pPr>
            <a:lvl9pPr marL="4114800" marR="0" lvl="8" indent="-228600" algn="l">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9pPr>
          </a:lstStyle>
          <a:p>
            <a:endParaRPr/>
          </a:p>
        </p:txBody>
      </p:sp>
      <p:sp>
        <p:nvSpPr>
          <p:cNvPr id="32" name="Google Shape;32;p84"/>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Arial"/>
              <a:buNone/>
              <a:defRPr sz="1200">
                <a:solidFill>
                  <a:srgbClr val="888888"/>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33" name="Google Shape;33;p84"/>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34" name="Google Shape;34;p84"/>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5"/>
        <p:cNvGrpSpPr/>
        <p:nvPr/>
      </p:nvGrpSpPr>
      <p:grpSpPr>
        <a:xfrm>
          <a:off x="0" y="0"/>
          <a:ext cx="0" cy="0"/>
          <a:chOff x="0" y="0"/>
          <a:chExt cx="0" cy="0"/>
        </a:xfrm>
      </p:grpSpPr>
      <p:sp>
        <p:nvSpPr>
          <p:cNvPr id="36" name="Google Shape;36;p85"/>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37" name="Google Shape;37;p85"/>
          <p:cNvSpPr txBox="1">
            <a:spLocks noGrp="1"/>
          </p:cNvSpPr>
          <p:nvPr>
            <p:ph type="body" idx="1"/>
          </p:nvPr>
        </p:nvSpPr>
        <p:spPr>
          <a:xfrm>
            <a:off x="838200" y="1825625"/>
            <a:ext cx="5181600" cy="4351338"/>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a:lnSpc>
                <a:spcPct val="90000"/>
              </a:lnSpc>
              <a:spcBef>
                <a:spcPts val="500"/>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50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8" name="Google Shape;38;p85"/>
          <p:cNvSpPr txBox="1">
            <a:spLocks noGrp="1"/>
          </p:cNvSpPr>
          <p:nvPr>
            <p:ph type="body" idx="2"/>
          </p:nvPr>
        </p:nvSpPr>
        <p:spPr>
          <a:xfrm>
            <a:off x="6172200" y="1825625"/>
            <a:ext cx="5181600" cy="4351338"/>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a:lnSpc>
                <a:spcPct val="90000"/>
              </a:lnSpc>
              <a:spcBef>
                <a:spcPts val="500"/>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50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9" name="Google Shape;39;p85"/>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Arial"/>
              <a:buNone/>
              <a:defRPr sz="1200">
                <a:solidFill>
                  <a:srgbClr val="888888"/>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40" name="Google Shape;40;p85"/>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41" name="Google Shape;41;p85"/>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2"/>
        <p:cNvGrpSpPr/>
        <p:nvPr/>
      </p:nvGrpSpPr>
      <p:grpSpPr>
        <a:xfrm>
          <a:off x="0" y="0"/>
          <a:ext cx="0" cy="0"/>
          <a:chOff x="0" y="0"/>
          <a:chExt cx="0" cy="0"/>
        </a:xfrm>
      </p:grpSpPr>
      <p:sp>
        <p:nvSpPr>
          <p:cNvPr id="43" name="Google Shape;43;p86"/>
          <p:cNvSpPr txBox="1">
            <a:spLocks noGrp="1"/>
          </p:cNvSpPr>
          <p:nvPr>
            <p:ph type="title"/>
          </p:nvPr>
        </p:nvSpPr>
        <p:spPr>
          <a:xfrm>
            <a:off x="839787" y="365125"/>
            <a:ext cx="10515599" cy="1325562"/>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44" name="Google Shape;44;p86"/>
          <p:cNvSpPr txBox="1">
            <a:spLocks noGrp="1"/>
          </p:cNvSpPr>
          <p:nvPr>
            <p:ph type="body" idx="1"/>
          </p:nvPr>
        </p:nvSpPr>
        <p:spPr>
          <a:xfrm>
            <a:off x="839787" y="1681163"/>
            <a:ext cx="5157787" cy="823912"/>
          </a:xfrm>
          <a:prstGeom prst="rect">
            <a:avLst/>
          </a:prstGeom>
          <a:noFill/>
          <a:ln>
            <a:noFill/>
          </a:ln>
        </p:spPr>
        <p:txBody>
          <a:bodyPr spcFirstLastPara="1" wrap="square" lIns="91425" tIns="91425" rIns="91425" bIns="91425" anchor="b" anchorCtr="0">
            <a:noAutofit/>
          </a:bodyPr>
          <a:lstStyle>
            <a:lvl1pPr marL="457200" marR="0" lvl="0" indent="-228600" algn="l">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a:lnSpc>
                <a:spcPct val="90000"/>
              </a:lnSpc>
              <a:spcBef>
                <a:spcPts val="500"/>
              </a:spcBef>
              <a:spcAft>
                <a:spcPts val="0"/>
              </a:spcAft>
              <a:buClr>
                <a:schemeClr val="dk1"/>
              </a:buClr>
              <a:buSzPts val="2000"/>
              <a:buFont typeface="Courier New"/>
              <a:buNone/>
              <a:defRPr sz="2000" b="1" i="0" u="none" strike="noStrike" cap="none">
                <a:solidFill>
                  <a:schemeClr val="dk1"/>
                </a:solidFill>
                <a:latin typeface="Arial"/>
                <a:ea typeface="Arial"/>
                <a:cs typeface="Arial"/>
                <a:sym typeface="Arial"/>
              </a:defRPr>
            </a:lvl2pPr>
            <a:lvl3pPr marL="1371600" marR="0" lvl="2" indent="-228600" algn="l">
              <a:lnSpc>
                <a:spcPct val="90000"/>
              </a:lnSpc>
              <a:spcBef>
                <a:spcPts val="500"/>
              </a:spcBef>
              <a:spcAft>
                <a:spcPts val="0"/>
              </a:spcAft>
              <a:buClr>
                <a:schemeClr val="dk1"/>
              </a:buClr>
              <a:buSzPts val="1800"/>
              <a:buFont typeface="Noto Sans Symbols"/>
              <a:buNone/>
              <a:defRPr sz="1800" b="1" i="0" u="none" strike="noStrike" cap="none">
                <a:solidFill>
                  <a:schemeClr val="dk1"/>
                </a:solidFill>
                <a:latin typeface="Arial"/>
                <a:ea typeface="Arial"/>
                <a:cs typeface="Arial"/>
                <a:sym typeface="Arial"/>
              </a:defRPr>
            </a:lvl3pPr>
            <a:lvl4pPr marL="1828800" marR="0" lvl="3"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5" name="Google Shape;45;p86"/>
          <p:cNvSpPr txBox="1">
            <a:spLocks noGrp="1"/>
          </p:cNvSpPr>
          <p:nvPr>
            <p:ph type="body" idx="2"/>
          </p:nvPr>
        </p:nvSpPr>
        <p:spPr>
          <a:xfrm>
            <a:off x="839787" y="2505075"/>
            <a:ext cx="5157787" cy="3684588"/>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a:lnSpc>
                <a:spcPct val="90000"/>
              </a:lnSpc>
              <a:spcBef>
                <a:spcPts val="500"/>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50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6" name="Google Shape;46;p86"/>
          <p:cNvSpPr txBox="1">
            <a:spLocks noGrp="1"/>
          </p:cNvSpPr>
          <p:nvPr>
            <p:ph type="body" idx="3"/>
          </p:nvPr>
        </p:nvSpPr>
        <p:spPr>
          <a:xfrm>
            <a:off x="6172200" y="1681163"/>
            <a:ext cx="5183187" cy="823912"/>
          </a:xfrm>
          <a:prstGeom prst="rect">
            <a:avLst/>
          </a:prstGeom>
          <a:noFill/>
          <a:ln>
            <a:noFill/>
          </a:ln>
        </p:spPr>
        <p:txBody>
          <a:bodyPr spcFirstLastPara="1" wrap="square" lIns="91425" tIns="91425" rIns="91425" bIns="91425" anchor="b" anchorCtr="0">
            <a:noAutofit/>
          </a:bodyPr>
          <a:lstStyle>
            <a:lvl1pPr marL="457200" marR="0" lvl="0" indent="-228600" algn="l">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a:lnSpc>
                <a:spcPct val="90000"/>
              </a:lnSpc>
              <a:spcBef>
                <a:spcPts val="500"/>
              </a:spcBef>
              <a:spcAft>
                <a:spcPts val="0"/>
              </a:spcAft>
              <a:buClr>
                <a:schemeClr val="dk1"/>
              </a:buClr>
              <a:buSzPts val="2000"/>
              <a:buFont typeface="Courier New"/>
              <a:buNone/>
              <a:defRPr sz="2000" b="1" i="0" u="none" strike="noStrike" cap="none">
                <a:solidFill>
                  <a:schemeClr val="dk1"/>
                </a:solidFill>
                <a:latin typeface="Arial"/>
                <a:ea typeface="Arial"/>
                <a:cs typeface="Arial"/>
                <a:sym typeface="Arial"/>
              </a:defRPr>
            </a:lvl2pPr>
            <a:lvl3pPr marL="1371600" marR="0" lvl="2" indent="-228600" algn="l">
              <a:lnSpc>
                <a:spcPct val="90000"/>
              </a:lnSpc>
              <a:spcBef>
                <a:spcPts val="500"/>
              </a:spcBef>
              <a:spcAft>
                <a:spcPts val="0"/>
              </a:spcAft>
              <a:buClr>
                <a:schemeClr val="dk1"/>
              </a:buClr>
              <a:buSzPts val="1800"/>
              <a:buFont typeface="Noto Sans Symbols"/>
              <a:buNone/>
              <a:defRPr sz="1800" b="1" i="0" u="none" strike="noStrike" cap="none">
                <a:solidFill>
                  <a:schemeClr val="dk1"/>
                </a:solidFill>
                <a:latin typeface="Arial"/>
                <a:ea typeface="Arial"/>
                <a:cs typeface="Arial"/>
                <a:sym typeface="Arial"/>
              </a:defRPr>
            </a:lvl3pPr>
            <a:lvl4pPr marL="1828800" marR="0" lvl="3"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7" name="Google Shape;47;p86"/>
          <p:cNvSpPr txBox="1">
            <a:spLocks noGrp="1"/>
          </p:cNvSpPr>
          <p:nvPr>
            <p:ph type="body" idx="4"/>
          </p:nvPr>
        </p:nvSpPr>
        <p:spPr>
          <a:xfrm>
            <a:off x="6172200" y="2505075"/>
            <a:ext cx="5183187" cy="3684588"/>
          </a:xfrm>
          <a:prstGeom prst="rect">
            <a:avLst/>
          </a:prstGeom>
          <a:noFill/>
          <a:ln>
            <a:noFill/>
          </a:ln>
        </p:spPr>
        <p:txBody>
          <a:bodyPr spcFirstLastPara="1" wrap="square" lIns="91425" tIns="91425" rIns="91425" bIns="91425"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a:lnSpc>
                <a:spcPct val="90000"/>
              </a:lnSpc>
              <a:spcBef>
                <a:spcPts val="500"/>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a:lnSpc>
                <a:spcPct val="90000"/>
              </a:lnSpc>
              <a:spcBef>
                <a:spcPts val="50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8" name="Google Shape;48;p86"/>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Arial"/>
              <a:buNone/>
              <a:defRPr sz="1200">
                <a:solidFill>
                  <a:srgbClr val="888888"/>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49" name="Google Shape;49;p86"/>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50" name="Google Shape;50;p86"/>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87"/>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marR="0" lvl="0" algn="l">
              <a:lnSpc>
                <a:spcPct val="9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53" name="Google Shape;53;p87"/>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Arial"/>
              <a:buNone/>
              <a:defRPr sz="1200">
                <a:solidFill>
                  <a:srgbClr val="888888"/>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54" name="Google Shape;54;p87"/>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55" name="Google Shape;55;p87"/>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88"/>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Arial"/>
              <a:buNone/>
              <a:defRPr sz="1200">
                <a:solidFill>
                  <a:srgbClr val="888888"/>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58" name="Google Shape;58;p88"/>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59" name="Google Shape;59;p88"/>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89"/>
          <p:cNvSpPr txBox="1">
            <a:spLocks noGrp="1"/>
          </p:cNvSpPr>
          <p:nvPr>
            <p:ph type="title"/>
          </p:nvPr>
        </p:nvSpPr>
        <p:spPr>
          <a:xfrm>
            <a:off x="839787" y="457200"/>
            <a:ext cx="3932237" cy="1600199"/>
          </a:xfrm>
          <a:prstGeom prst="rect">
            <a:avLst/>
          </a:prstGeom>
          <a:noFill/>
          <a:ln>
            <a:noFill/>
          </a:ln>
        </p:spPr>
        <p:txBody>
          <a:bodyPr spcFirstLastPara="1" wrap="square" lIns="91425" tIns="91425" rIns="91425" bIns="91425" anchor="b" anchorCtr="0">
            <a:noAutofit/>
          </a:bodyPr>
          <a:lstStyle>
            <a:lvl1pPr marR="0" lvl="0" algn="l">
              <a:lnSpc>
                <a:spcPct val="90000"/>
              </a:lnSpc>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62" name="Google Shape;62;p89"/>
          <p:cNvSpPr txBox="1">
            <a:spLocks noGrp="1"/>
          </p:cNvSpPr>
          <p:nvPr>
            <p:ph type="body" idx="1"/>
          </p:nvPr>
        </p:nvSpPr>
        <p:spPr>
          <a:xfrm>
            <a:off x="5183187" y="987425"/>
            <a:ext cx="6172199" cy="4873624"/>
          </a:xfrm>
          <a:prstGeom prst="rect">
            <a:avLst/>
          </a:prstGeom>
          <a:noFill/>
          <a:ln>
            <a:noFill/>
          </a:ln>
        </p:spPr>
        <p:txBody>
          <a:bodyPr spcFirstLastPara="1" wrap="square" lIns="91425" tIns="91425" rIns="91425" bIns="91425" anchor="t" anchorCtr="0">
            <a:noAutofit/>
          </a:bodyPr>
          <a:lstStyle>
            <a:lvl1pPr marL="457200" marR="0" lvl="0" indent="-431800" algn="l">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a:lnSpc>
                <a:spcPct val="90000"/>
              </a:lnSpc>
              <a:spcBef>
                <a:spcPts val="500"/>
              </a:spcBef>
              <a:spcAft>
                <a:spcPts val="0"/>
              </a:spcAft>
              <a:buClr>
                <a:schemeClr val="dk1"/>
              </a:buClr>
              <a:buSzPts val="2800"/>
              <a:buFont typeface="Courier New"/>
              <a:buChar char="o"/>
              <a:defRPr sz="2800" b="0" i="0" u="none" strike="noStrike" cap="none">
                <a:solidFill>
                  <a:schemeClr val="dk1"/>
                </a:solidFill>
                <a:latin typeface="Arial"/>
                <a:ea typeface="Arial"/>
                <a:cs typeface="Arial"/>
                <a:sym typeface="Arial"/>
              </a:defRPr>
            </a:lvl2pPr>
            <a:lvl3pPr marL="1371600" marR="0" lvl="2" indent="-381000" algn="l">
              <a:lnSpc>
                <a:spcPct val="90000"/>
              </a:lnSpc>
              <a:spcBef>
                <a:spcPts val="500"/>
              </a:spcBef>
              <a:spcAft>
                <a:spcPts val="0"/>
              </a:spcAft>
              <a:buClr>
                <a:schemeClr val="dk1"/>
              </a:buClr>
              <a:buSzPts val="2400"/>
              <a:buFont typeface="Noto Sans Symbols"/>
              <a:buChar char="▪"/>
              <a:defRPr sz="2400" b="0" i="0" u="none" strike="noStrike" cap="none">
                <a:solidFill>
                  <a:schemeClr val="dk1"/>
                </a:solidFill>
                <a:latin typeface="Arial"/>
                <a:ea typeface="Arial"/>
                <a:cs typeface="Arial"/>
                <a:sym typeface="Arial"/>
              </a:defRPr>
            </a:lvl3pPr>
            <a:lvl4pPr marL="1828800" marR="0" lvl="3"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63" name="Google Shape;63;p89"/>
          <p:cNvSpPr txBox="1">
            <a:spLocks noGrp="1"/>
          </p:cNvSpPr>
          <p:nvPr>
            <p:ph type="body" idx="2"/>
          </p:nvPr>
        </p:nvSpPr>
        <p:spPr>
          <a:xfrm>
            <a:off x="839787" y="2057400"/>
            <a:ext cx="3932237" cy="3811588"/>
          </a:xfrm>
          <a:prstGeom prst="rect">
            <a:avLst/>
          </a:prstGeom>
          <a:noFill/>
          <a:ln>
            <a:noFill/>
          </a:ln>
        </p:spPr>
        <p:txBody>
          <a:bodyPr spcFirstLastPara="1" wrap="square" lIns="91425" tIns="91425" rIns="91425" bIns="91425" anchor="t" anchorCtr="0">
            <a:noAutofit/>
          </a:bodyPr>
          <a:lstStyle>
            <a:lvl1pPr marL="457200" marR="0" lvl="0" indent="-228600" algn="l">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a:lnSpc>
                <a:spcPct val="90000"/>
              </a:lnSpc>
              <a:spcBef>
                <a:spcPts val="500"/>
              </a:spcBef>
              <a:spcAft>
                <a:spcPts val="0"/>
              </a:spcAft>
              <a:buClr>
                <a:schemeClr val="dk1"/>
              </a:buClr>
              <a:buSzPts val="1400"/>
              <a:buFont typeface="Courier New"/>
              <a:buNone/>
              <a:defRPr sz="1400" b="0" i="0" u="none" strike="noStrike" cap="none">
                <a:solidFill>
                  <a:schemeClr val="dk1"/>
                </a:solidFill>
                <a:latin typeface="Arial"/>
                <a:ea typeface="Arial"/>
                <a:cs typeface="Arial"/>
                <a:sym typeface="Arial"/>
              </a:defRPr>
            </a:lvl2pPr>
            <a:lvl3pPr marL="1371600" marR="0" lvl="2" indent="-228600" algn="l">
              <a:lnSpc>
                <a:spcPct val="90000"/>
              </a:lnSpc>
              <a:spcBef>
                <a:spcPts val="500"/>
              </a:spcBef>
              <a:spcAft>
                <a:spcPts val="0"/>
              </a:spcAft>
              <a:buClr>
                <a:schemeClr val="dk1"/>
              </a:buClr>
              <a:buSzPts val="1200"/>
              <a:buFont typeface="Noto Sans Symbols"/>
              <a:buNone/>
              <a:defRPr sz="1200" b="0" i="0" u="none" strike="noStrike" cap="none">
                <a:solidFill>
                  <a:schemeClr val="dk1"/>
                </a:solidFill>
                <a:latin typeface="Arial"/>
                <a:ea typeface="Arial"/>
                <a:cs typeface="Arial"/>
                <a:sym typeface="Arial"/>
              </a:defRPr>
            </a:lvl3pPr>
            <a:lvl4pPr marL="1828800" marR="0" lvl="3"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64" name="Google Shape;64;p89"/>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rgbClr val="888888"/>
              </a:buClr>
              <a:buSzPts val="1200"/>
              <a:buFont typeface="Arial"/>
              <a:buNone/>
              <a:defRPr sz="1200">
                <a:solidFill>
                  <a:srgbClr val="888888"/>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65" name="Google Shape;65;p89"/>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66" name="Google Shape;66;p89"/>
          <p:cNvSpPr txBox="1">
            <a:spLocks noGrp="1"/>
          </p:cNvSpPr>
          <p:nvPr>
            <p:ph type="sldNum" idx="12"/>
          </p:nvPr>
        </p:nvSpPr>
        <p:spPr>
          <a:xfrm>
            <a:off x="8610600" y="6356350"/>
            <a:ext cx="2743199" cy="365125"/>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chemeClr val="dk1"/>
              </a:buClr>
              <a:buSzPts val="450"/>
              <a:buFont typeface="Arial"/>
              <a:buNone/>
              <a:defRPr sz="18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80"/>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noAutofit/>
          </a:bodyPr>
          <a:lstStyle>
            <a:lvl1pPr marR="0" lvl="0" algn="l" rtl="0">
              <a:lnSpc>
                <a:spcPct val="9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80"/>
          <p:cNvSpPr txBox="1">
            <a:spLocks noGrp="1"/>
          </p:cNvSpPr>
          <p:nvPr>
            <p:ph type="body" idx="1"/>
          </p:nvPr>
        </p:nvSpPr>
        <p:spPr>
          <a:xfrm>
            <a:off x="838200" y="1825625"/>
            <a:ext cx="10515599" cy="4351338"/>
          </a:xfrm>
          <a:prstGeom prst="rect">
            <a:avLst/>
          </a:prstGeom>
          <a:noFill/>
          <a:ln>
            <a:noFill/>
          </a:ln>
        </p:spPr>
        <p:txBody>
          <a:bodyPr spcFirstLastPara="1" wrap="square" lIns="91425" tIns="91425" rIns="91425" bIns="91425"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Courier New"/>
              <a:buChar char="o"/>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dirty="0"/>
          </a:p>
        </p:txBody>
      </p:sp>
      <p:sp>
        <p:nvSpPr>
          <p:cNvPr id="12" name="Google Shape;12;p80"/>
          <p:cNvSpPr txBox="1">
            <a:spLocks noGrp="1"/>
          </p:cNvSpPr>
          <p:nvPr>
            <p:ph type="dt" idx="10"/>
          </p:nvPr>
        </p:nvSpPr>
        <p:spPr>
          <a:xfrm>
            <a:off x="838200" y="6356350"/>
            <a:ext cx="2743199" cy="365125"/>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80"/>
          <p:cNvSpPr txBox="1"/>
          <p:nvPr/>
        </p:nvSpPr>
        <p:spPr>
          <a:xfrm>
            <a:off x="11353800" y="6488667"/>
            <a:ext cx="1016000"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450"/>
              <a:buFont typeface="Arial"/>
              <a:buNone/>
            </a:pPr>
            <a:fld id="{00000000-1234-1234-1234-123412341234}" type="slidenum">
              <a:rPr lang="en" sz="1800" b="0" i="0" u="none" strike="noStrike" cap="none" smtClean="0">
                <a:solidFill>
                  <a:schemeClr val="dk1"/>
                </a:solidFill>
                <a:latin typeface="Arial"/>
                <a:ea typeface="Arial"/>
                <a:cs typeface="Arial"/>
                <a:sym typeface="Arial"/>
              </a:rPr>
              <a:t>‹#›</a:t>
            </a:fld>
            <a:r>
              <a:rPr lang="en" sz="1800" b="0" i="0" u="none" strike="noStrike" cap="none" dirty="0">
                <a:solidFill>
                  <a:schemeClr val="dk1"/>
                </a:solidFill>
                <a:latin typeface="Arial"/>
                <a:ea typeface="Arial"/>
                <a:cs typeface="Arial"/>
                <a:sym typeface="Arial"/>
              </a:rPr>
              <a:t>/81</a:t>
            </a:r>
          </a:p>
        </p:txBody>
      </p:sp>
      <p:sp>
        <p:nvSpPr>
          <p:cNvPr id="14" name="Google Shape;14;p80"/>
          <p:cNvSpPr txBox="1"/>
          <p:nvPr/>
        </p:nvSpPr>
        <p:spPr>
          <a:xfrm>
            <a:off x="5105398" y="6600796"/>
            <a:ext cx="1985211" cy="21544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00"/>
              <a:buFont typeface="Arial"/>
              <a:buNone/>
            </a:pPr>
            <a:r>
              <a:rPr lang="en" sz="800" b="0" i="0" u="none" strike="noStrike" cap="none" dirty="0" err="1">
                <a:solidFill>
                  <a:schemeClr val="dk1"/>
                </a:solidFill>
                <a:latin typeface="Arial"/>
                <a:ea typeface="Arial"/>
                <a:cs typeface="Arial"/>
                <a:sym typeface="Arial"/>
              </a:rPr>
              <a:t>Andries</a:t>
            </a:r>
            <a:r>
              <a:rPr lang="en" sz="800" b="0" i="0" u="none" strike="noStrike" cap="none" dirty="0">
                <a:solidFill>
                  <a:schemeClr val="dk1"/>
                </a:solidFill>
                <a:latin typeface="Arial"/>
                <a:ea typeface="Arial"/>
                <a:cs typeface="Arial"/>
                <a:sym typeface="Arial"/>
              </a:rPr>
              <a:t> van Dam © 2019 09/12/19</a:t>
            </a:r>
            <a:endParaRPr sz="800" b="0" i="0" u="none" strike="noStrike" cap="none" dirty="0">
              <a:solidFill>
                <a:schemeClr val="dk1"/>
              </a:solidFill>
              <a:latin typeface="Arial"/>
              <a:ea typeface="Arial"/>
              <a:cs typeface="Arial"/>
              <a:sym typeface="Arial"/>
            </a:endParaRPr>
          </a:p>
        </p:txBody>
      </p:sp>
      <p:sp>
        <p:nvSpPr>
          <p:cNvPr id="15" name="Google Shape;15;p8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457200" marR="0" lvl="0" indent="-406400" algn="l" rtl="0">
        <a:lnSpc>
          <a:spcPct val="100000"/>
        </a:lnSpc>
        <a:spcBef>
          <a:spcPts val="0"/>
        </a:spcBef>
        <a:spcAft>
          <a:spcPts val="0"/>
        </a:spcAft>
        <a:buClr>
          <a:srgbClr val="000000"/>
        </a:buClr>
        <a:buFont typeface="Helvetica" pitchFamily="2" charset="0"/>
        <a:buChar char="●"/>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hyperlink" Target="http://cs.brown.edu/courses/cs015/docs/StyleGuide.pdf"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www.cinetelerevue.be/actus/quest-ce-que-faceapp-la-dangereuse-appli-devenue-virale" TargetMode="External"/><Relationship Id="rId2" Type="http://schemas.openxmlformats.org/officeDocument/2006/relationships/hyperlink" Target="https://www.npr.org/2019/07/17/742910309/democrats-issue-warnings-against-viral-russia-based-face-morphing-app?utm_medium=social&amp;utm_source=facebook.com&amp;utm_campaign=npr&amp;utm_term=nprnews&amp;fbclid=IwAR3AqkGxEuFbor6FF1eTlX7Pxul3sAuTgyMfFHJwDkSmPjgERXRfR8UYzfM&amp;fbclid=IwAR1iNSY2O41hie9Nas2xicY90y-UAD6yTjxQlTkHqDvSL6C7hje9Non4qbo" TargetMode="External"/><Relationship Id="rId1" Type="http://schemas.openxmlformats.org/officeDocument/2006/relationships/slideLayout" Target="../slideLayouts/slideLayout9.xml"/><Relationship Id="rId5" Type="http://schemas.openxmlformats.org/officeDocument/2006/relationships/image" Target="../media/image5.jpeg"/><Relationship Id="rId4" Type="http://schemas.openxmlformats.org/officeDocument/2006/relationships/image" Target="../media/image4.jpe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www.npr.org/2019/07/17/742910309/democrats-issue-warnings-against-viral-russia-based-face-morphing-app?utm_medium=social&amp;utm_source=facebook.com&amp;utm_campaign=npr&amp;utm_term=nprnews&amp;fbclid=IwAR3AqkGxEuFbor6FF1eTlX7Pxul3sAuTgyMfFHJwDkSmPjgERXRfR8UYzfM&amp;fbclid=IwAR1iNSY2O41hie9Nas2xicY90y-UAD6yTjxQlTkHqDvSL6C7hje9Non4qbo" TargetMode="External"/><Relationship Id="rId2" Type="http://schemas.openxmlformats.org/officeDocument/2006/relationships/image" Target="../media/image6.tiff"/><Relationship Id="rId1" Type="http://schemas.openxmlformats.org/officeDocument/2006/relationships/slideLayout" Target="../slideLayouts/slideLayout9.xml"/><Relationship Id="rId4" Type="http://schemas.openxmlformats.org/officeDocument/2006/relationships/hyperlink" Target="https://www.thewrap.com/faceapp-perpetual-license-to-photos-russia/" TargetMode="Externa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slide" Target="slide11.xml"/><Relationship Id="rId7" Type="http://schemas.openxmlformats.org/officeDocument/2006/relationships/slide" Target="slide67.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slide" Target="slide61.xml"/><Relationship Id="rId5" Type="http://schemas.openxmlformats.org/officeDocument/2006/relationships/slide" Target="slide57.xml"/><Relationship Id="rId4" Type="http://schemas.openxmlformats.org/officeDocument/2006/relationships/slide" Target="slide35.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hyperlink" Target="https://piazza.com/class/jvxw4tjoy2n11c" TargetMode="External"/><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54D4C-F626-754D-A74A-0368A1604532}"/>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1C6D1D55-844A-DA49-9F86-D1119FAAF381}"/>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DC580E3C-8049-F149-8AC2-86F3D2488F14}"/>
              </a:ext>
            </a:extLst>
          </p:cNvPr>
          <p:cNvPicPr>
            <a:picLocks noChangeAspect="1"/>
          </p:cNvPicPr>
          <p:nvPr/>
        </p:nvPicPr>
        <p:blipFill>
          <a:blip r:embed="rId2"/>
          <a:stretch>
            <a:fillRect/>
          </a:stretch>
        </p:blipFill>
        <p:spPr>
          <a:xfrm>
            <a:off x="0" y="0"/>
            <a:ext cx="12226246" cy="6858000"/>
          </a:xfrm>
          <a:prstGeom prst="rect">
            <a:avLst/>
          </a:prstGeom>
        </p:spPr>
      </p:pic>
    </p:spTree>
    <p:extLst>
      <p:ext uri="{BB962C8B-B14F-4D97-AF65-F5344CB8AC3E}">
        <p14:creationId xmlns:p14="http://schemas.microsoft.com/office/powerpoint/2010/main" val="20401582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9"/>
          <p:cNvSpPr txBox="1">
            <a:spLocks noGrp="1"/>
          </p:cNvSpPr>
          <p:nvPr>
            <p:ph type="title"/>
          </p:nvPr>
        </p:nvSpPr>
        <p:spPr>
          <a:xfrm>
            <a:off x="609600" y="231678"/>
            <a:ext cx="10972800"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dirty="0" err="1"/>
              <a:t>BookstoreAccountant</a:t>
            </a:r>
            <a:endParaRPr dirty="0"/>
          </a:p>
        </p:txBody>
      </p:sp>
      <p:sp>
        <p:nvSpPr>
          <p:cNvPr id="155" name="Google Shape;155;p9"/>
          <p:cNvSpPr txBox="1">
            <a:spLocks noGrp="1"/>
          </p:cNvSpPr>
          <p:nvPr>
            <p:ph type="body" idx="1"/>
          </p:nvPr>
        </p:nvSpPr>
        <p:spPr>
          <a:xfrm>
            <a:off x="536027" y="1484587"/>
            <a:ext cx="6500553" cy="4967700"/>
          </a:xfrm>
          <a:prstGeom prst="rect">
            <a:avLst/>
          </a:prstGeom>
          <a:noFill/>
          <a:ln>
            <a:noFill/>
          </a:ln>
        </p:spPr>
        <p:txBody>
          <a:bodyPr spcFirstLastPara="1" wrap="square" lIns="121900" tIns="121900" rIns="121900" bIns="121900" anchor="ctr" anchorCtr="0">
            <a:noAutofit/>
          </a:bodyPr>
          <a:lstStyle/>
          <a:p>
            <a:pPr marL="533400" indent="-457200"/>
            <a:r>
              <a:rPr lang="en" b="0" i="0" u="none" strike="noStrike" cap="none" dirty="0">
                <a:solidFill>
                  <a:schemeClr val="dk1"/>
                </a:solidFill>
              </a:rPr>
              <a:t>We will define a </a:t>
            </a:r>
            <a:r>
              <a:rPr lang="en" dirty="0" err="1">
                <a:solidFill>
                  <a:srgbClr val="0000FF"/>
                </a:solidFill>
                <a:latin typeface="Consolas"/>
                <a:ea typeface="Consolas"/>
                <a:cs typeface="Consolas"/>
                <a:sym typeface="Consolas"/>
              </a:rPr>
              <a:t>BookstoreAccountant</a:t>
            </a:r>
            <a:r>
              <a:rPr lang="en" b="0" i="0" u="none" strike="noStrike" cap="none" dirty="0">
                <a:solidFill>
                  <a:schemeClr val="dk1"/>
                </a:solidFill>
              </a:rPr>
              <a:t> class that models a</a:t>
            </a:r>
            <a:r>
              <a:rPr lang="en" dirty="0"/>
              <a:t>n employee in a bookstore, calculating certain costs</a:t>
            </a:r>
            <a:endParaRPr dirty="0"/>
          </a:p>
          <a:p>
            <a:pPr marL="1028700" lvl="1" indent="-342900">
              <a:buSzPct val="80000"/>
            </a:pPr>
            <a:r>
              <a:rPr lang="en" dirty="0"/>
              <a:t>finding the price of a purchase, calculating change needed, etc.</a:t>
            </a:r>
            <a:endParaRPr dirty="0"/>
          </a:p>
          <a:p>
            <a:pPr marL="1085850" lvl="1" indent="-285750">
              <a:buSzPts val="1800"/>
            </a:pPr>
            <a:endParaRPr sz="1800" dirty="0"/>
          </a:p>
          <a:p>
            <a:pPr marL="571500" indent="-457200">
              <a:spcBef>
                <a:spcPts val="1333"/>
              </a:spcBef>
            </a:pPr>
            <a:r>
              <a:rPr lang="en" b="0" i="0" u="none" strike="noStrike" cap="none" dirty="0">
                <a:solidFill>
                  <a:schemeClr val="dk1"/>
                </a:solidFill>
              </a:rPr>
              <a:t>Each of the </a:t>
            </a:r>
            <a:r>
              <a:rPr lang="en" dirty="0"/>
              <a:t>accountant</a:t>
            </a:r>
            <a:r>
              <a:rPr lang="en" b="0" i="0" u="none" strike="noStrike" cap="none" dirty="0">
                <a:solidFill>
                  <a:schemeClr val="dk1"/>
                </a:solidFill>
              </a:rPr>
              <a:t>’s methods will have inputs (numbers) and an output (numeric answer)</a:t>
            </a:r>
            <a:endParaRPr dirty="0"/>
          </a:p>
          <a:p>
            <a:pPr marL="228600" marR="0" lvl="0" indent="-228600" algn="l" rtl="0">
              <a:lnSpc>
                <a:spcPct val="90000"/>
              </a:lnSpc>
              <a:spcBef>
                <a:spcPts val="1333"/>
              </a:spcBef>
              <a:spcAft>
                <a:spcPts val="0"/>
              </a:spcAft>
              <a:buClr>
                <a:schemeClr val="dk1"/>
              </a:buClr>
              <a:buSzPts val="2800"/>
              <a:buFont typeface="Arial"/>
              <a:buNone/>
            </a:pPr>
            <a:endParaRPr sz="2800" b="0" i="0" u="none" strike="noStrike" cap="none" dirty="0">
              <a:solidFill>
                <a:schemeClr val="dk1"/>
              </a:solidFill>
              <a:latin typeface="Arial"/>
              <a:ea typeface="Arial"/>
              <a:cs typeface="Arial"/>
              <a:sym typeface="Arial"/>
            </a:endParaRPr>
          </a:p>
        </p:txBody>
      </p:sp>
      <p:pic>
        <p:nvPicPr>
          <p:cNvPr id="156" name="Google Shape;156;p9"/>
          <p:cNvPicPr preferRelativeResize="0"/>
          <p:nvPr/>
        </p:nvPicPr>
        <p:blipFill rotWithShape="1">
          <a:blip r:embed="rId3">
            <a:alphaModFix/>
          </a:blip>
          <a:srcRect r="22757"/>
          <a:stretch/>
        </p:blipFill>
        <p:spPr>
          <a:xfrm>
            <a:off x="7325615" y="1909689"/>
            <a:ext cx="4160822" cy="303862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5">
                                            <p:txEl>
                                              <p:pRg st="0" end="0"/>
                                            </p:txEl>
                                          </p:spTgt>
                                        </p:tgtEl>
                                        <p:attrNameLst>
                                          <p:attrName>style.visibility</p:attrName>
                                        </p:attrNameLst>
                                      </p:cBhvr>
                                      <p:to>
                                        <p:strVal val="visible"/>
                                      </p:to>
                                    </p:set>
                                    <p:animEffect transition="in" filter="fade">
                                      <p:cBhvr>
                                        <p:cTn id="7" dur="500"/>
                                        <p:tgtEl>
                                          <p:spTgt spid="1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5">
                                            <p:txEl>
                                              <p:pRg st="1" end="1"/>
                                            </p:txEl>
                                          </p:spTgt>
                                        </p:tgtEl>
                                        <p:attrNameLst>
                                          <p:attrName>style.visibility</p:attrName>
                                        </p:attrNameLst>
                                      </p:cBhvr>
                                      <p:to>
                                        <p:strVal val="visible"/>
                                      </p:to>
                                    </p:set>
                                    <p:animEffect transition="in" filter="fade">
                                      <p:cBhvr>
                                        <p:cTn id="12" dur="500"/>
                                        <p:tgtEl>
                                          <p:spTgt spid="15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5">
                                            <p:txEl>
                                              <p:pRg st="3" end="3"/>
                                            </p:txEl>
                                          </p:spTgt>
                                        </p:tgtEl>
                                        <p:attrNameLst>
                                          <p:attrName>style.visibility</p:attrName>
                                        </p:attrNameLst>
                                      </p:cBhvr>
                                      <p:to>
                                        <p:strVal val="visible"/>
                                      </p:to>
                                    </p:set>
                                    <p:animEffect transition="in" filter="fade">
                                      <p:cBhvr>
                                        <p:cTn id="17" dur="500"/>
                                        <p:tgtEl>
                                          <p:spTgt spid="15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0"/>
          <p:cNvSpPr txBox="1">
            <a:spLocks noGrp="1"/>
          </p:cNvSpPr>
          <p:nvPr>
            <p:ph type="body" idx="1"/>
          </p:nvPr>
        </p:nvSpPr>
        <p:spPr>
          <a:xfrm>
            <a:off x="6342726" y="1181141"/>
            <a:ext cx="5325999" cy="4967599"/>
          </a:xfrm>
          <a:prstGeom prst="rect">
            <a:avLst/>
          </a:prstGeom>
          <a:noFill/>
          <a:ln>
            <a:noFill/>
          </a:ln>
        </p:spPr>
        <p:txBody>
          <a:bodyPr spcFirstLastPara="1" wrap="square" lIns="121900" tIns="121900" rIns="121900" bIns="121900" anchor="ctr" anchorCtr="0">
            <a:noAutofit/>
          </a:bodyPr>
          <a:lstStyle/>
          <a:p>
            <a:pPr marL="609585" marR="0" lvl="0" indent="-520684" algn="l" rtl="0">
              <a:lnSpc>
                <a:spcPct val="90000"/>
              </a:lnSpc>
              <a:spcBef>
                <a:spcPts val="0"/>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First, we’ll talk about numbers and mathematical expressions in Java</a:t>
            </a:r>
            <a:endParaRPr dirty="0"/>
          </a:p>
        </p:txBody>
      </p:sp>
      <p:sp>
        <p:nvSpPr>
          <p:cNvPr id="162" name="Google Shape;162;p10"/>
          <p:cNvSpPr txBox="1">
            <a:spLocks noGrp="1"/>
          </p:cNvSpPr>
          <p:nvPr>
            <p:ph type="title"/>
          </p:nvPr>
        </p:nvSpPr>
        <p:spPr>
          <a:xfrm>
            <a:off x="615737" y="248303"/>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Basic Math in Java</a:t>
            </a:r>
            <a:endParaRPr/>
          </a:p>
        </p:txBody>
      </p:sp>
      <p:pic>
        <p:nvPicPr>
          <p:cNvPr id="163" name="Google Shape;163;p10"/>
          <p:cNvPicPr preferRelativeResize="0"/>
          <p:nvPr/>
        </p:nvPicPr>
        <p:blipFill rotWithShape="1">
          <a:blip r:embed="rId3">
            <a:alphaModFix/>
          </a:blip>
          <a:srcRect/>
          <a:stretch/>
        </p:blipFill>
        <p:spPr>
          <a:xfrm>
            <a:off x="316155" y="1181141"/>
            <a:ext cx="6326154" cy="4217436"/>
          </a:xfrm>
          <a:prstGeom prst="rect">
            <a:avLst/>
          </a:prstGeom>
          <a:noFill/>
          <a:ln>
            <a:noFill/>
          </a:ln>
        </p:spPr>
      </p:pic>
      <p:cxnSp>
        <p:nvCxnSpPr>
          <p:cNvPr id="164" name="Google Shape;164;p10"/>
          <p:cNvCxnSpPr/>
          <p:nvPr/>
        </p:nvCxnSpPr>
        <p:spPr>
          <a:xfrm>
            <a:off x="1155910" y="4699256"/>
            <a:ext cx="2369976" cy="689516"/>
          </a:xfrm>
          <a:prstGeom prst="straightConnector1">
            <a:avLst/>
          </a:prstGeom>
          <a:noFill/>
          <a:ln w="76200" cap="flat" cmpd="sng">
            <a:solidFill>
              <a:schemeClr val="dk1"/>
            </a:solidFill>
            <a:prstDash val="solid"/>
            <a:round/>
            <a:headEnd type="none" w="sm" len="sm"/>
            <a:tailEnd type="none" w="sm" len="sm"/>
          </a:ln>
        </p:spPr>
      </p:cxnSp>
      <p:cxnSp>
        <p:nvCxnSpPr>
          <p:cNvPr id="165" name="Google Shape;165;p10"/>
          <p:cNvCxnSpPr/>
          <p:nvPr/>
        </p:nvCxnSpPr>
        <p:spPr>
          <a:xfrm rot="10800000" flipH="1">
            <a:off x="3866810" y="3783340"/>
            <a:ext cx="2122441" cy="1473288"/>
          </a:xfrm>
          <a:prstGeom prst="straightConnector1">
            <a:avLst/>
          </a:prstGeom>
          <a:noFill/>
          <a:ln w="76200" cap="flat" cmpd="sng">
            <a:solidFill>
              <a:schemeClr val="dk1"/>
            </a:solidFill>
            <a:prstDash val="solid"/>
            <a:round/>
            <a:headEnd type="none" w="sm" len="sm"/>
            <a:tailEnd type="none" w="sm" len="sm"/>
          </a:ln>
        </p:spPr>
      </p:cxnSp>
      <p:cxnSp>
        <p:nvCxnSpPr>
          <p:cNvPr id="166" name="Google Shape;166;p10"/>
          <p:cNvCxnSpPr/>
          <p:nvPr/>
        </p:nvCxnSpPr>
        <p:spPr>
          <a:xfrm rot="10800000">
            <a:off x="1018420" y="2388956"/>
            <a:ext cx="0" cy="2028391"/>
          </a:xfrm>
          <a:prstGeom prst="straightConnector1">
            <a:avLst/>
          </a:prstGeom>
          <a:noFill/>
          <a:ln w="76200" cap="flat" cmpd="sng">
            <a:solidFill>
              <a:schemeClr val="dk1"/>
            </a:solidFill>
            <a:prstDash val="solid"/>
            <a:round/>
            <a:headEnd type="none" w="sm" len="sm"/>
            <a:tailEnd type="none" w="sm" len="sm"/>
          </a:ln>
        </p:spPr>
      </p:cxnSp>
      <p:cxnSp>
        <p:nvCxnSpPr>
          <p:cNvPr id="167" name="Google Shape;167;p10"/>
          <p:cNvCxnSpPr/>
          <p:nvPr/>
        </p:nvCxnSpPr>
        <p:spPr>
          <a:xfrm rot="10800000">
            <a:off x="854220" y="2388956"/>
            <a:ext cx="369390" cy="1"/>
          </a:xfrm>
          <a:prstGeom prst="straightConnector1">
            <a:avLst/>
          </a:prstGeom>
          <a:noFill/>
          <a:ln w="76200" cap="flat" cmpd="sng">
            <a:solidFill>
              <a:schemeClr val="dk1"/>
            </a:solidFill>
            <a:prstDash val="solid"/>
            <a:round/>
            <a:headEnd type="none" w="sm" len="sm"/>
            <a:tailEnd type="none" w="sm" len="sm"/>
          </a:ln>
        </p:spPr>
      </p:cxnSp>
      <p:cxnSp>
        <p:nvCxnSpPr>
          <p:cNvPr id="168" name="Google Shape;168;p10"/>
          <p:cNvCxnSpPr/>
          <p:nvPr/>
        </p:nvCxnSpPr>
        <p:spPr>
          <a:xfrm rot="10800000">
            <a:off x="854220" y="4417346"/>
            <a:ext cx="369390" cy="1"/>
          </a:xfrm>
          <a:prstGeom prst="straightConnector1">
            <a:avLst/>
          </a:prstGeom>
          <a:noFill/>
          <a:ln w="76200" cap="flat" cmpd="sng">
            <a:solidFill>
              <a:schemeClr val="dk1"/>
            </a:solidFill>
            <a:prstDash val="solid"/>
            <a:round/>
            <a:headEnd type="none" w="sm" len="sm"/>
            <a:tailEnd type="none" w="sm" len="sm"/>
          </a:ln>
        </p:spPr>
      </p:cxnSp>
      <p:cxnSp>
        <p:nvCxnSpPr>
          <p:cNvPr id="169" name="Google Shape;169;p10"/>
          <p:cNvCxnSpPr/>
          <p:nvPr/>
        </p:nvCxnSpPr>
        <p:spPr>
          <a:xfrm flipH="1">
            <a:off x="1001510" y="4523776"/>
            <a:ext cx="357590" cy="338213"/>
          </a:xfrm>
          <a:prstGeom prst="straightConnector1">
            <a:avLst/>
          </a:prstGeom>
          <a:noFill/>
          <a:ln w="76200" cap="flat" cmpd="sng">
            <a:solidFill>
              <a:schemeClr val="dk1"/>
            </a:solidFill>
            <a:prstDash val="solid"/>
            <a:round/>
            <a:headEnd type="none" w="sm" len="sm"/>
            <a:tailEnd type="none" w="sm" len="sm"/>
          </a:ln>
        </p:spPr>
      </p:cxnSp>
      <p:cxnSp>
        <p:nvCxnSpPr>
          <p:cNvPr id="170" name="Google Shape;170;p10"/>
          <p:cNvCxnSpPr/>
          <p:nvPr/>
        </p:nvCxnSpPr>
        <p:spPr>
          <a:xfrm flipH="1">
            <a:off x="3354992" y="5219665"/>
            <a:ext cx="357590" cy="338213"/>
          </a:xfrm>
          <a:prstGeom prst="straightConnector1">
            <a:avLst/>
          </a:prstGeom>
          <a:noFill/>
          <a:ln w="76200" cap="flat" cmpd="sng">
            <a:solidFill>
              <a:schemeClr val="dk1"/>
            </a:solidFill>
            <a:prstDash val="solid"/>
            <a:round/>
            <a:headEnd type="none" w="sm" len="sm"/>
            <a:tailEnd type="none" w="sm" len="sm"/>
          </a:ln>
        </p:spPr>
      </p:cxnSp>
      <p:cxnSp>
        <p:nvCxnSpPr>
          <p:cNvPr id="171" name="Google Shape;171;p10"/>
          <p:cNvCxnSpPr/>
          <p:nvPr/>
        </p:nvCxnSpPr>
        <p:spPr>
          <a:xfrm rot="10800000">
            <a:off x="5824019" y="3641391"/>
            <a:ext cx="298329" cy="296507"/>
          </a:xfrm>
          <a:prstGeom prst="straightConnector1">
            <a:avLst/>
          </a:prstGeom>
          <a:noFill/>
          <a:ln w="76200" cap="flat" cmpd="sng">
            <a:solidFill>
              <a:schemeClr val="dk1"/>
            </a:solidFill>
            <a:prstDash val="solid"/>
            <a:round/>
            <a:headEnd type="none" w="sm" len="sm"/>
            <a:tailEnd type="none" w="sm" len="sm"/>
          </a:ln>
        </p:spPr>
      </p:cxnSp>
      <p:cxnSp>
        <p:nvCxnSpPr>
          <p:cNvPr id="172" name="Google Shape;172;p10"/>
          <p:cNvCxnSpPr/>
          <p:nvPr/>
        </p:nvCxnSpPr>
        <p:spPr>
          <a:xfrm rot="10800000">
            <a:off x="3736182" y="5108374"/>
            <a:ext cx="298329" cy="296507"/>
          </a:xfrm>
          <a:prstGeom prst="straightConnector1">
            <a:avLst/>
          </a:prstGeom>
          <a:noFill/>
          <a:ln w="76200" cap="flat" cmpd="sng">
            <a:solidFill>
              <a:schemeClr val="dk1"/>
            </a:solidFill>
            <a:prstDash val="solid"/>
            <a:round/>
            <a:headEnd type="none" w="sm" len="sm"/>
            <a:tailEnd type="none" w="sm" len="sm"/>
          </a:ln>
        </p:spPr>
      </p:cxnSp>
      <p:sp>
        <p:nvSpPr>
          <p:cNvPr id="173" name="Google Shape;173;p10"/>
          <p:cNvSpPr txBox="1"/>
          <p:nvPr/>
        </p:nvSpPr>
        <p:spPr>
          <a:xfrm>
            <a:off x="1781442" y="4964239"/>
            <a:ext cx="746449" cy="584775"/>
          </a:xfrm>
          <a:prstGeom prst="rect">
            <a:avLst/>
          </a:pr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174" name="Google Shape;174;p10"/>
          <p:cNvSpPr txBox="1"/>
          <p:nvPr/>
        </p:nvSpPr>
        <p:spPr>
          <a:xfrm>
            <a:off x="5051928" y="4417346"/>
            <a:ext cx="746449" cy="584775"/>
          </a:xfrm>
          <a:prstGeom prst="rect">
            <a:avLst/>
          </a:pr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175" name="Google Shape;175;p10"/>
          <p:cNvSpPr txBox="1"/>
          <p:nvPr/>
        </p:nvSpPr>
        <p:spPr>
          <a:xfrm>
            <a:off x="428207" y="2871591"/>
            <a:ext cx="746449" cy="584775"/>
          </a:xfrm>
          <a:prstGeom prst="rect">
            <a:avLst/>
          </a:pr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176" name="Google Shape;176;p10"/>
          <p:cNvSpPr txBox="1"/>
          <p:nvPr/>
        </p:nvSpPr>
        <p:spPr>
          <a:xfrm>
            <a:off x="1580312" y="5855615"/>
            <a:ext cx="2745816" cy="615553"/>
          </a:xfrm>
          <a:prstGeom prst="rect">
            <a:avLst/>
          </a:prstGeom>
          <a:blipFill rotWithShape="1">
            <a:blip r:embed="rId7">
              <a:alphaModFix/>
            </a:blip>
            <a:stretch>
              <a:fillRect l="-2749" r="-2750" b="-7998"/>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4"/>
                                        </p:tgtEl>
                                        <p:attrNameLst>
                                          <p:attrName>style.visibility</p:attrName>
                                        </p:attrNameLst>
                                      </p:cBhvr>
                                      <p:to>
                                        <p:strVal val="visible"/>
                                      </p:to>
                                    </p:set>
                                    <p:animEffect transition="in" filter="fade">
                                      <p:cBhvr>
                                        <p:cTn id="7" dur="500"/>
                                        <p:tgtEl>
                                          <p:spTgt spid="164"/>
                                        </p:tgtEl>
                                      </p:cBhvr>
                                    </p:animEffect>
                                  </p:childTnLst>
                                </p:cTn>
                              </p:par>
                              <p:par>
                                <p:cTn id="8" presetID="10" presetClass="entr" presetSubtype="0" fill="hold" nodeType="withEffect">
                                  <p:stCondLst>
                                    <p:cond delay="0"/>
                                  </p:stCondLst>
                                  <p:childTnLst>
                                    <p:set>
                                      <p:cBhvr>
                                        <p:cTn id="9" dur="1" fill="hold">
                                          <p:stCondLst>
                                            <p:cond delay="0"/>
                                          </p:stCondLst>
                                        </p:cTn>
                                        <p:tgtEl>
                                          <p:spTgt spid="165"/>
                                        </p:tgtEl>
                                        <p:attrNameLst>
                                          <p:attrName>style.visibility</p:attrName>
                                        </p:attrNameLst>
                                      </p:cBhvr>
                                      <p:to>
                                        <p:strVal val="visible"/>
                                      </p:to>
                                    </p:set>
                                    <p:animEffect transition="in" filter="fade">
                                      <p:cBhvr>
                                        <p:cTn id="10" dur="500"/>
                                        <p:tgtEl>
                                          <p:spTgt spid="165"/>
                                        </p:tgtEl>
                                      </p:cBhvr>
                                    </p:animEffect>
                                  </p:childTnLst>
                                </p:cTn>
                              </p:par>
                              <p:par>
                                <p:cTn id="11" presetID="10" presetClass="entr" presetSubtype="0" fill="hold" nodeType="withEffect">
                                  <p:stCondLst>
                                    <p:cond delay="0"/>
                                  </p:stCondLst>
                                  <p:childTnLst>
                                    <p:set>
                                      <p:cBhvr>
                                        <p:cTn id="12" dur="1" fill="hold">
                                          <p:stCondLst>
                                            <p:cond delay="0"/>
                                          </p:stCondLst>
                                        </p:cTn>
                                        <p:tgtEl>
                                          <p:spTgt spid="166"/>
                                        </p:tgtEl>
                                        <p:attrNameLst>
                                          <p:attrName>style.visibility</p:attrName>
                                        </p:attrNameLst>
                                      </p:cBhvr>
                                      <p:to>
                                        <p:strVal val="visible"/>
                                      </p:to>
                                    </p:set>
                                    <p:animEffect transition="in" filter="fade">
                                      <p:cBhvr>
                                        <p:cTn id="13" dur="500"/>
                                        <p:tgtEl>
                                          <p:spTgt spid="166"/>
                                        </p:tgtEl>
                                      </p:cBhvr>
                                    </p:animEffect>
                                  </p:childTnLst>
                                </p:cTn>
                              </p:par>
                              <p:par>
                                <p:cTn id="14" presetID="10" presetClass="entr" presetSubtype="0" fill="hold" nodeType="withEffect">
                                  <p:stCondLst>
                                    <p:cond delay="0"/>
                                  </p:stCondLst>
                                  <p:childTnLst>
                                    <p:set>
                                      <p:cBhvr>
                                        <p:cTn id="15" dur="1" fill="hold">
                                          <p:stCondLst>
                                            <p:cond delay="0"/>
                                          </p:stCondLst>
                                        </p:cTn>
                                        <p:tgtEl>
                                          <p:spTgt spid="167"/>
                                        </p:tgtEl>
                                        <p:attrNameLst>
                                          <p:attrName>style.visibility</p:attrName>
                                        </p:attrNameLst>
                                      </p:cBhvr>
                                      <p:to>
                                        <p:strVal val="visible"/>
                                      </p:to>
                                    </p:set>
                                    <p:animEffect transition="in" filter="fade">
                                      <p:cBhvr>
                                        <p:cTn id="16" dur="500"/>
                                        <p:tgtEl>
                                          <p:spTgt spid="167"/>
                                        </p:tgtEl>
                                      </p:cBhvr>
                                    </p:animEffect>
                                  </p:childTnLst>
                                </p:cTn>
                              </p:par>
                              <p:par>
                                <p:cTn id="17" presetID="10" presetClass="entr" presetSubtype="0" fill="hold" nodeType="withEffect">
                                  <p:stCondLst>
                                    <p:cond delay="0"/>
                                  </p:stCondLst>
                                  <p:childTnLst>
                                    <p:set>
                                      <p:cBhvr>
                                        <p:cTn id="18" dur="1" fill="hold">
                                          <p:stCondLst>
                                            <p:cond delay="0"/>
                                          </p:stCondLst>
                                        </p:cTn>
                                        <p:tgtEl>
                                          <p:spTgt spid="168"/>
                                        </p:tgtEl>
                                        <p:attrNameLst>
                                          <p:attrName>style.visibility</p:attrName>
                                        </p:attrNameLst>
                                      </p:cBhvr>
                                      <p:to>
                                        <p:strVal val="visible"/>
                                      </p:to>
                                    </p:set>
                                    <p:animEffect transition="in" filter="fade">
                                      <p:cBhvr>
                                        <p:cTn id="19" dur="500"/>
                                        <p:tgtEl>
                                          <p:spTgt spid="168"/>
                                        </p:tgtEl>
                                      </p:cBhvr>
                                    </p:animEffect>
                                  </p:childTnLst>
                                </p:cTn>
                              </p:par>
                              <p:par>
                                <p:cTn id="20" presetID="10" presetClass="entr" presetSubtype="0" fill="hold" nodeType="withEffect">
                                  <p:stCondLst>
                                    <p:cond delay="0"/>
                                  </p:stCondLst>
                                  <p:childTnLst>
                                    <p:set>
                                      <p:cBhvr>
                                        <p:cTn id="21" dur="1" fill="hold">
                                          <p:stCondLst>
                                            <p:cond delay="0"/>
                                          </p:stCondLst>
                                        </p:cTn>
                                        <p:tgtEl>
                                          <p:spTgt spid="169"/>
                                        </p:tgtEl>
                                        <p:attrNameLst>
                                          <p:attrName>style.visibility</p:attrName>
                                        </p:attrNameLst>
                                      </p:cBhvr>
                                      <p:to>
                                        <p:strVal val="visible"/>
                                      </p:to>
                                    </p:set>
                                    <p:animEffect transition="in" filter="fade">
                                      <p:cBhvr>
                                        <p:cTn id="22" dur="500"/>
                                        <p:tgtEl>
                                          <p:spTgt spid="169"/>
                                        </p:tgtEl>
                                      </p:cBhvr>
                                    </p:animEffect>
                                  </p:childTnLst>
                                </p:cTn>
                              </p:par>
                              <p:par>
                                <p:cTn id="23" presetID="10" presetClass="entr" presetSubtype="0" fill="hold" nodeType="withEffect">
                                  <p:stCondLst>
                                    <p:cond delay="0"/>
                                  </p:stCondLst>
                                  <p:childTnLst>
                                    <p:set>
                                      <p:cBhvr>
                                        <p:cTn id="24" dur="1" fill="hold">
                                          <p:stCondLst>
                                            <p:cond delay="0"/>
                                          </p:stCondLst>
                                        </p:cTn>
                                        <p:tgtEl>
                                          <p:spTgt spid="170"/>
                                        </p:tgtEl>
                                        <p:attrNameLst>
                                          <p:attrName>style.visibility</p:attrName>
                                        </p:attrNameLst>
                                      </p:cBhvr>
                                      <p:to>
                                        <p:strVal val="visible"/>
                                      </p:to>
                                    </p:set>
                                    <p:animEffect transition="in" filter="fade">
                                      <p:cBhvr>
                                        <p:cTn id="25" dur="500"/>
                                        <p:tgtEl>
                                          <p:spTgt spid="170"/>
                                        </p:tgtEl>
                                      </p:cBhvr>
                                    </p:animEffect>
                                  </p:childTnLst>
                                </p:cTn>
                              </p:par>
                              <p:par>
                                <p:cTn id="26" presetID="10" presetClass="entr" presetSubtype="0" fill="hold" nodeType="withEffect">
                                  <p:stCondLst>
                                    <p:cond delay="0"/>
                                  </p:stCondLst>
                                  <p:childTnLst>
                                    <p:set>
                                      <p:cBhvr>
                                        <p:cTn id="27" dur="1" fill="hold">
                                          <p:stCondLst>
                                            <p:cond delay="0"/>
                                          </p:stCondLst>
                                        </p:cTn>
                                        <p:tgtEl>
                                          <p:spTgt spid="171"/>
                                        </p:tgtEl>
                                        <p:attrNameLst>
                                          <p:attrName>style.visibility</p:attrName>
                                        </p:attrNameLst>
                                      </p:cBhvr>
                                      <p:to>
                                        <p:strVal val="visible"/>
                                      </p:to>
                                    </p:set>
                                    <p:animEffect transition="in" filter="fade">
                                      <p:cBhvr>
                                        <p:cTn id="28" dur="500"/>
                                        <p:tgtEl>
                                          <p:spTgt spid="171"/>
                                        </p:tgtEl>
                                      </p:cBhvr>
                                    </p:animEffect>
                                  </p:childTnLst>
                                </p:cTn>
                              </p:par>
                              <p:par>
                                <p:cTn id="29" presetID="10" presetClass="entr" presetSubtype="0" fill="hold" nodeType="withEffect">
                                  <p:stCondLst>
                                    <p:cond delay="0"/>
                                  </p:stCondLst>
                                  <p:childTnLst>
                                    <p:set>
                                      <p:cBhvr>
                                        <p:cTn id="30" dur="1" fill="hold">
                                          <p:stCondLst>
                                            <p:cond delay="0"/>
                                          </p:stCondLst>
                                        </p:cTn>
                                        <p:tgtEl>
                                          <p:spTgt spid="172"/>
                                        </p:tgtEl>
                                        <p:attrNameLst>
                                          <p:attrName>style.visibility</p:attrName>
                                        </p:attrNameLst>
                                      </p:cBhvr>
                                      <p:to>
                                        <p:strVal val="visible"/>
                                      </p:to>
                                    </p:set>
                                    <p:animEffect transition="in" filter="fade">
                                      <p:cBhvr>
                                        <p:cTn id="31" dur="500"/>
                                        <p:tgtEl>
                                          <p:spTgt spid="172"/>
                                        </p:tgtEl>
                                      </p:cBhvr>
                                    </p:animEffect>
                                  </p:childTnLst>
                                </p:cTn>
                              </p:par>
                              <p:par>
                                <p:cTn id="32" presetID="10" presetClass="entr" presetSubtype="0" fill="hold" nodeType="withEffect">
                                  <p:stCondLst>
                                    <p:cond delay="0"/>
                                  </p:stCondLst>
                                  <p:childTnLst>
                                    <p:set>
                                      <p:cBhvr>
                                        <p:cTn id="33" dur="1" fill="hold">
                                          <p:stCondLst>
                                            <p:cond delay="0"/>
                                          </p:stCondLst>
                                        </p:cTn>
                                        <p:tgtEl>
                                          <p:spTgt spid="173"/>
                                        </p:tgtEl>
                                        <p:attrNameLst>
                                          <p:attrName>style.visibility</p:attrName>
                                        </p:attrNameLst>
                                      </p:cBhvr>
                                      <p:to>
                                        <p:strVal val="visible"/>
                                      </p:to>
                                    </p:set>
                                    <p:animEffect transition="in" filter="fade">
                                      <p:cBhvr>
                                        <p:cTn id="34" dur="500"/>
                                        <p:tgtEl>
                                          <p:spTgt spid="173"/>
                                        </p:tgtEl>
                                      </p:cBhvr>
                                    </p:animEffect>
                                  </p:childTnLst>
                                </p:cTn>
                              </p:par>
                              <p:par>
                                <p:cTn id="35" presetID="10" presetClass="entr" presetSubtype="0" fill="hold" nodeType="withEffect">
                                  <p:stCondLst>
                                    <p:cond delay="0"/>
                                  </p:stCondLst>
                                  <p:childTnLst>
                                    <p:set>
                                      <p:cBhvr>
                                        <p:cTn id="36" dur="1" fill="hold">
                                          <p:stCondLst>
                                            <p:cond delay="0"/>
                                          </p:stCondLst>
                                        </p:cTn>
                                        <p:tgtEl>
                                          <p:spTgt spid="174"/>
                                        </p:tgtEl>
                                        <p:attrNameLst>
                                          <p:attrName>style.visibility</p:attrName>
                                        </p:attrNameLst>
                                      </p:cBhvr>
                                      <p:to>
                                        <p:strVal val="visible"/>
                                      </p:to>
                                    </p:set>
                                    <p:animEffect transition="in" filter="fade">
                                      <p:cBhvr>
                                        <p:cTn id="37" dur="500"/>
                                        <p:tgtEl>
                                          <p:spTgt spid="174"/>
                                        </p:tgtEl>
                                      </p:cBhvr>
                                    </p:animEffect>
                                  </p:childTnLst>
                                </p:cTn>
                              </p:par>
                              <p:par>
                                <p:cTn id="38" presetID="10" presetClass="entr" presetSubtype="0" fill="hold" nodeType="withEffect">
                                  <p:stCondLst>
                                    <p:cond delay="0"/>
                                  </p:stCondLst>
                                  <p:childTnLst>
                                    <p:set>
                                      <p:cBhvr>
                                        <p:cTn id="39" dur="1" fill="hold">
                                          <p:stCondLst>
                                            <p:cond delay="0"/>
                                          </p:stCondLst>
                                        </p:cTn>
                                        <p:tgtEl>
                                          <p:spTgt spid="163"/>
                                        </p:tgtEl>
                                        <p:attrNameLst>
                                          <p:attrName>style.visibility</p:attrName>
                                        </p:attrNameLst>
                                      </p:cBhvr>
                                      <p:to>
                                        <p:strVal val="visible"/>
                                      </p:to>
                                    </p:set>
                                    <p:animEffect transition="in" filter="fade">
                                      <p:cBhvr>
                                        <p:cTn id="40" dur="500"/>
                                        <p:tgtEl>
                                          <p:spTgt spid="163"/>
                                        </p:tgtEl>
                                      </p:cBhvr>
                                    </p:animEffect>
                                  </p:childTnLst>
                                </p:cTn>
                              </p:par>
                              <p:par>
                                <p:cTn id="41" presetID="10" presetClass="entr" presetSubtype="0" fill="hold" nodeType="withEffect">
                                  <p:stCondLst>
                                    <p:cond delay="0"/>
                                  </p:stCondLst>
                                  <p:childTnLst>
                                    <p:set>
                                      <p:cBhvr>
                                        <p:cTn id="42" dur="1" fill="hold">
                                          <p:stCondLst>
                                            <p:cond delay="0"/>
                                          </p:stCondLst>
                                        </p:cTn>
                                        <p:tgtEl>
                                          <p:spTgt spid="161">
                                            <p:txEl>
                                              <p:pRg st="0" end="0"/>
                                            </p:txEl>
                                          </p:spTgt>
                                        </p:tgtEl>
                                        <p:attrNameLst>
                                          <p:attrName>style.visibility</p:attrName>
                                        </p:attrNameLst>
                                      </p:cBhvr>
                                      <p:to>
                                        <p:strVal val="visible"/>
                                      </p:to>
                                    </p:set>
                                    <p:animEffect transition="in" filter="fade">
                                      <p:cBhvr>
                                        <p:cTn id="43" dur="500"/>
                                        <p:tgtEl>
                                          <p:spTgt spid="161">
                                            <p:txEl>
                                              <p:pRg st="0" end="0"/>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176"/>
                                        </p:tgtEl>
                                        <p:attrNameLst>
                                          <p:attrName>style.visibility</p:attrName>
                                        </p:attrNameLst>
                                      </p:cBhvr>
                                      <p:to>
                                        <p:strVal val="visible"/>
                                      </p:to>
                                    </p:set>
                                    <p:animEffect transition="in" filter="fade">
                                      <p:cBhvr>
                                        <p:cTn id="46" dur="500"/>
                                        <p:tgtEl>
                                          <p:spTgt spid="176"/>
                                        </p:tgtEl>
                                      </p:cBhvr>
                                    </p:animEffect>
                                  </p:childTnLst>
                                </p:cTn>
                              </p:par>
                              <p:par>
                                <p:cTn id="47" presetID="10" presetClass="entr" presetSubtype="0" fill="hold" nodeType="withEffect">
                                  <p:stCondLst>
                                    <p:cond delay="0"/>
                                  </p:stCondLst>
                                  <p:childTnLst>
                                    <p:set>
                                      <p:cBhvr>
                                        <p:cTn id="48" dur="1" fill="hold">
                                          <p:stCondLst>
                                            <p:cond delay="0"/>
                                          </p:stCondLst>
                                        </p:cTn>
                                        <p:tgtEl>
                                          <p:spTgt spid="175"/>
                                        </p:tgtEl>
                                        <p:attrNameLst>
                                          <p:attrName>style.visibility</p:attrName>
                                        </p:attrNameLst>
                                      </p:cBhvr>
                                      <p:to>
                                        <p:strVal val="visible"/>
                                      </p:to>
                                    </p:set>
                                    <p:animEffect transition="in" filter="fade">
                                      <p:cBhvr>
                                        <p:cTn id="49" dur="500"/>
                                        <p:tgtEl>
                                          <p:spTgt spid="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p11" descr="numLine.png"/>
          <p:cNvPicPr preferRelativeResize="0"/>
          <p:nvPr/>
        </p:nvPicPr>
        <p:blipFill rotWithShape="1">
          <a:blip r:embed="rId3">
            <a:alphaModFix/>
          </a:blip>
          <a:srcRect/>
          <a:stretch/>
        </p:blipFill>
        <p:spPr>
          <a:xfrm>
            <a:off x="983791" y="2411683"/>
            <a:ext cx="9932415" cy="1381760"/>
          </a:xfrm>
          <a:prstGeom prst="rect">
            <a:avLst/>
          </a:prstGeom>
          <a:noFill/>
          <a:ln>
            <a:noFill/>
          </a:ln>
        </p:spPr>
      </p:pic>
      <p:sp>
        <p:nvSpPr>
          <p:cNvPr id="182" name="Google Shape;182;p11"/>
          <p:cNvSpPr txBox="1">
            <a:spLocks noGrp="1"/>
          </p:cNvSpPr>
          <p:nvPr>
            <p:ph type="body" idx="1"/>
          </p:nvPr>
        </p:nvSpPr>
        <p:spPr>
          <a:xfrm>
            <a:off x="609600" y="1600200"/>
            <a:ext cx="10972799" cy="1319999"/>
          </a:xfrm>
          <a:prstGeom prst="rect">
            <a:avLst/>
          </a:prstGeom>
          <a:noFill/>
          <a:ln>
            <a:noFill/>
          </a:ln>
        </p:spPr>
        <p:txBody>
          <a:bodyPr spcFirstLastPara="1" wrap="square" lIns="121900" tIns="121900" rIns="121900" bIns="121900" anchor="t" anchorCtr="0">
            <a:noAutofit/>
          </a:bodyPr>
          <a:lstStyle/>
          <a:p>
            <a:pPr marL="927100" marR="0" lvl="0" indent="-508000" algn="l" rtl="0">
              <a:lnSpc>
                <a:spcPct val="90000"/>
              </a:lnSpc>
              <a:spcBef>
                <a:spcPts val="0"/>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An integer is a whole number, positive or negative, including 0</a:t>
            </a:r>
            <a:endParaRPr dirty="0"/>
          </a:p>
          <a:p>
            <a:pPr marL="927100" marR="0" lvl="0" indent="-508000" algn="l" rtl="0">
              <a:lnSpc>
                <a:spcPct val="90000"/>
              </a:lnSpc>
              <a:spcBef>
                <a:spcPts val="1333"/>
              </a:spcBef>
              <a:spcAft>
                <a:spcPts val="0"/>
              </a:spcAft>
              <a:buClr>
                <a:schemeClr val="dk1"/>
              </a:buClr>
              <a:buSzPts val="3200"/>
              <a:buFont typeface="Arial"/>
              <a:buNone/>
            </a:pPr>
            <a:endParaRPr sz="3200" b="0" i="0" u="none" strike="noStrike" cap="none" dirty="0">
              <a:solidFill>
                <a:schemeClr val="dk1"/>
              </a:solidFill>
              <a:latin typeface="Arial"/>
              <a:ea typeface="Arial"/>
              <a:cs typeface="Arial"/>
              <a:sym typeface="Arial"/>
            </a:endParaRPr>
          </a:p>
          <a:p>
            <a:pPr marL="927100" marR="0" lvl="0" indent="-508000" algn="l" rtl="0">
              <a:lnSpc>
                <a:spcPct val="90000"/>
              </a:lnSpc>
              <a:spcBef>
                <a:spcPts val="1333"/>
              </a:spcBef>
              <a:spcAft>
                <a:spcPts val="0"/>
              </a:spcAft>
              <a:buClr>
                <a:schemeClr val="dk1"/>
              </a:buClr>
              <a:buSzPts val="3200"/>
              <a:buFont typeface="Arial"/>
              <a:buNone/>
            </a:pPr>
            <a:endParaRPr sz="3200" b="0" i="0" u="none" strike="noStrike" cap="none" dirty="0">
              <a:solidFill>
                <a:schemeClr val="dk1"/>
              </a:solidFill>
              <a:latin typeface="Arial"/>
              <a:ea typeface="Arial"/>
              <a:cs typeface="Arial"/>
              <a:sym typeface="Arial"/>
            </a:endParaRPr>
          </a:p>
          <a:p>
            <a:pPr marL="927100" marR="0" lvl="0" indent="-508000" algn="l" rtl="0">
              <a:lnSpc>
                <a:spcPct val="90000"/>
              </a:lnSpc>
              <a:spcBef>
                <a:spcPts val="1333"/>
              </a:spcBef>
              <a:spcAft>
                <a:spcPts val="0"/>
              </a:spcAft>
              <a:buClr>
                <a:schemeClr val="dk1"/>
              </a:buClr>
              <a:buSzPts val="3200"/>
              <a:buFont typeface="Arial"/>
              <a:buNone/>
            </a:pPr>
            <a:endParaRPr sz="3200" b="0" i="0" u="none" strike="noStrike" cap="none" dirty="0">
              <a:solidFill>
                <a:schemeClr val="dk1"/>
              </a:solidFill>
              <a:latin typeface="Arial"/>
              <a:ea typeface="Arial"/>
              <a:cs typeface="Arial"/>
              <a:sym typeface="Arial"/>
            </a:endParaRPr>
          </a:p>
          <a:p>
            <a:pPr marL="927100" marR="0" lvl="0" indent="-508000" algn="l" rtl="0">
              <a:lnSpc>
                <a:spcPct val="90000"/>
              </a:lnSpc>
              <a:spcBef>
                <a:spcPts val="1333"/>
              </a:spcBef>
              <a:spcAft>
                <a:spcPts val="0"/>
              </a:spcAft>
              <a:buClr>
                <a:schemeClr val="dk1"/>
              </a:buClr>
              <a:buSzPts val="3200"/>
              <a:buFont typeface="Arial"/>
              <a:buNone/>
            </a:pPr>
            <a:endParaRPr sz="3200" b="0" i="0" u="none" strike="noStrike" cap="none" dirty="0">
              <a:solidFill>
                <a:schemeClr val="dk1"/>
              </a:solidFill>
              <a:latin typeface="Arial"/>
              <a:ea typeface="Arial"/>
              <a:cs typeface="Arial"/>
              <a:sym typeface="Arial"/>
            </a:endParaRPr>
          </a:p>
          <a:p>
            <a:pPr marL="927100" marR="0" lvl="0" indent="-508000" algn="l" rtl="0">
              <a:lnSpc>
                <a:spcPct val="90000"/>
              </a:lnSpc>
              <a:spcBef>
                <a:spcPts val="1333"/>
              </a:spcBef>
              <a:spcAft>
                <a:spcPts val="0"/>
              </a:spcAft>
              <a:buClr>
                <a:schemeClr val="dk1"/>
              </a:buClr>
              <a:buSzPts val="3200"/>
              <a:buFont typeface="Arial"/>
              <a:buNone/>
            </a:pPr>
            <a:endParaRPr sz="3200" b="0" i="0" u="none" strike="noStrike" cap="none" dirty="0">
              <a:solidFill>
                <a:schemeClr val="dk1"/>
              </a:solidFill>
              <a:latin typeface="Arial"/>
              <a:ea typeface="Arial"/>
              <a:cs typeface="Arial"/>
              <a:sym typeface="Arial"/>
            </a:endParaRPr>
          </a:p>
        </p:txBody>
      </p:sp>
      <p:sp>
        <p:nvSpPr>
          <p:cNvPr id="183" name="Google Shape;183;p11"/>
          <p:cNvSpPr txBox="1"/>
          <p:nvPr/>
        </p:nvSpPr>
        <p:spPr>
          <a:xfrm>
            <a:off x="926148" y="3650408"/>
            <a:ext cx="10680800" cy="2940798"/>
          </a:xfrm>
          <a:prstGeom prst="rect">
            <a:avLst/>
          </a:prstGeom>
          <a:noFill/>
          <a:ln>
            <a:noFill/>
          </a:ln>
        </p:spPr>
        <p:txBody>
          <a:bodyPr spcFirstLastPara="1" wrap="square" lIns="121900" tIns="121900" rIns="121900" bIns="121900" anchor="t" anchorCtr="0">
            <a:noAutofit/>
          </a:bodyPr>
          <a:lstStyle/>
          <a:p>
            <a:pPr marL="609585" marR="0" lvl="0" indent="-520684" algn="l" rtl="0">
              <a:lnSpc>
                <a:spcPct val="90000"/>
              </a:lnSpc>
              <a:spcBef>
                <a:spcPts val="0"/>
              </a:spcBef>
              <a:spcAft>
                <a:spcPts val="0"/>
              </a:spcAft>
              <a:buClr>
                <a:schemeClr val="dk1"/>
              </a:buClr>
              <a:buSzPts val="3200"/>
              <a:buFont typeface="Arial"/>
              <a:buChar char="●"/>
            </a:pPr>
            <a:r>
              <a:rPr lang="en" sz="3200" b="0" i="0" u="none" strike="noStrike" cap="none">
                <a:solidFill>
                  <a:schemeClr val="dk1"/>
                </a:solidFill>
                <a:latin typeface="Arial"/>
                <a:ea typeface="Arial"/>
                <a:cs typeface="Arial"/>
                <a:sym typeface="Arial"/>
              </a:rPr>
              <a:t>Depending on size (number of digits) of the integer, you can use one of four numerical </a:t>
            </a:r>
            <a:r>
              <a:rPr lang="en" sz="3200" b="1" i="0" u="none" strike="noStrike" cap="none">
                <a:solidFill>
                  <a:schemeClr val="dk1"/>
                </a:solidFill>
                <a:latin typeface="Arial"/>
                <a:ea typeface="Arial"/>
                <a:cs typeface="Arial"/>
                <a:sym typeface="Arial"/>
              </a:rPr>
              <a:t>base types</a:t>
            </a:r>
            <a:r>
              <a:rPr lang="en" sz="3200" b="0" i="0" u="none" strike="noStrike" cap="none">
                <a:solidFill>
                  <a:schemeClr val="dk1"/>
                </a:solidFill>
                <a:latin typeface="Arial"/>
                <a:ea typeface="Arial"/>
                <a:cs typeface="Arial"/>
                <a:sym typeface="Arial"/>
              </a:rPr>
              <a:t> (primitive Java data types): </a:t>
            </a:r>
            <a:r>
              <a:rPr lang="en" sz="3200" b="0" i="0" u="none" strike="noStrike" cap="none">
                <a:solidFill>
                  <a:srgbClr val="0000FF"/>
                </a:solidFill>
                <a:latin typeface="Consolas"/>
                <a:ea typeface="Consolas"/>
                <a:cs typeface="Consolas"/>
                <a:sym typeface="Consolas"/>
              </a:rPr>
              <a:t>byte</a:t>
            </a:r>
            <a:r>
              <a:rPr lang="en" sz="3200" b="0" i="0" u="none" strike="noStrike" cap="none">
                <a:solidFill>
                  <a:schemeClr val="dk1"/>
                </a:solidFill>
                <a:latin typeface="Arial"/>
                <a:ea typeface="Arial"/>
                <a:cs typeface="Arial"/>
                <a:sym typeface="Arial"/>
              </a:rPr>
              <a:t>, </a:t>
            </a:r>
            <a:r>
              <a:rPr lang="en" sz="3200" b="0" i="0" u="none" strike="noStrike" cap="none">
                <a:solidFill>
                  <a:srgbClr val="0000FF"/>
                </a:solidFill>
                <a:latin typeface="Consolas"/>
                <a:ea typeface="Consolas"/>
                <a:cs typeface="Consolas"/>
                <a:sym typeface="Consolas"/>
              </a:rPr>
              <a:t>short</a:t>
            </a:r>
            <a:r>
              <a:rPr lang="en" sz="3200" b="0" i="0" u="none" strike="noStrike" cap="none">
                <a:solidFill>
                  <a:schemeClr val="dk1"/>
                </a:solidFill>
                <a:latin typeface="Arial"/>
                <a:ea typeface="Arial"/>
                <a:cs typeface="Arial"/>
                <a:sym typeface="Arial"/>
              </a:rPr>
              <a:t>, </a:t>
            </a:r>
            <a:r>
              <a:rPr lang="en" sz="3200" b="0" i="0" u="none" strike="noStrike" cap="none">
                <a:solidFill>
                  <a:srgbClr val="0000FF"/>
                </a:solidFill>
                <a:latin typeface="Consolas"/>
                <a:ea typeface="Consolas"/>
                <a:cs typeface="Consolas"/>
                <a:sym typeface="Consolas"/>
              </a:rPr>
              <a:t>int</a:t>
            </a:r>
            <a:r>
              <a:rPr lang="en" sz="3200" b="0" i="0" u="none" strike="noStrike" cap="none">
                <a:solidFill>
                  <a:schemeClr val="dk1"/>
                </a:solidFill>
                <a:latin typeface="Arial"/>
                <a:ea typeface="Arial"/>
                <a:cs typeface="Arial"/>
                <a:sym typeface="Arial"/>
              </a:rPr>
              <a:t>, and </a:t>
            </a:r>
            <a:r>
              <a:rPr lang="en" sz="3200" b="0" i="0" u="none" strike="noStrike" cap="none">
                <a:solidFill>
                  <a:srgbClr val="0000FF"/>
                </a:solidFill>
                <a:latin typeface="Consolas"/>
                <a:ea typeface="Consolas"/>
                <a:cs typeface="Consolas"/>
                <a:sym typeface="Consolas"/>
              </a:rPr>
              <a:t>long</a:t>
            </a:r>
            <a:r>
              <a:rPr lang="en" sz="3200" b="0" i="0" u="none" strike="noStrike" cap="none">
                <a:solidFill>
                  <a:schemeClr val="dk1"/>
                </a:solidFill>
                <a:latin typeface="Arial"/>
                <a:ea typeface="Arial"/>
                <a:cs typeface="Arial"/>
                <a:sym typeface="Arial"/>
              </a:rPr>
              <a:t>, in increasing order of number of bits of precision</a:t>
            </a:r>
            <a:endParaRPr sz="3200" b="0" i="0" u="none" strike="noStrike" cap="none">
              <a:solidFill>
                <a:schemeClr val="dk1"/>
              </a:solidFill>
              <a:latin typeface="Arial"/>
              <a:ea typeface="Arial"/>
              <a:cs typeface="Arial"/>
              <a:sym typeface="Arial"/>
            </a:endParaRPr>
          </a:p>
          <a:p>
            <a:pPr marL="609585" marR="0" lvl="0" indent="-520684" algn="l" rtl="0">
              <a:lnSpc>
                <a:spcPct val="90000"/>
              </a:lnSpc>
              <a:spcBef>
                <a:spcPts val="2133"/>
              </a:spcBef>
              <a:spcAft>
                <a:spcPts val="0"/>
              </a:spcAft>
              <a:buClr>
                <a:schemeClr val="dk1"/>
              </a:buClr>
              <a:buSzPts val="3200"/>
              <a:buFont typeface="Arial"/>
              <a:buChar char="●"/>
            </a:pPr>
            <a:r>
              <a:rPr lang="en" sz="3200" b="0" i="0" u="none" strike="noStrike" cap="none">
                <a:solidFill>
                  <a:schemeClr val="dk1"/>
                </a:solidFill>
                <a:latin typeface="Arial"/>
                <a:ea typeface="Arial"/>
                <a:cs typeface="Arial"/>
                <a:sym typeface="Arial"/>
              </a:rPr>
              <a:t>Bit: binary digit, 0 or 1</a:t>
            </a:r>
            <a:endParaRPr sz="3200" b="0" i="0" u="none" strike="noStrike" cap="none">
              <a:solidFill>
                <a:schemeClr val="dk1"/>
              </a:solidFill>
              <a:latin typeface="Arial"/>
              <a:ea typeface="Arial"/>
              <a:cs typeface="Arial"/>
              <a:sym typeface="Arial"/>
            </a:endParaRPr>
          </a:p>
        </p:txBody>
      </p:sp>
      <p:sp>
        <p:nvSpPr>
          <p:cNvPr id="184" name="Google Shape;184;p11"/>
          <p:cNvSpPr txBox="1">
            <a:spLocks noGrp="1"/>
          </p:cNvSpPr>
          <p:nvPr>
            <p:ph type="title"/>
          </p:nvPr>
        </p:nvSpPr>
        <p:spPr>
          <a:xfrm>
            <a:off x="609600" y="266794"/>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Integers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2">
                                            <p:txEl>
                                              <p:pRg st="0" end="0"/>
                                            </p:txEl>
                                          </p:spTgt>
                                        </p:tgtEl>
                                        <p:attrNameLst>
                                          <p:attrName>style.visibility</p:attrName>
                                        </p:attrNameLst>
                                      </p:cBhvr>
                                      <p:to>
                                        <p:strVal val="visible"/>
                                      </p:to>
                                    </p:set>
                                    <p:animEffect transition="in" filter="fade">
                                      <p:cBhvr>
                                        <p:cTn id="7" dur="500"/>
                                        <p:tgtEl>
                                          <p:spTgt spid="18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81"/>
                                        </p:tgtEl>
                                        <p:attrNameLst>
                                          <p:attrName>style.visibility</p:attrName>
                                        </p:attrNameLst>
                                      </p:cBhvr>
                                      <p:to>
                                        <p:strVal val="visible"/>
                                      </p:to>
                                    </p:set>
                                    <p:animEffect transition="in" filter="fade">
                                      <p:cBhvr>
                                        <p:cTn id="10" dur="500"/>
                                        <p:tgtEl>
                                          <p:spTgt spid="18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3">
                                            <p:txEl>
                                              <p:pRg st="0" end="0"/>
                                            </p:txEl>
                                          </p:spTgt>
                                        </p:tgtEl>
                                        <p:attrNameLst>
                                          <p:attrName>style.visibility</p:attrName>
                                        </p:attrNameLst>
                                      </p:cBhvr>
                                      <p:to>
                                        <p:strVal val="visible"/>
                                      </p:to>
                                    </p:set>
                                    <p:animEffect transition="in" filter="fade">
                                      <p:cBhvr>
                                        <p:cTn id="15" dur="500"/>
                                        <p:tgtEl>
                                          <p:spTgt spid="18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83">
                                            <p:txEl>
                                              <p:pRg st="1" end="1"/>
                                            </p:txEl>
                                          </p:spTgt>
                                        </p:tgtEl>
                                        <p:attrNameLst>
                                          <p:attrName>style.visibility</p:attrName>
                                        </p:attrNameLst>
                                      </p:cBhvr>
                                      <p:to>
                                        <p:strVal val="visible"/>
                                      </p:to>
                                    </p:set>
                                    <p:animEffect transition="in" filter="fade">
                                      <p:cBhvr>
                                        <p:cTn id="20" dur="500"/>
                                        <p:tgtEl>
                                          <p:spTgt spid="18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graphicFrame>
        <p:nvGraphicFramePr>
          <p:cNvPr id="189" name="Google Shape;189;p12"/>
          <p:cNvGraphicFramePr/>
          <p:nvPr/>
        </p:nvGraphicFramePr>
        <p:xfrm>
          <a:off x="592400" y="1795733"/>
          <a:ext cx="11319525" cy="3047800"/>
        </p:xfrm>
        <a:graphic>
          <a:graphicData uri="http://schemas.openxmlformats.org/drawingml/2006/table">
            <a:tbl>
              <a:tblPr>
                <a:noFill/>
                <a:tableStyleId>{2A9D54AC-F403-496F-8912-8FA76B23510F}</a:tableStyleId>
              </a:tblPr>
              <a:tblGrid>
                <a:gridCol w="1922650">
                  <a:extLst>
                    <a:ext uri="{9D8B030D-6E8A-4147-A177-3AD203B41FA5}">
                      <a16:colId xmlns:a16="http://schemas.microsoft.com/office/drawing/2014/main" val="20000"/>
                    </a:ext>
                  </a:extLst>
                </a:gridCol>
                <a:gridCol w="1958575">
                  <a:extLst>
                    <a:ext uri="{9D8B030D-6E8A-4147-A177-3AD203B41FA5}">
                      <a16:colId xmlns:a16="http://schemas.microsoft.com/office/drawing/2014/main" val="20001"/>
                    </a:ext>
                  </a:extLst>
                </a:gridCol>
                <a:gridCol w="3695200">
                  <a:extLst>
                    <a:ext uri="{9D8B030D-6E8A-4147-A177-3AD203B41FA5}">
                      <a16:colId xmlns:a16="http://schemas.microsoft.com/office/drawing/2014/main" val="20002"/>
                    </a:ext>
                  </a:extLst>
                </a:gridCol>
                <a:gridCol w="3743100">
                  <a:extLst>
                    <a:ext uri="{9D8B030D-6E8A-4147-A177-3AD203B41FA5}">
                      <a16:colId xmlns:a16="http://schemas.microsoft.com/office/drawing/2014/main" val="20003"/>
                    </a:ext>
                  </a:extLst>
                </a:gridCol>
              </a:tblGrid>
              <a:tr h="609550">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Base Type</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Size</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Minimum Value</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dirty="0"/>
                        <a:t>Maximum Value</a:t>
                      </a:r>
                      <a:endParaRPr sz="1400" u="none" strike="noStrike" cap="none" dirty="0"/>
                    </a:p>
                  </a:txBody>
                  <a:tcPr marL="121900" marR="121900" marT="121900" marB="121900"/>
                </a:tc>
                <a:extLst>
                  <a:ext uri="{0D108BD9-81ED-4DB2-BD59-A6C34878D82A}">
                    <a16:rowId xmlns:a16="http://schemas.microsoft.com/office/drawing/2014/main" val="10000"/>
                  </a:ext>
                </a:extLst>
              </a:tr>
              <a:tr h="609550">
                <a:tc>
                  <a:txBody>
                    <a:bodyPr/>
                    <a:lstStyle/>
                    <a:p>
                      <a:pPr marL="0" marR="0" lvl="0" indent="0" algn="ctr" rtl="0">
                        <a:lnSpc>
                          <a:spcPct val="100000"/>
                        </a:lnSpc>
                        <a:spcBef>
                          <a:spcPts val="0"/>
                        </a:spcBef>
                        <a:spcAft>
                          <a:spcPts val="0"/>
                        </a:spcAft>
                        <a:buClr>
                          <a:srgbClr val="FF0000"/>
                        </a:buClr>
                        <a:buSzPts val="600"/>
                        <a:buFont typeface="Consolas"/>
                        <a:buNone/>
                      </a:pPr>
                      <a:r>
                        <a:rPr lang="en" sz="2400" u="none" strike="noStrike" cap="none">
                          <a:solidFill>
                            <a:srgbClr val="FF0000"/>
                          </a:solidFill>
                          <a:latin typeface="Consolas"/>
                          <a:ea typeface="Consolas"/>
                          <a:cs typeface="Consolas"/>
                          <a:sym typeface="Consolas"/>
                        </a:rPr>
                        <a:t>byte</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a:solidFill>
                            <a:schemeClr val="dk1"/>
                          </a:solidFill>
                        </a:rPr>
                        <a:t>8 bits</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a:solidFill>
                            <a:schemeClr val="dk1"/>
                          </a:solidFill>
                        </a:rPr>
                        <a:t>-128 (-2</a:t>
                      </a:r>
                      <a:r>
                        <a:rPr lang="en" sz="2400" u="none" strike="noStrike" cap="none" baseline="30000">
                          <a:solidFill>
                            <a:schemeClr val="dk1"/>
                          </a:solidFill>
                        </a:rPr>
                        <a:t>7</a:t>
                      </a:r>
                      <a:r>
                        <a:rPr lang="en" sz="2400" u="none" strike="noStrike" cap="none">
                          <a:solidFill>
                            <a:schemeClr val="dk1"/>
                          </a:solidFill>
                        </a:rPr>
                        <a:t>)</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dirty="0">
                          <a:solidFill>
                            <a:schemeClr val="dk1"/>
                          </a:solidFill>
                        </a:rPr>
                        <a:t>127 (2</a:t>
                      </a:r>
                      <a:r>
                        <a:rPr lang="en" sz="2400" u="none" strike="noStrike" cap="none" baseline="30000" dirty="0">
                          <a:solidFill>
                            <a:schemeClr val="dk1"/>
                          </a:solidFill>
                        </a:rPr>
                        <a:t>7</a:t>
                      </a:r>
                      <a:r>
                        <a:rPr lang="en" sz="2400" u="none" strike="noStrike" cap="none" dirty="0">
                          <a:solidFill>
                            <a:schemeClr val="dk1"/>
                          </a:solidFill>
                        </a:rPr>
                        <a:t> - 1)</a:t>
                      </a:r>
                      <a:endParaRPr sz="1400" u="none" strike="noStrike" cap="none" dirty="0"/>
                    </a:p>
                  </a:txBody>
                  <a:tcPr marL="121900" marR="121900" marT="121900" marB="121900"/>
                </a:tc>
                <a:extLst>
                  <a:ext uri="{0D108BD9-81ED-4DB2-BD59-A6C34878D82A}">
                    <a16:rowId xmlns:a16="http://schemas.microsoft.com/office/drawing/2014/main" val="10001"/>
                  </a:ext>
                </a:extLst>
              </a:tr>
              <a:tr h="609550">
                <a:tc>
                  <a:txBody>
                    <a:bodyPr/>
                    <a:lstStyle/>
                    <a:p>
                      <a:pPr marL="0" marR="0" lvl="0" indent="0" algn="ctr" rtl="0">
                        <a:lnSpc>
                          <a:spcPct val="100000"/>
                        </a:lnSpc>
                        <a:spcBef>
                          <a:spcPts val="0"/>
                        </a:spcBef>
                        <a:spcAft>
                          <a:spcPts val="0"/>
                        </a:spcAft>
                        <a:buClr>
                          <a:srgbClr val="FF0000"/>
                        </a:buClr>
                        <a:buSzPts val="600"/>
                        <a:buFont typeface="Consolas"/>
                        <a:buNone/>
                      </a:pPr>
                      <a:r>
                        <a:rPr lang="en" sz="2400" u="none" strike="noStrike" cap="none">
                          <a:solidFill>
                            <a:srgbClr val="FF0000"/>
                          </a:solidFill>
                          <a:latin typeface="Consolas"/>
                          <a:ea typeface="Consolas"/>
                          <a:cs typeface="Consolas"/>
                          <a:sym typeface="Consolas"/>
                        </a:rPr>
                        <a:t>short</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a:solidFill>
                            <a:schemeClr val="dk1"/>
                          </a:solidFill>
                        </a:rPr>
                        <a:t>16 bits</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a:solidFill>
                            <a:schemeClr val="dk1"/>
                          </a:solidFill>
                        </a:rPr>
                        <a:t>-32,768 (-2</a:t>
                      </a:r>
                      <a:r>
                        <a:rPr lang="en" sz="2400" u="none" strike="noStrike" cap="none" baseline="30000">
                          <a:solidFill>
                            <a:schemeClr val="dk1"/>
                          </a:solidFill>
                        </a:rPr>
                        <a:t>15</a:t>
                      </a:r>
                      <a:r>
                        <a:rPr lang="en" sz="2400" u="none" strike="noStrike" cap="none">
                          <a:solidFill>
                            <a:schemeClr val="dk1"/>
                          </a:solidFill>
                        </a:rPr>
                        <a:t>)</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a:solidFill>
                            <a:schemeClr val="dk1"/>
                          </a:solidFill>
                        </a:rPr>
                        <a:t>32,767 (2</a:t>
                      </a:r>
                      <a:r>
                        <a:rPr lang="en" sz="2400" u="none" strike="noStrike" cap="none" baseline="30000">
                          <a:solidFill>
                            <a:schemeClr val="dk1"/>
                          </a:solidFill>
                        </a:rPr>
                        <a:t>15</a:t>
                      </a:r>
                      <a:r>
                        <a:rPr lang="en" sz="2400" u="none" strike="noStrike" cap="none">
                          <a:solidFill>
                            <a:schemeClr val="dk1"/>
                          </a:solidFill>
                        </a:rPr>
                        <a:t> - 1)</a:t>
                      </a:r>
                      <a:endParaRPr sz="1400" u="none" strike="noStrike" cap="none"/>
                    </a:p>
                  </a:txBody>
                  <a:tcPr marL="121900" marR="121900" marT="121900" marB="121900"/>
                </a:tc>
                <a:extLst>
                  <a:ext uri="{0D108BD9-81ED-4DB2-BD59-A6C34878D82A}">
                    <a16:rowId xmlns:a16="http://schemas.microsoft.com/office/drawing/2014/main" val="10002"/>
                  </a:ext>
                </a:extLst>
              </a:tr>
              <a:tr h="609550">
                <a:tc>
                  <a:txBody>
                    <a:bodyPr/>
                    <a:lstStyle/>
                    <a:p>
                      <a:pPr marL="0" marR="0" lvl="0" indent="0" algn="ctr" rtl="0">
                        <a:lnSpc>
                          <a:spcPct val="100000"/>
                        </a:lnSpc>
                        <a:spcBef>
                          <a:spcPts val="0"/>
                        </a:spcBef>
                        <a:spcAft>
                          <a:spcPts val="0"/>
                        </a:spcAft>
                        <a:buClr>
                          <a:srgbClr val="FF0000"/>
                        </a:buClr>
                        <a:buSzPts val="600"/>
                        <a:buFont typeface="Consolas"/>
                        <a:buNone/>
                      </a:pPr>
                      <a:r>
                        <a:rPr lang="en" sz="2400" u="none" strike="noStrike" cap="none">
                          <a:solidFill>
                            <a:srgbClr val="FF0000"/>
                          </a:solidFill>
                          <a:latin typeface="Consolas"/>
                          <a:ea typeface="Consolas"/>
                          <a:cs typeface="Consolas"/>
                          <a:sym typeface="Consolas"/>
                        </a:rPr>
                        <a:t>int</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a:solidFill>
                            <a:schemeClr val="dk1"/>
                          </a:solidFill>
                        </a:rPr>
                        <a:t>32 bits</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dirty="0">
                          <a:solidFill>
                            <a:schemeClr val="dk1"/>
                          </a:solidFill>
                        </a:rPr>
                        <a:t>-2,147,483,648 (-2</a:t>
                      </a:r>
                      <a:r>
                        <a:rPr lang="en" sz="2400" u="none" strike="noStrike" cap="none" baseline="30000" dirty="0">
                          <a:solidFill>
                            <a:schemeClr val="dk1"/>
                          </a:solidFill>
                        </a:rPr>
                        <a:t>31</a:t>
                      </a:r>
                      <a:r>
                        <a:rPr lang="en" sz="2400" u="none" strike="noStrike" cap="none" dirty="0">
                          <a:solidFill>
                            <a:schemeClr val="dk1"/>
                          </a:solidFill>
                        </a:rPr>
                        <a:t>)</a:t>
                      </a:r>
                      <a:endParaRPr sz="1400" u="none" strike="noStrike" cap="none" dirty="0"/>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a:solidFill>
                            <a:schemeClr val="dk1"/>
                          </a:solidFill>
                        </a:rPr>
                        <a:t>2,147,483,647 (2</a:t>
                      </a:r>
                      <a:r>
                        <a:rPr lang="en" sz="2400" u="none" strike="noStrike" cap="none" baseline="30000">
                          <a:solidFill>
                            <a:schemeClr val="dk1"/>
                          </a:solidFill>
                        </a:rPr>
                        <a:t>31</a:t>
                      </a:r>
                      <a:r>
                        <a:rPr lang="en" sz="2400" u="none" strike="noStrike" cap="none">
                          <a:solidFill>
                            <a:schemeClr val="dk1"/>
                          </a:solidFill>
                        </a:rPr>
                        <a:t> - 1)</a:t>
                      </a:r>
                      <a:endParaRPr sz="1400" u="none" strike="noStrike" cap="none"/>
                    </a:p>
                  </a:txBody>
                  <a:tcPr marL="121900" marR="121900" marT="121900" marB="121900"/>
                </a:tc>
                <a:extLst>
                  <a:ext uri="{0D108BD9-81ED-4DB2-BD59-A6C34878D82A}">
                    <a16:rowId xmlns:a16="http://schemas.microsoft.com/office/drawing/2014/main" val="10003"/>
                  </a:ext>
                </a:extLst>
              </a:tr>
              <a:tr h="609550">
                <a:tc>
                  <a:txBody>
                    <a:bodyPr/>
                    <a:lstStyle/>
                    <a:p>
                      <a:pPr marL="0" marR="0" lvl="0" indent="0" algn="ctr" rtl="0">
                        <a:lnSpc>
                          <a:spcPct val="100000"/>
                        </a:lnSpc>
                        <a:spcBef>
                          <a:spcPts val="0"/>
                        </a:spcBef>
                        <a:spcAft>
                          <a:spcPts val="0"/>
                        </a:spcAft>
                        <a:buClr>
                          <a:srgbClr val="FF0000"/>
                        </a:buClr>
                        <a:buSzPts val="600"/>
                        <a:buFont typeface="Consolas"/>
                        <a:buNone/>
                      </a:pPr>
                      <a:r>
                        <a:rPr lang="en" sz="2400" u="none" strike="noStrike" cap="none">
                          <a:solidFill>
                            <a:srgbClr val="FF0000"/>
                          </a:solidFill>
                          <a:latin typeface="Consolas"/>
                          <a:ea typeface="Consolas"/>
                          <a:cs typeface="Consolas"/>
                          <a:sym typeface="Consolas"/>
                        </a:rPr>
                        <a:t>long</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a:solidFill>
                            <a:schemeClr val="dk1"/>
                          </a:solidFill>
                        </a:rPr>
                        <a:t>64 bits</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dirty="0">
                          <a:solidFill>
                            <a:schemeClr val="dk1"/>
                          </a:solidFill>
                        </a:rPr>
                        <a:t>-9,223,372,...,808 (-2</a:t>
                      </a:r>
                      <a:r>
                        <a:rPr lang="en" sz="2400" u="none" strike="noStrike" cap="none" baseline="30000" dirty="0">
                          <a:solidFill>
                            <a:schemeClr val="dk1"/>
                          </a:solidFill>
                        </a:rPr>
                        <a:t>63</a:t>
                      </a:r>
                      <a:r>
                        <a:rPr lang="en" sz="2400" u="none" strike="noStrike" cap="none" dirty="0">
                          <a:solidFill>
                            <a:schemeClr val="dk1"/>
                          </a:solidFill>
                        </a:rPr>
                        <a:t>)</a:t>
                      </a:r>
                      <a:endParaRPr sz="1400" u="none" strike="noStrike" cap="none" dirty="0"/>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dirty="0">
                          <a:solidFill>
                            <a:schemeClr val="dk1"/>
                          </a:solidFill>
                        </a:rPr>
                        <a:t>9,223,372,...,807 (2</a:t>
                      </a:r>
                      <a:r>
                        <a:rPr lang="en" sz="2400" u="none" strike="noStrike" cap="none" baseline="30000" dirty="0">
                          <a:solidFill>
                            <a:schemeClr val="dk1"/>
                          </a:solidFill>
                        </a:rPr>
                        <a:t>63</a:t>
                      </a:r>
                      <a:r>
                        <a:rPr lang="en" sz="2400" u="none" strike="noStrike" cap="none" dirty="0">
                          <a:solidFill>
                            <a:schemeClr val="dk1"/>
                          </a:solidFill>
                        </a:rPr>
                        <a:t> - 1)</a:t>
                      </a:r>
                      <a:endParaRPr sz="1400" u="none" strike="noStrike" cap="none" dirty="0"/>
                    </a:p>
                  </a:txBody>
                  <a:tcPr marL="121900" marR="121900" marT="121900" marB="121900"/>
                </a:tc>
                <a:extLst>
                  <a:ext uri="{0D108BD9-81ED-4DB2-BD59-A6C34878D82A}">
                    <a16:rowId xmlns:a16="http://schemas.microsoft.com/office/drawing/2014/main" val="10004"/>
                  </a:ext>
                </a:extLst>
              </a:tr>
            </a:tbl>
          </a:graphicData>
        </a:graphic>
      </p:graphicFrame>
      <p:sp>
        <p:nvSpPr>
          <p:cNvPr id="190" name="Google Shape;190;p12"/>
          <p:cNvSpPr txBox="1"/>
          <p:nvPr/>
        </p:nvSpPr>
        <p:spPr>
          <a:xfrm>
            <a:off x="630900" y="5362567"/>
            <a:ext cx="11042399" cy="1157053"/>
          </a:xfrm>
          <a:prstGeom prst="rect">
            <a:avLst/>
          </a:prstGeom>
          <a:noFill/>
          <a:ln>
            <a:noFill/>
          </a:ln>
        </p:spPr>
        <p:txBody>
          <a:bodyPr spcFirstLastPara="1" wrap="square" lIns="121900" tIns="121900" rIns="121900" bIns="121900" anchor="t" anchorCtr="0">
            <a:noAutofit/>
          </a:bodyPr>
          <a:lstStyle/>
          <a:p>
            <a:pPr marL="0" marR="0" lvl="0" indent="0" algn="ctr" rtl="0">
              <a:lnSpc>
                <a:spcPct val="90000"/>
              </a:lnSpc>
              <a:spcBef>
                <a:spcPts val="0"/>
              </a:spcBef>
              <a:spcAft>
                <a:spcPts val="0"/>
              </a:spcAft>
              <a:buClr>
                <a:schemeClr val="dk1"/>
              </a:buClr>
              <a:buSzPts val="800"/>
              <a:buFont typeface="Arial"/>
              <a:buNone/>
            </a:pPr>
            <a:r>
              <a:rPr lang="en" sz="3200" b="0" i="0" u="none" strike="noStrike" cap="none" dirty="0">
                <a:solidFill>
                  <a:schemeClr val="dk1"/>
                </a:solidFill>
                <a:latin typeface="Arial"/>
                <a:ea typeface="Arial"/>
                <a:cs typeface="Arial"/>
                <a:sym typeface="Arial"/>
              </a:rPr>
              <a:t>In CS15, you will almost always use </a:t>
            </a:r>
            <a:r>
              <a:rPr lang="en" sz="3200" b="0" i="0" u="none" strike="noStrike" cap="none" dirty="0">
                <a:solidFill>
                  <a:srgbClr val="0000FF"/>
                </a:solidFill>
                <a:latin typeface="Consolas"/>
                <a:ea typeface="Consolas"/>
                <a:cs typeface="Consolas"/>
                <a:sym typeface="Consolas"/>
              </a:rPr>
              <a:t>int </a:t>
            </a:r>
            <a:r>
              <a:rPr lang="en" sz="3200" b="0" i="0" u="none" strike="noStrike" cap="none" dirty="0">
                <a:solidFill>
                  <a:schemeClr val="dk1"/>
                </a:solidFill>
                <a:latin typeface="Arial"/>
                <a:ea typeface="Arial"/>
                <a:cs typeface="Arial"/>
                <a:sym typeface="Arial"/>
              </a:rPr>
              <a:t>–</a:t>
            </a:r>
            <a:r>
              <a:rPr lang="en" sz="3200" b="0" i="0" u="none" strike="noStrike" cap="none" dirty="0">
                <a:solidFill>
                  <a:srgbClr val="0000FF"/>
                </a:solidFill>
                <a:latin typeface="Consolas"/>
                <a:ea typeface="Consolas"/>
                <a:cs typeface="Consolas"/>
                <a:sym typeface="Consolas"/>
              </a:rPr>
              <a:t> </a:t>
            </a:r>
            <a:r>
              <a:rPr lang="en" sz="3200" b="0" i="0" u="none" strike="noStrike" cap="none" dirty="0">
                <a:solidFill>
                  <a:schemeClr val="dk1"/>
                </a:solidFill>
                <a:latin typeface="Arial"/>
                <a:ea typeface="Arial"/>
                <a:cs typeface="Arial"/>
                <a:sym typeface="Arial"/>
              </a:rPr>
              <a:t>good range and we’re not as memory-starved as we used to be</a:t>
            </a:r>
            <a:endParaRPr sz="1400" b="0" i="0" u="none" strike="noStrike" cap="none" dirty="0">
              <a:solidFill>
                <a:srgbClr val="000000"/>
              </a:solidFill>
              <a:latin typeface="Arial"/>
              <a:ea typeface="Arial"/>
              <a:cs typeface="Arial"/>
              <a:sym typeface="Arial"/>
            </a:endParaRPr>
          </a:p>
        </p:txBody>
      </p:sp>
      <p:sp>
        <p:nvSpPr>
          <p:cNvPr id="191" name="Google Shape;191;p12"/>
          <p:cNvSpPr txBox="1">
            <a:spLocks noGrp="1"/>
          </p:cNvSpPr>
          <p:nvPr>
            <p:ph type="title"/>
          </p:nvPr>
        </p:nvSpPr>
        <p:spPr>
          <a:xfrm>
            <a:off x="615737" y="231678"/>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Integers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9"/>
                                        </p:tgtEl>
                                        <p:attrNameLst>
                                          <p:attrName>style.visibility</p:attrName>
                                        </p:attrNameLst>
                                      </p:cBhvr>
                                      <p:to>
                                        <p:strVal val="visible"/>
                                      </p:to>
                                    </p:set>
                                    <p:animEffect transition="in" filter="fade">
                                      <p:cBhvr>
                                        <p:cTn id="7" dur="500"/>
                                        <p:tgtEl>
                                          <p:spTgt spid="18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0"/>
                                        </p:tgtEl>
                                        <p:attrNameLst>
                                          <p:attrName>style.visibility</p:attrName>
                                        </p:attrNameLst>
                                      </p:cBhvr>
                                      <p:to>
                                        <p:strVal val="visible"/>
                                      </p:to>
                                    </p:set>
                                    <p:animEffect transition="in" filter="fade">
                                      <p:cBhvr>
                                        <p:cTn id="12" dur="500"/>
                                        <p:tgtEl>
                                          <p:spTgt spid="1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3"/>
          <p:cNvSpPr txBox="1">
            <a:spLocks noGrp="1"/>
          </p:cNvSpPr>
          <p:nvPr>
            <p:ph type="title"/>
          </p:nvPr>
        </p:nvSpPr>
        <p:spPr>
          <a:xfrm>
            <a:off x="615737" y="231679"/>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Floating Point Numbers</a:t>
            </a:r>
            <a:endParaRPr/>
          </a:p>
        </p:txBody>
      </p:sp>
      <p:sp>
        <p:nvSpPr>
          <p:cNvPr id="197" name="Google Shape;197;p13"/>
          <p:cNvSpPr txBox="1">
            <a:spLocks noGrp="1"/>
          </p:cNvSpPr>
          <p:nvPr>
            <p:ph type="body" idx="1"/>
          </p:nvPr>
        </p:nvSpPr>
        <p:spPr>
          <a:xfrm>
            <a:off x="609600" y="1374880"/>
            <a:ext cx="10972799" cy="5192920"/>
          </a:xfrm>
          <a:prstGeom prst="rect">
            <a:avLst/>
          </a:prstGeom>
          <a:noFill/>
          <a:ln>
            <a:noFill/>
          </a:ln>
        </p:spPr>
        <p:txBody>
          <a:bodyPr spcFirstLastPara="1" wrap="square" lIns="121900" tIns="121900" rIns="121900" bIns="121900" anchor="ctr" anchorCtr="0">
            <a:noAutofit/>
          </a:bodyPr>
          <a:lstStyle/>
          <a:p>
            <a:pPr marL="927100" marR="0" lvl="0" indent="-508000" algn="l" rtl="0">
              <a:lnSpc>
                <a:spcPct val="90000"/>
              </a:lnSpc>
              <a:spcBef>
                <a:spcPts val="0"/>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Sometimes,</a:t>
            </a:r>
            <a:r>
              <a:rPr lang="en" sz="2800"/>
              <a:t> </a:t>
            </a:r>
            <a:r>
              <a:rPr lang="en" sz="2800" b="0" i="0" u="none" strike="noStrike" cap="none">
                <a:solidFill>
                  <a:schemeClr val="dk1"/>
                </a:solidFill>
                <a:latin typeface="Arial"/>
                <a:ea typeface="Arial"/>
                <a:cs typeface="Arial"/>
                <a:sym typeface="Arial"/>
              </a:rPr>
              <a:t>need rational and irrational numbers, i.e., numbers with decimal points </a:t>
            </a:r>
            <a:endParaRPr sz="2800" b="0" i="0" u="none" strike="noStrike" cap="none">
              <a:solidFill>
                <a:schemeClr val="dk1"/>
              </a:solidFill>
              <a:latin typeface="Arial"/>
              <a:ea typeface="Arial"/>
              <a:cs typeface="Arial"/>
              <a:sym typeface="Arial"/>
            </a:endParaRPr>
          </a:p>
          <a:p>
            <a:pPr marL="927100" marR="0" lvl="0" indent="-508000" algn="l" rtl="0">
              <a:lnSpc>
                <a:spcPct val="90000"/>
              </a:lnSpc>
              <a:spcBef>
                <a:spcPts val="1333"/>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How to represent pi = 3.14159...?</a:t>
            </a:r>
            <a:endParaRPr sz="2800" b="0" i="0" u="none" strike="noStrike" cap="none">
              <a:solidFill>
                <a:schemeClr val="dk1"/>
              </a:solidFill>
              <a:latin typeface="Arial"/>
              <a:ea typeface="Arial"/>
              <a:cs typeface="Arial"/>
              <a:sym typeface="Arial"/>
            </a:endParaRPr>
          </a:p>
          <a:p>
            <a:pPr marL="927100" marR="0" lvl="0" indent="-508000" algn="l" rtl="0">
              <a:lnSpc>
                <a:spcPct val="90000"/>
              </a:lnSpc>
              <a:spcBef>
                <a:spcPts val="1333"/>
              </a:spcBef>
              <a:spcAft>
                <a:spcPts val="0"/>
              </a:spcAft>
              <a:buClr>
                <a:schemeClr val="dk1"/>
              </a:buClr>
              <a:buSzPts val="2800"/>
              <a:buFont typeface="Arial"/>
              <a:buChar char="●"/>
            </a:pPr>
            <a:r>
              <a:rPr lang="en" sz="2800" b="1" i="0" u="none" strike="noStrike" cap="none">
                <a:solidFill>
                  <a:schemeClr val="dk1"/>
                </a:solidFill>
                <a:latin typeface="Arial"/>
                <a:ea typeface="Arial"/>
                <a:cs typeface="Arial"/>
                <a:sym typeface="Arial"/>
              </a:rPr>
              <a:t>Floating point numbers </a:t>
            </a:r>
            <a:endParaRPr sz="2800" b="0" i="0" u="none" strike="noStrike" cap="none">
              <a:solidFill>
                <a:schemeClr val="dk1"/>
              </a:solidFill>
              <a:latin typeface="Arial"/>
              <a:ea typeface="Arial"/>
              <a:cs typeface="Arial"/>
              <a:sym typeface="Arial"/>
            </a:endParaRPr>
          </a:p>
          <a:p>
            <a:pPr marL="1219170" marR="0" lvl="1" indent="-469869" algn="l" rtl="0">
              <a:lnSpc>
                <a:spcPct val="100000"/>
              </a:lnSpc>
              <a:spcBef>
                <a:spcPts val="1333"/>
              </a:spcBef>
              <a:spcAft>
                <a:spcPts val="0"/>
              </a:spcAft>
              <a:buClr>
                <a:schemeClr val="dk1"/>
              </a:buClr>
              <a:buSzPts val="2400"/>
              <a:buFont typeface="Courier New"/>
              <a:buChar char="o"/>
            </a:pPr>
            <a:r>
              <a:rPr lang="en" sz="2400" b="0" i="0" u="none" strike="noStrike" cap="none">
                <a:solidFill>
                  <a:schemeClr val="dk1"/>
                </a:solidFill>
                <a:latin typeface="Arial"/>
                <a:ea typeface="Arial"/>
                <a:cs typeface="Arial"/>
                <a:sym typeface="Arial"/>
              </a:rPr>
              <a:t>called “floating point” because decimal point can “float”-- no fixed number of digits before and after it -- historical nomenclature</a:t>
            </a:r>
            <a:endParaRPr sz="2400" b="0" i="0" u="none" strike="noStrike" cap="none">
              <a:solidFill>
                <a:schemeClr val="dk1"/>
              </a:solidFill>
              <a:latin typeface="Arial"/>
              <a:ea typeface="Arial"/>
              <a:cs typeface="Arial"/>
              <a:sym typeface="Arial"/>
            </a:endParaRPr>
          </a:p>
          <a:p>
            <a:pPr marL="1219170" marR="0" lvl="1" indent="-469869" algn="l" rtl="0">
              <a:lnSpc>
                <a:spcPct val="100000"/>
              </a:lnSpc>
              <a:spcBef>
                <a:spcPts val="1333"/>
              </a:spcBef>
              <a:spcAft>
                <a:spcPts val="0"/>
              </a:spcAft>
              <a:buClr>
                <a:schemeClr val="dk1"/>
              </a:buClr>
              <a:buSzPts val="2400"/>
              <a:buFont typeface="Courier New"/>
              <a:buChar char="o"/>
            </a:pPr>
            <a:r>
              <a:rPr lang="en" sz="2400" b="0" i="0" u="none" strike="noStrike" cap="none">
                <a:solidFill>
                  <a:schemeClr val="dk1"/>
                </a:solidFill>
                <a:latin typeface="Arial"/>
                <a:ea typeface="Arial"/>
                <a:cs typeface="Arial"/>
                <a:sym typeface="Arial"/>
              </a:rPr>
              <a:t>used for representing numbers in “scientific notation,” with decimal point and exponent, e.g., 4.3 x 10</a:t>
            </a:r>
            <a:r>
              <a:rPr lang="en" sz="2400" b="0" i="0" u="none" strike="noStrike" cap="none" baseline="30000">
                <a:solidFill>
                  <a:schemeClr val="dk1"/>
                </a:solidFill>
                <a:latin typeface="Arial"/>
                <a:ea typeface="Arial"/>
                <a:cs typeface="Arial"/>
                <a:sym typeface="Arial"/>
              </a:rPr>
              <a:t>-5</a:t>
            </a:r>
            <a:endParaRPr sz="2400" b="0" i="0" u="none" strike="noStrike" cap="none" baseline="30000">
              <a:solidFill>
                <a:schemeClr val="dk1"/>
              </a:solidFill>
              <a:latin typeface="Arial"/>
              <a:ea typeface="Arial"/>
              <a:cs typeface="Arial"/>
              <a:sym typeface="Arial"/>
            </a:endParaRPr>
          </a:p>
          <a:p>
            <a:pPr marL="927100" marR="0" lvl="0" indent="-508000" algn="l" rtl="0">
              <a:lnSpc>
                <a:spcPct val="90000"/>
              </a:lnSpc>
              <a:spcBef>
                <a:spcPts val="1333"/>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Two numerical base types in Java represent floating point numbers: </a:t>
            </a:r>
            <a:r>
              <a:rPr lang="en" sz="2800" b="0" i="0" u="none" strike="noStrike" cap="none">
                <a:solidFill>
                  <a:srgbClr val="0000FF"/>
                </a:solidFill>
                <a:latin typeface="Consolas"/>
                <a:ea typeface="Consolas"/>
                <a:cs typeface="Consolas"/>
                <a:sym typeface="Consolas"/>
              </a:rPr>
              <a:t>float</a:t>
            </a:r>
            <a:r>
              <a:rPr lang="en" sz="2800" b="0" i="0" u="none" strike="noStrike" cap="none">
                <a:solidFill>
                  <a:schemeClr val="dk1"/>
                </a:solidFill>
                <a:latin typeface="Arial"/>
                <a:ea typeface="Arial"/>
                <a:cs typeface="Arial"/>
                <a:sym typeface="Arial"/>
              </a:rPr>
              <a:t> and </a:t>
            </a:r>
            <a:r>
              <a:rPr lang="en" sz="2800" b="0" i="0" u="none" strike="noStrike" cap="none">
                <a:solidFill>
                  <a:srgbClr val="0000FF"/>
                </a:solidFill>
                <a:latin typeface="Consolas"/>
                <a:ea typeface="Consolas"/>
                <a:cs typeface="Consolas"/>
                <a:sym typeface="Consolas"/>
              </a:rPr>
              <a:t>double </a:t>
            </a:r>
            <a:endParaRPr sz="2800" b="0" i="0" u="none" strike="noStrike" cap="none">
              <a:solidFill>
                <a:schemeClr val="dk1"/>
              </a:solidFill>
              <a:latin typeface="Consolas"/>
              <a:ea typeface="Consolas"/>
              <a:cs typeface="Consolas"/>
              <a:sym typeface="Consola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7">
                                            <p:txEl>
                                              <p:pRg st="0" end="0"/>
                                            </p:txEl>
                                          </p:spTgt>
                                        </p:tgtEl>
                                        <p:attrNameLst>
                                          <p:attrName>style.visibility</p:attrName>
                                        </p:attrNameLst>
                                      </p:cBhvr>
                                      <p:to>
                                        <p:strVal val="visible"/>
                                      </p:to>
                                    </p:set>
                                    <p:animEffect transition="in" filter="fade">
                                      <p:cBhvr>
                                        <p:cTn id="7" dur="500"/>
                                        <p:tgtEl>
                                          <p:spTgt spid="19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7">
                                            <p:txEl>
                                              <p:pRg st="1" end="1"/>
                                            </p:txEl>
                                          </p:spTgt>
                                        </p:tgtEl>
                                        <p:attrNameLst>
                                          <p:attrName>style.visibility</p:attrName>
                                        </p:attrNameLst>
                                      </p:cBhvr>
                                      <p:to>
                                        <p:strVal val="visible"/>
                                      </p:to>
                                    </p:set>
                                    <p:animEffect transition="in" filter="fade">
                                      <p:cBhvr>
                                        <p:cTn id="12" dur="500"/>
                                        <p:tgtEl>
                                          <p:spTgt spid="19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7">
                                            <p:txEl>
                                              <p:pRg st="2" end="2"/>
                                            </p:txEl>
                                          </p:spTgt>
                                        </p:tgtEl>
                                        <p:attrNameLst>
                                          <p:attrName>style.visibility</p:attrName>
                                        </p:attrNameLst>
                                      </p:cBhvr>
                                      <p:to>
                                        <p:strVal val="visible"/>
                                      </p:to>
                                    </p:set>
                                    <p:animEffect transition="in" filter="fade">
                                      <p:cBhvr>
                                        <p:cTn id="17" dur="500"/>
                                        <p:tgtEl>
                                          <p:spTgt spid="19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7">
                                            <p:txEl>
                                              <p:pRg st="3" end="3"/>
                                            </p:txEl>
                                          </p:spTgt>
                                        </p:tgtEl>
                                        <p:attrNameLst>
                                          <p:attrName>style.visibility</p:attrName>
                                        </p:attrNameLst>
                                      </p:cBhvr>
                                      <p:to>
                                        <p:strVal val="visible"/>
                                      </p:to>
                                    </p:set>
                                    <p:animEffect transition="in" filter="fade">
                                      <p:cBhvr>
                                        <p:cTn id="22" dur="500"/>
                                        <p:tgtEl>
                                          <p:spTgt spid="19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7">
                                            <p:txEl>
                                              <p:pRg st="4" end="4"/>
                                            </p:txEl>
                                          </p:spTgt>
                                        </p:tgtEl>
                                        <p:attrNameLst>
                                          <p:attrName>style.visibility</p:attrName>
                                        </p:attrNameLst>
                                      </p:cBhvr>
                                      <p:to>
                                        <p:strVal val="visible"/>
                                      </p:to>
                                    </p:set>
                                    <p:animEffect transition="in" filter="fade">
                                      <p:cBhvr>
                                        <p:cTn id="27" dur="500"/>
                                        <p:tgtEl>
                                          <p:spTgt spid="19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7">
                                            <p:txEl>
                                              <p:pRg st="5" end="5"/>
                                            </p:txEl>
                                          </p:spTgt>
                                        </p:tgtEl>
                                        <p:attrNameLst>
                                          <p:attrName>style.visibility</p:attrName>
                                        </p:attrNameLst>
                                      </p:cBhvr>
                                      <p:to>
                                        <p:strVal val="visible"/>
                                      </p:to>
                                    </p:set>
                                    <p:animEffect transition="in" filter="fade">
                                      <p:cBhvr>
                                        <p:cTn id="32" dur="500"/>
                                        <p:tgtEl>
                                          <p:spTgt spid="19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4"/>
          <p:cNvSpPr txBox="1">
            <a:spLocks noGrp="1"/>
          </p:cNvSpPr>
          <p:nvPr>
            <p:ph type="title"/>
          </p:nvPr>
        </p:nvSpPr>
        <p:spPr>
          <a:xfrm>
            <a:off x="615737" y="23167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Floating Point Numbers</a:t>
            </a:r>
            <a:endParaRPr/>
          </a:p>
        </p:txBody>
      </p:sp>
      <p:graphicFrame>
        <p:nvGraphicFramePr>
          <p:cNvPr id="203" name="Google Shape;203;p14"/>
          <p:cNvGraphicFramePr/>
          <p:nvPr/>
        </p:nvGraphicFramePr>
        <p:xfrm>
          <a:off x="2878666" y="2510849"/>
          <a:ext cx="6434650" cy="1828680"/>
        </p:xfrm>
        <a:graphic>
          <a:graphicData uri="http://schemas.openxmlformats.org/drawingml/2006/table">
            <a:tbl>
              <a:tblPr>
                <a:noFill/>
                <a:tableStyleId>{2A9D54AC-F403-496F-8912-8FA76B23510F}</a:tableStyleId>
              </a:tblPr>
              <a:tblGrid>
                <a:gridCol w="3217325">
                  <a:extLst>
                    <a:ext uri="{9D8B030D-6E8A-4147-A177-3AD203B41FA5}">
                      <a16:colId xmlns:a16="http://schemas.microsoft.com/office/drawing/2014/main" val="20000"/>
                    </a:ext>
                  </a:extLst>
                </a:gridCol>
                <a:gridCol w="3217325">
                  <a:extLst>
                    <a:ext uri="{9D8B030D-6E8A-4147-A177-3AD203B41FA5}">
                      <a16:colId xmlns:a16="http://schemas.microsoft.com/office/drawing/2014/main" val="20001"/>
                    </a:ext>
                  </a:extLst>
                </a:gridCol>
              </a:tblGrid>
              <a:tr h="609550">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Base Type</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Size</a:t>
                      </a:r>
                      <a:endParaRPr sz="1400" u="none" strike="noStrike" cap="none"/>
                    </a:p>
                  </a:txBody>
                  <a:tcPr marL="121900" marR="121900" marT="121900" marB="121900"/>
                </a:tc>
                <a:extLst>
                  <a:ext uri="{0D108BD9-81ED-4DB2-BD59-A6C34878D82A}">
                    <a16:rowId xmlns:a16="http://schemas.microsoft.com/office/drawing/2014/main" val="10000"/>
                  </a:ext>
                </a:extLst>
              </a:tr>
              <a:tr h="609550">
                <a:tc>
                  <a:txBody>
                    <a:bodyPr/>
                    <a:lstStyle/>
                    <a:p>
                      <a:pPr marL="0" marR="0" lvl="0" indent="0" algn="ctr" rtl="0">
                        <a:lnSpc>
                          <a:spcPct val="100000"/>
                        </a:lnSpc>
                        <a:spcBef>
                          <a:spcPts val="0"/>
                        </a:spcBef>
                        <a:spcAft>
                          <a:spcPts val="0"/>
                        </a:spcAft>
                        <a:buClr>
                          <a:srgbClr val="FF0000"/>
                        </a:buClr>
                        <a:buSzPts val="600"/>
                        <a:buFont typeface="Consolas"/>
                        <a:buNone/>
                      </a:pPr>
                      <a:r>
                        <a:rPr lang="en" sz="2400" u="none" strike="noStrike" cap="none">
                          <a:solidFill>
                            <a:srgbClr val="FF0000"/>
                          </a:solidFill>
                          <a:latin typeface="Consolas"/>
                          <a:ea typeface="Consolas"/>
                          <a:cs typeface="Consolas"/>
                          <a:sym typeface="Consolas"/>
                        </a:rPr>
                        <a:t>float</a:t>
                      </a:r>
                      <a:r>
                        <a:rPr lang="en" sz="2400" u="none" strike="noStrike" cap="none">
                          <a:solidFill>
                            <a:srgbClr val="FF0000"/>
                          </a:solidFill>
                        </a:rPr>
                        <a:t> </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a:t>32 bits</a:t>
                      </a:r>
                      <a:endParaRPr sz="1400" u="none" strike="noStrike" cap="none"/>
                    </a:p>
                  </a:txBody>
                  <a:tcPr marL="121900" marR="121900" marT="121900" marB="121900"/>
                </a:tc>
                <a:extLst>
                  <a:ext uri="{0D108BD9-81ED-4DB2-BD59-A6C34878D82A}">
                    <a16:rowId xmlns:a16="http://schemas.microsoft.com/office/drawing/2014/main" val="10001"/>
                  </a:ext>
                </a:extLst>
              </a:tr>
              <a:tr h="609550">
                <a:tc>
                  <a:txBody>
                    <a:bodyPr/>
                    <a:lstStyle/>
                    <a:p>
                      <a:pPr marL="0" marR="0" lvl="0" indent="0" algn="ctr" rtl="0">
                        <a:lnSpc>
                          <a:spcPct val="100000"/>
                        </a:lnSpc>
                        <a:spcBef>
                          <a:spcPts val="0"/>
                        </a:spcBef>
                        <a:spcAft>
                          <a:spcPts val="0"/>
                        </a:spcAft>
                        <a:buClr>
                          <a:srgbClr val="FF0000"/>
                        </a:buClr>
                        <a:buSzPts val="600"/>
                        <a:buFont typeface="Consolas"/>
                        <a:buNone/>
                      </a:pPr>
                      <a:r>
                        <a:rPr lang="en" sz="2400" u="none" strike="noStrike" cap="none">
                          <a:solidFill>
                            <a:srgbClr val="FF0000"/>
                          </a:solidFill>
                          <a:latin typeface="Consolas"/>
                          <a:ea typeface="Consolas"/>
                          <a:cs typeface="Consolas"/>
                          <a:sym typeface="Consolas"/>
                        </a:rPr>
                        <a:t>double</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u="none" strike="noStrike" cap="none"/>
                        <a:t>64 bits</a:t>
                      </a:r>
                      <a:endParaRPr sz="1400" u="none" strike="noStrike" cap="none"/>
                    </a:p>
                  </a:txBody>
                  <a:tcPr marL="121900" marR="121900" marT="121900" marB="121900"/>
                </a:tc>
                <a:extLst>
                  <a:ext uri="{0D108BD9-81ED-4DB2-BD59-A6C34878D82A}">
                    <a16:rowId xmlns:a16="http://schemas.microsoft.com/office/drawing/2014/main" val="10002"/>
                  </a:ext>
                </a:extLst>
              </a:tr>
            </a:tbl>
          </a:graphicData>
        </a:graphic>
      </p:graphicFrame>
      <p:sp>
        <p:nvSpPr>
          <p:cNvPr id="204" name="Google Shape;204;p14"/>
          <p:cNvSpPr txBox="1"/>
          <p:nvPr/>
        </p:nvSpPr>
        <p:spPr>
          <a:xfrm>
            <a:off x="2550466" y="4612067"/>
            <a:ext cx="7574436" cy="1722231"/>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chemeClr val="dk1"/>
              </a:buClr>
              <a:buSzPts val="667"/>
              <a:buFont typeface="Arial"/>
              <a:buNone/>
            </a:pPr>
            <a:r>
              <a:rPr lang="en" sz="2667" b="0" i="0" u="none" strike="noStrike" cap="none">
                <a:solidFill>
                  <a:schemeClr val="dk1"/>
                </a:solidFill>
                <a:latin typeface="Arial"/>
                <a:ea typeface="Arial"/>
                <a:cs typeface="Arial"/>
                <a:sym typeface="Arial"/>
              </a:rPr>
              <a:t>Feel free to use both in CS15. Use of </a:t>
            </a:r>
            <a:r>
              <a:rPr lang="en" sz="2667" b="0" i="0" u="none" strike="noStrike" cap="none">
                <a:solidFill>
                  <a:srgbClr val="0000FF"/>
                </a:solidFill>
                <a:latin typeface="Consolas"/>
                <a:ea typeface="Consolas"/>
                <a:cs typeface="Consolas"/>
                <a:sym typeface="Consolas"/>
              </a:rPr>
              <a:t>double</a:t>
            </a:r>
            <a:r>
              <a:rPr lang="en" sz="2667" b="0" i="0" u="none" strike="noStrike" cap="none">
                <a:solidFill>
                  <a:srgbClr val="0000FF"/>
                </a:solidFill>
                <a:latin typeface="Arial"/>
                <a:ea typeface="Arial"/>
                <a:cs typeface="Arial"/>
                <a:sym typeface="Arial"/>
              </a:rPr>
              <a:t> </a:t>
            </a:r>
            <a:r>
              <a:rPr lang="en" sz="2667" b="0" i="0" u="none" strike="noStrike" cap="none">
                <a:solidFill>
                  <a:schemeClr val="dk1"/>
                </a:solidFill>
                <a:latin typeface="Arial"/>
                <a:ea typeface="Arial"/>
                <a:cs typeface="Arial"/>
                <a:sym typeface="Arial"/>
              </a:rPr>
              <a:t>is more common in modern Java code</a:t>
            </a:r>
            <a:endParaRPr sz="2667" b="0" i="0" u="none" strike="noStrike" cap="none">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fade">
                                      <p:cBhvr>
                                        <p:cTn id="7" dur="500"/>
                                        <p:tgtEl>
                                          <p:spTgt spid="20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4"/>
                                        </p:tgtEl>
                                        <p:attrNameLst>
                                          <p:attrName>style.visibility</p:attrName>
                                        </p:attrNameLst>
                                      </p:cBhvr>
                                      <p:to>
                                        <p:strVal val="visible"/>
                                      </p:to>
                                    </p:set>
                                    <p:animEffect transition="in" filter="fade">
                                      <p:cBhvr>
                                        <p:cTn id="12" dur="500"/>
                                        <p:tgtEl>
                                          <p:spTgt spid="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5"/>
          <p:cNvSpPr txBox="1">
            <a:spLocks noGrp="1"/>
          </p:cNvSpPr>
          <p:nvPr>
            <p:ph type="body" idx="1"/>
          </p:nvPr>
        </p:nvSpPr>
        <p:spPr>
          <a:xfrm>
            <a:off x="6130937" y="1600200"/>
            <a:ext cx="5935635" cy="4967599"/>
          </a:xfrm>
          <a:prstGeom prst="rect">
            <a:avLst/>
          </a:prstGeom>
          <a:noFill/>
          <a:ln>
            <a:noFill/>
          </a:ln>
        </p:spPr>
        <p:txBody>
          <a:bodyPr spcFirstLastPara="1" wrap="square" lIns="121900" tIns="121900" rIns="121900" bIns="121900" anchor="t" anchorCtr="0">
            <a:noAutofit/>
          </a:bodyPr>
          <a:lstStyle/>
          <a:p>
            <a:pPr marL="609585" marR="0" lvl="0" indent="-571485" algn="l" rtl="0">
              <a:lnSpc>
                <a:spcPct val="90000"/>
              </a:lnSpc>
              <a:spcBef>
                <a:spcPts val="0"/>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Example expressions:</a:t>
            </a:r>
            <a:endParaRPr/>
          </a:p>
          <a:p>
            <a:pPr marL="50799" marR="0" lvl="0" indent="-12699" algn="l" rtl="0">
              <a:lnSpc>
                <a:spcPct val="90000"/>
              </a:lnSpc>
              <a:spcBef>
                <a:spcPts val="0"/>
              </a:spcBef>
              <a:spcAft>
                <a:spcPts val="0"/>
              </a:spcAft>
              <a:buClr>
                <a:schemeClr val="dk1"/>
              </a:buClr>
              <a:buSzPts val="700"/>
              <a:buFont typeface="Arial"/>
              <a:buNone/>
            </a:pPr>
            <a:endParaRPr sz="2800" b="0" i="0" u="none" strike="noStrike" cap="none">
              <a:solidFill>
                <a:srgbClr val="0000FF"/>
              </a:solidFill>
              <a:latin typeface="Consolas"/>
              <a:ea typeface="Consolas"/>
              <a:cs typeface="Consolas"/>
              <a:sym typeface="Consolas"/>
            </a:endParaRPr>
          </a:p>
          <a:p>
            <a:pPr marL="38100" marR="0" lvl="0" indent="0" algn="l" rtl="0">
              <a:lnSpc>
                <a:spcPct val="90000"/>
              </a:lnSpc>
              <a:spcBef>
                <a:spcPts val="0"/>
              </a:spcBef>
              <a:spcAft>
                <a:spcPts val="0"/>
              </a:spcAft>
              <a:buClr>
                <a:schemeClr val="dk1"/>
              </a:buClr>
              <a:buSzPts val="1000"/>
              <a:buFont typeface="Arial"/>
              <a:buNone/>
            </a:pPr>
            <a:r>
              <a:rPr lang="en" sz="4000">
                <a:solidFill>
                  <a:srgbClr val="0000FF"/>
                </a:solidFill>
                <a:latin typeface="Consolas"/>
                <a:ea typeface="Consolas"/>
                <a:cs typeface="Consolas"/>
                <a:sym typeface="Consolas"/>
              </a:rPr>
              <a:t>  </a:t>
            </a:r>
            <a:r>
              <a:rPr lang="en" sz="4000" b="0" i="0" u="none" strike="noStrike" cap="none">
                <a:solidFill>
                  <a:srgbClr val="0000FF"/>
                </a:solidFill>
                <a:latin typeface="Consolas"/>
                <a:ea typeface="Consolas"/>
                <a:cs typeface="Consolas"/>
                <a:sym typeface="Consolas"/>
              </a:rPr>
              <a:t>4 + 5</a:t>
            </a:r>
            <a:endParaRPr/>
          </a:p>
          <a:p>
            <a:pPr marL="228600" marR="0" lvl="0" indent="-228600" algn="l" rtl="0">
              <a:lnSpc>
                <a:spcPct val="90000"/>
              </a:lnSpc>
              <a:spcBef>
                <a:spcPts val="0"/>
              </a:spcBef>
              <a:spcAft>
                <a:spcPts val="0"/>
              </a:spcAft>
              <a:buClr>
                <a:srgbClr val="0000FF"/>
              </a:buClr>
              <a:buSzPts val="1000"/>
              <a:buFont typeface="Arial"/>
              <a:buNone/>
            </a:pPr>
            <a:r>
              <a:rPr lang="en" sz="4000">
                <a:solidFill>
                  <a:srgbClr val="0000FF"/>
                </a:solidFill>
                <a:latin typeface="Consolas"/>
                <a:ea typeface="Consolas"/>
                <a:cs typeface="Consolas"/>
                <a:sym typeface="Consolas"/>
              </a:rPr>
              <a:t>  </a:t>
            </a:r>
            <a:r>
              <a:rPr lang="en" sz="4000" b="0" i="0" u="none" strike="noStrike" cap="none">
                <a:solidFill>
                  <a:srgbClr val="0000FF"/>
                </a:solidFill>
                <a:latin typeface="Consolas"/>
                <a:ea typeface="Consolas"/>
                <a:cs typeface="Consolas"/>
                <a:sym typeface="Consolas"/>
              </a:rPr>
              <a:t>3.33 * 3 </a:t>
            </a:r>
            <a:endParaRPr/>
          </a:p>
          <a:p>
            <a:pPr marL="228600" marR="0" lvl="0" indent="-228600" algn="l" rtl="0">
              <a:lnSpc>
                <a:spcPct val="90000"/>
              </a:lnSpc>
              <a:spcBef>
                <a:spcPts val="0"/>
              </a:spcBef>
              <a:spcAft>
                <a:spcPts val="0"/>
              </a:spcAft>
              <a:buClr>
                <a:srgbClr val="0000FF"/>
              </a:buClr>
              <a:buSzPts val="1000"/>
              <a:buFont typeface="Arial"/>
              <a:buNone/>
            </a:pPr>
            <a:r>
              <a:rPr lang="en" sz="4000">
                <a:solidFill>
                  <a:srgbClr val="0000FF"/>
                </a:solidFill>
                <a:latin typeface="Consolas"/>
                <a:ea typeface="Consolas"/>
                <a:cs typeface="Consolas"/>
                <a:sym typeface="Consolas"/>
              </a:rPr>
              <a:t>  </a:t>
            </a:r>
            <a:r>
              <a:rPr lang="en" sz="4000" b="0" i="0" u="none" strike="noStrike" cap="none">
                <a:solidFill>
                  <a:srgbClr val="0000FF"/>
                </a:solidFill>
                <a:latin typeface="Consolas"/>
                <a:ea typeface="Consolas"/>
                <a:cs typeface="Consolas"/>
                <a:sym typeface="Consolas"/>
              </a:rPr>
              <a:t>1</a:t>
            </a:r>
            <a:r>
              <a:rPr lang="en" sz="4000">
                <a:solidFill>
                  <a:srgbClr val="0000FF"/>
                </a:solidFill>
                <a:latin typeface="Consolas"/>
                <a:ea typeface="Consolas"/>
                <a:cs typeface="Consolas"/>
                <a:sym typeface="Consolas"/>
              </a:rPr>
              <a:t>1</a:t>
            </a:r>
            <a:r>
              <a:rPr lang="en" sz="4000" b="0" i="0" u="none" strike="noStrike" cap="none">
                <a:solidFill>
                  <a:srgbClr val="0000FF"/>
                </a:solidFill>
                <a:latin typeface="Consolas"/>
                <a:ea typeface="Consolas"/>
                <a:cs typeface="Consolas"/>
                <a:sym typeface="Consolas"/>
              </a:rPr>
              <a:t> % 4 </a:t>
            </a:r>
            <a:endParaRPr/>
          </a:p>
          <a:p>
            <a:pPr marL="228600" marR="0" lvl="0" indent="-228600" algn="l" rtl="0">
              <a:lnSpc>
                <a:spcPct val="90000"/>
              </a:lnSpc>
              <a:spcBef>
                <a:spcPts val="0"/>
              </a:spcBef>
              <a:spcAft>
                <a:spcPts val="0"/>
              </a:spcAft>
              <a:buClr>
                <a:srgbClr val="0000FF"/>
              </a:buClr>
              <a:buSzPts val="1000"/>
              <a:buFont typeface="Arial"/>
              <a:buNone/>
            </a:pPr>
            <a:r>
              <a:rPr lang="en" sz="4000">
                <a:solidFill>
                  <a:srgbClr val="0000FF"/>
                </a:solidFill>
                <a:latin typeface="Consolas"/>
                <a:ea typeface="Consolas"/>
                <a:cs typeface="Consolas"/>
                <a:sym typeface="Consolas"/>
              </a:rPr>
              <a:t>  </a:t>
            </a:r>
            <a:r>
              <a:rPr lang="en" sz="4000" b="0" i="0" u="none" strike="noStrike" cap="none">
                <a:solidFill>
                  <a:srgbClr val="0000FF"/>
                </a:solidFill>
                <a:latin typeface="Consolas"/>
                <a:ea typeface="Consolas"/>
                <a:cs typeface="Consolas"/>
                <a:sym typeface="Consolas"/>
              </a:rPr>
              <a:t>3.0 / 2.0</a:t>
            </a:r>
            <a:endParaRPr/>
          </a:p>
          <a:p>
            <a:pPr marL="228600" marR="0" lvl="0" indent="-228600" algn="l" rtl="0">
              <a:lnSpc>
                <a:spcPct val="90000"/>
              </a:lnSpc>
              <a:spcBef>
                <a:spcPts val="0"/>
              </a:spcBef>
              <a:spcAft>
                <a:spcPts val="0"/>
              </a:spcAft>
              <a:buClr>
                <a:srgbClr val="0000FF"/>
              </a:buClr>
              <a:buSzPts val="1000"/>
              <a:buFont typeface="Arial"/>
              <a:buNone/>
            </a:pPr>
            <a:r>
              <a:rPr lang="en" sz="4000">
                <a:solidFill>
                  <a:srgbClr val="0000FF"/>
                </a:solidFill>
                <a:latin typeface="Consolas"/>
                <a:ea typeface="Consolas"/>
                <a:cs typeface="Consolas"/>
                <a:sym typeface="Consolas"/>
              </a:rPr>
              <a:t>  </a:t>
            </a:r>
            <a:r>
              <a:rPr lang="en" sz="4000" b="0" i="0" u="none" strike="noStrike" cap="none">
                <a:solidFill>
                  <a:srgbClr val="0000FF"/>
                </a:solidFill>
                <a:latin typeface="Consolas"/>
                <a:ea typeface="Consolas"/>
                <a:cs typeface="Consolas"/>
                <a:sym typeface="Consolas"/>
              </a:rPr>
              <a:t>3 / 2</a:t>
            </a:r>
            <a:endParaRPr/>
          </a:p>
          <a:p>
            <a:pPr marL="228600" marR="0" lvl="0" indent="-228600" algn="l" rtl="0">
              <a:lnSpc>
                <a:spcPct val="90000"/>
              </a:lnSpc>
              <a:spcBef>
                <a:spcPts val="0"/>
              </a:spcBef>
              <a:spcAft>
                <a:spcPts val="0"/>
              </a:spcAft>
              <a:buClr>
                <a:schemeClr val="dk1"/>
              </a:buClr>
              <a:buSzPts val="700"/>
              <a:buFont typeface="Arial"/>
              <a:buNone/>
            </a:pPr>
            <a:r>
              <a:rPr lang="en" sz="2800" b="0" i="0" u="none" strike="noStrike" cap="none">
                <a:solidFill>
                  <a:schemeClr val="dk1"/>
                </a:solidFill>
                <a:latin typeface="Arial"/>
                <a:ea typeface="Arial"/>
                <a:cs typeface="Arial"/>
                <a:sym typeface="Arial"/>
              </a:rPr>
              <a:t>	 </a:t>
            </a:r>
            <a:endParaRPr/>
          </a:p>
        </p:txBody>
      </p:sp>
      <p:graphicFrame>
        <p:nvGraphicFramePr>
          <p:cNvPr id="210" name="Google Shape;210;p15"/>
          <p:cNvGraphicFramePr/>
          <p:nvPr/>
        </p:nvGraphicFramePr>
        <p:xfrm>
          <a:off x="357133" y="2255341"/>
          <a:ext cx="5416200" cy="3657360"/>
        </p:xfrm>
        <a:graphic>
          <a:graphicData uri="http://schemas.openxmlformats.org/drawingml/2006/table">
            <a:tbl>
              <a:tblPr>
                <a:noFill/>
                <a:tableStyleId>{2A9D54AC-F403-496F-8912-8FA76B23510F}</a:tableStyleId>
              </a:tblPr>
              <a:tblGrid>
                <a:gridCol w="2708100">
                  <a:extLst>
                    <a:ext uri="{9D8B030D-6E8A-4147-A177-3AD203B41FA5}">
                      <a16:colId xmlns:a16="http://schemas.microsoft.com/office/drawing/2014/main" val="20000"/>
                    </a:ext>
                  </a:extLst>
                </a:gridCol>
                <a:gridCol w="2708100">
                  <a:extLst>
                    <a:ext uri="{9D8B030D-6E8A-4147-A177-3AD203B41FA5}">
                      <a16:colId xmlns:a16="http://schemas.microsoft.com/office/drawing/2014/main" val="20001"/>
                    </a:ext>
                  </a:extLst>
                </a:gridCol>
              </a:tblGrid>
              <a:tr h="609550">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Operator</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Meaning</a:t>
                      </a:r>
                      <a:endParaRPr sz="1400" u="none" strike="noStrike" cap="none"/>
                    </a:p>
                  </a:txBody>
                  <a:tcPr marL="121900" marR="121900" marT="121900" marB="121900"/>
                </a:tc>
                <a:extLst>
                  <a:ext uri="{0D108BD9-81ED-4DB2-BD59-A6C34878D82A}">
                    <a16:rowId xmlns:a16="http://schemas.microsoft.com/office/drawing/2014/main" val="10000"/>
                  </a:ext>
                </a:extLst>
              </a:tr>
              <a:tr h="609550">
                <a:tc>
                  <a:txBody>
                    <a:bodyPr/>
                    <a:lstStyle/>
                    <a:p>
                      <a:pPr marL="0" marR="0" lvl="0" indent="0" algn="ctr" rtl="0">
                        <a:lnSpc>
                          <a:spcPct val="100000"/>
                        </a:lnSpc>
                        <a:spcBef>
                          <a:spcPts val="0"/>
                        </a:spcBef>
                        <a:spcAft>
                          <a:spcPts val="0"/>
                        </a:spcAft>
                        <a:buClr>
                          <a:srgbClr val="FF0000"/>
                        </a:buClr>
                        <a:buSzPts val="600"/>
                        <a:buFont typeface="Arial"/>
                        <a:buNone/>
                      </a:pPr>
                      <a:r>
                        <a:rPr lang="en" sz="2400" b="1" u="none" strike="noStrike" cap="none">
                          <a:solidFill>
                            <a:srgbClr val="FF0000"/>
                          </a:solidFill>
                        </a:rPr>
                        <a:t>+</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addition</a:t>
                      </a:r>
                      <a:endParaRPr sz="1400" u="none" strike="noStrike" cap="none"/>
                    </a:p>
                  </a:txBody>
                  <a:tcPr marL="121900" marR="121900" marT="121900" marB="121900"/>
                </a:tc>
                <a:extLst>
                  <a:ext uri="{0D108BD9-81ED-4DB2-BD59-A6C34878D82A}">
                    <a16:rowId xmlns:a16="http://schemas.microsoft.com/office/drawing/2014/main" val="10001"/>
                  </a:ext>
                </a:extLst>
              </a:tr>
              <a:tr h="609550">
                <a:tc>
                  <a:txBody>
                    <a:bodyPr/>
                    <a:lstStyle/>
                    <a:p>
                      <a:pPr marL="0" marR="0" lvl="0" indent="0" algn="ctr" rtl="0">
                        <a:lnSpc>
                          <a:spcPct val="100000"/>
                        </a:lnSpc>
                        <a:spcBef>
                          <a:spcPts val="0"/>
                        </a:spcBef>
                        <a:spcAft>
                          <a:spcPts val="0"/>
                        </a:spcAft>
                        <a:buClr>
                          <a:srgbClr val="FF0000"/>
                        </a:buClr>
                        <a:buSzPts val="600"/>
                        <a:buFont typeface="Arial"/>
                        <a:buNone/>
                      </a:pPr>
                      <a:r>
                        <a:rPr lang="en" sz="2400" b="1" u="none" strike="noStrike" cap="none">
                          <a:solidFill>
                            <a:srgbClr val="FF0000"/>
                          </a:solidFill>
                        </a:rPr>
                        <a:t>-</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subtraction</a:t>
                      </a:r>
                      <a:endParaRPr sz="1400" u="none" strike="noStrike" cap="none"/>
                    </a:p>
                  </a:txBody>
                  <a:tcPr marL="121900" marR="121900" marT="121900" marB="121900"/>
                </a:tc>
                <a:extLst>
                  <a:ext uri="{0D108BD9-81ED-4DB2-BD59-A6C34878D82A}">
                    <a16:rowId xmlns:a16="http://schemas.microsoft.com/office/drawing/2014/main" val="10002"/>
                  </a:ext>
                </a:extLst>
              </a:tr>
              <a:tr h="609550">
                <a:tc>
                  <a:txBody>
                    <a:bodyPr/>
                    <a:lstStyle/>
                    <a:p>
                      <a:pPr marL="0" marR="0" lvl="0" indent="0" algn="ctr" rtl="0">
                        <a:lnSpc>
                          <a:spcPct val="100000"/>
                        </a:lnSpc>
                        <a:spcBef>
                          <a:spcPts val="0"/>
                        </a:spcBef>
                        <a:spcAft>
                          <a:spcPts val="0"/>
                        </a:spcAft>
                        <a:buClr>
                          <a:srgbClr val="FF0000"/>
                        </a:buClr>
                        <a:buSzPts val="600"/>
                        <a:buFont typeface="Arial"/>
                        <a:buNone/>
                      </a:pPr>
                      <a:r>
                        <a:rPr lang="en" sz="2400" b="1" u="none" strike="noStrike" cap="none">
                          <a:solidFill>
                            <a:srgbClr val="FF0000"/>
                          </a:solidFill>
                        </a:rPr>
                        <a:t>*</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multiplication</a:t>
                      </a:r>
                      <a:endParaRPr sz="1400" u="none" strike="noStrike" cap="none"/>
                    </a:p>
                  </a:txBody>
                  <a:tcPr marL="121900" marR="121900" marT="121900" marB="121900"/>
                </a:tc>
                <a:extLst>
                  <a:ext uri="{0D108BD9-81ED-4DB2-BD59-A6C34878D82A}">
                    <a16:rowId xmlns:a16="http://schemas.microsoft.com/office/drawing/2014/main" val="10003"/>
                  </a:ext>
                </a:extLst>
              </a:tr>
              <a:tr h="609550">
                <a:tc>
                  <a:txBody>
                    <a:bodyPr/>
                    <a:lstStyle/>
                    <a:p>
                      <a:pPr marL="0" marR="0" lvl="0" indent="0" algn="ctr" rtl="0">
                        <a:lnSpc>
                          <a:spcPct val="100000"/>
                        </a:lnSpc>
                        <a:spcBef>
                          <a:spcPts val="0"/>
                        </a:spcBef>
                        <a:spcAft>
                          <a:spcPts val="0"/>
                        </a:spcAft>
                        <a:buClr>
                          <a:srgbClr val="FF0000"/>
                        </a:buClr>
                        <a:buSzPts val="600"/>
                        <a:buFont typeface="Arial"/>
                        <a:buNone/>
                      </a:pPr>
                      <a:r>
                        <a:rPr lang="en" sz="2400" b="1" u="none" strike="noStrike" cap="none">
                          <a:solidFill>
                            <a:srgbClr val="FF0000"/>
                          </a:solidFill>
                        </a:rPr>
                        <a:t>/</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division</a:t>
                      </a:r>
                      <a:endParaRPr sz="1400" u="none" strike="noStrike" cap="none"/>
                    </a:p>
                  </a:txBody>
                  <a:tcPr marL="121900" marR="121900" marT="121900" marB="121900"/>
                </a:tc>
                <a:extLst>
                  <a:ext uri="{0D108BD9-81ED-4DB2-BD59-A6C34878D82A}">
                    <a16:rowId xmlns:a16="http://schemas.microsoft.com/office/drawing/2014/main" val="10004"/>
                  </a:ext>
                </a:extLst>
              </a:tr>
              <a:tr h="609550">
                <a:tc>
                  <a:txBody>
                    <a:bodyPr/>
                    <a:lstStyle/>
                    <a:p>
                      <a:pPr marL="0" marR="0" lvl="0" indent="0" algn="ctr" rtl="0">
                        <a:lnSpc>
                          <a:spcPct val="100000"/>
                        </a:lnSpc>
                        <a:spcBef>
                          <a:spcPts val="0"/>
                        </a:spcBef>
                        <a:spcAft>
                          <a:spcPts val="0"/>
                        </a:spcAft>
                        <a:buClr>
                          <a:srgbClr val="FF0000"/>
                        </a:buClr>
                        <a:buSzPts val="600"/>
                        <a:buFont typeface="Arial"/>
                        <a:buNone/>
                      </a:pPr>
                      <a:r>
                        <a:rPr lang="en" sz="2400" b="1" u="none" strike="noStrike" cap="none">
                          <a:solidFill>
                            <a:srgbClr val="FF0000"/>
                          </a:solidFill>
                        </a:rPr>
                        <a:t>%</a:t>
                      </a:r>
                      <a:endParaRPr sz="1400" u="none" strike="noStrike" cap="none"/>
                    </a:p>
                  </a:txBody>
                  <a:tcPr marL="121900" marR="121900" marT="121900" marB="121900"/>
                </a:tc>
                <a:tc>
                  <a:txBody>
                    <a:bodyPr/>
                    <a:lstStyle/>
                    <a:p>
                      <a:pPr marL="0" marR="0" lvl="0" indent="0" algn="ctr" rtl="0">
                        <a:lnSpc>
                          <a:spcPct val="100000"/>
                        </a:lnSpc>
                        <a:spcBef>
                          <a:spcPts val="0"/>
                        </a:spcBef>
                        <a:spcAft>
                          <a:spcPts val="0"/>
                        </a:spcAft>
                        <a:buClr>
                          <a:schemeClr val="dk1"/>
                        </a:buClr>
                        <a:buSzPts val="600"/>
                        <a:buFont typeface="Arial"/>
                        <a:buNone/>
                      </a:pPr>
                      <a:r>
                        <a:rPr lang="en" sz="2400" b="1" u="none" strike="noStrike" cap="none"/>
                        <a:t>remainder</a:t>
                      </a:r>
                      <a:endParaRPr sz="1400" u="none" strike="noStrike" cap="none"/>
                    </a:p>
                  </a:txBody>
                  <a:tcPr marL="121900" marR="121900" marT="121900" marB="121900"/>
                </a:tc>
                <a:extLst>
                  <a:ext uri="{0D108BD9-81ED-4DB2-BD59-A6C34878D82A}">
                    <a16:rowId xmlns:a16="http://schemas.microsoft.com/office/drawing/2014/main" val="10005"/>
                  </a:ext>
                </a:extLst>
              </a:tr>
            </a:tbl>
          </a:graphicData>
        </a:graphic>
      </p:graphicFrame>
      <p:sp>
        <p:nvSpPr>
          <p:cNvPr id="211" name="Google Shape;211;p15"/>
          <p:cNvSpPr txBox="1">
            <a:spLocks noGrp="1"/>
          </p:cNvSpPr>
          <p:nvPr>
            <p:ph type="title"/>
          </p:nvPr>
        </p:nvSpPr>
        <p:spPr>
          <a:xfrm>
            <a:off x="609600" y="231678"/>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Operators and Math Expressions (1/2)</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fade">
                                      <p:cBhvr>
                                        <p:cTn id="7" dur="500"/>
                                        <p:tgtEl>
                                          <p:spTgt spid="2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9">
                                            <p:txEl>
                                              <p:pRg st="0" end="0"/>
                                            </p:txEl>
                                          </p:spTgt>
                                        </p:tgtEl>
                                        <p:attrNameLst>
                                          <p:attrName>style.visibility</p:attrName>
                                        </p:attrNameLst>
                                      </p:cBhvr>
                                      <p:to>
                                        <p:strVal val="visible"/>
                                      </p:to>
                                    </p:set>
                                    <p:animEffect transition="in" filter="fade">
                                      <p:cBhvr>
                                        <p:cTn id="12" dur="500"/>
                                        <p:tgtEl>
                                          <p:spTgt spid="20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9">
                                            <p:txEl>
                                              <p:pRg st="2" end="2"/>
                                            </p:txEl>
                                          </p:spTgt>
                                        </p:tgtEl>
                                        <p:attrNameLst>
                                          <p:attrName>style.visibility</p:attrName>
                                        </p:attrNameLst>
                                      </p:cBhvr>
                                      <p:to>
                                        <p:strVal val="visible"/>
                                      </p:to>
                                    </p:set>
                                    <p:animEffect transition="in" filter="fade">
                                      <p:cBhvr>
                                        <p:cTn id="17" dur="500"/>
                                        <p:tgtEl>
                                          <p:spTgt spid="20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09">
                                            <p:txEl>
                                              <p:pRg st="3" end="3"/>
                                            </p:txEl>
                                          </p:spTgt>
                                        </p:tgtEl>
                                        <p:attrNameLst>
                                          <p:attrName>style.visibility</p:attrName>
                                        </p:attrNameLst>
                                      </p:cBhvr>
                                      <p:to>
                                        <p:strVal val="visible"/>
                                      </p:to>
                                    </p:set>
                                    <p:animEffect transition="in" filter="fade">
                                      <p:cBhvr>
                                        <p:cTn id="22" dur="500"/>
                                        <p:tgtEl>
                                          <p:spTgt spid="20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09">
                                            <p:txEl>
                                              <p:pRg st="4" end="4"/>
                                            </p:txEl>
                                          </p:spTgt>
                                        </p:tgtEl>
                                        <p:attrNameLst>
                                          <p:attrName>style.visibility</p:attrName>
                                        </p:attrNameLst>
                                      </p:cBhvr>
                                      <p:to>
                                        <p:strVal val="visible"/>
                                      </p:to>
                                    </p:set>
                                    <p:animEffect transition="in" filter="fade">
                                      <p:cBhvr>
                                        <p:cTn id="27" dur="500"/>
                                        <p:tgtEl>
                                          <p:spTgt spid="20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9">
                                            <p:txEl>
                                              <p:pRg st="5" end="5"/>
                                            </p:txEl>
                                          </p:spTgt>
                                        </p:tgtEl>
                                        <p:attrNameLst>
                                          <p:attrName>style.visibility</p:attrName>
                                        </p:attrNameLst>
                                      </p:cBhvr>
                                      <p:to>
                                        <p:strVal val="visible"/>
                                      </p:to>
                                    </p:set>
                                    <p:animEffect transition="in" filter="fade">
                                      <p:cBhvr>
                                        <p:cTn id="32" dur="500"/>
                                        <p:tgtEl>
                                          <p:spTgt spid="20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09">
                                            <p:txEl>
                                              <p:pRg st="6" end="6"/>
                                            </p:txEl>
                                          </p:spTgt>
                                        </p:tgtEl>
                                        <p:attrNameLst>
                                          <p:attrName>style.visibility</p:attrName>
                                        </p:attrNameLst>
                                      </p:cBhvr>
                                      <p:to>
                                        <p:strVal val="visible"/>
                                      </p:to>
                                    </p:set>
                                    <p:animEffect transition="in" filter="fade">
                                      <p:cBhvr>
                                        <p:cTn id="37" dur="500"/>
                                        <p:tgtEl>
                                          <p:spTgt spid="20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6"/>
          <p:cNvSpPr txBox="1">
            <a:spLocks noGrp="1"/>
          </p:cNvSpPr>
          <p:nvPr>
            <p:ph type="body" idx="1"/>
          </p:nvPr>
        </p:nvSpPr>
        <p:spPr>
          <a:xfrm>
            <a:off x="5783403" y="1601049"/>
            <a:ext cx="5935636" cy="4967599"/>
          </a:xfrm>
          <a:prstGeom prst="rect">
            <a:avLst/>
          </a:prstGeom>
          <a:noFill/>
          <a:ln>
            <a:noFill/>
          </a:ln>
        </p:spPr>
        <p:txBody>
          <a:bodyPr spcFirstLastPara="1" wrap="square" lIns="121900" tIns="121900" rIns="121900" bIns="121900" anchor="t" anchorCtr="0">
            <a:noAutofit/>
          </a:bodyPr>
          <a:lstStyle/>
          <a:p>
            <a:pPr marL="609585" marR="0" lvl="0" indent="-571485" algn="l" rtl="0">
              <a:lnSpc>
                <a:spcPct val="90000"/>
              </a:lnSpc>
              <a:spcBef>
                <a:spcPts val="0"/>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Example expressions:</a:t>
            </a:r>
            <a:endParaRPr/>
          </a:p>
          <a:p>
            <a:pPr marL="0" marR="0" lvl="0" indent="0" algn="l" rtl="0">
              <a:lnSpc>
                <a:spcPct val="90000"/>
              </a:lnSpc>
              <a:spcBef>
                <a:spcPts val="0"/>
              </a:spcBef>
              <a:spcAft>
                <a:spcPts val="0"/>
              </a:spcAft>
              <a:buClr>
                <a:schemeClr val="dk1"/>
              </a:buClr>
              <a:buSzPts val="700"/>
              <a:buFont typeface="Arial"/>
              <a:buNone/>
            </a:pPr>
            <a:endParaRPr sz="2800" b="0" i="0" u="none" strike="noStrike" cap="none">
              <a:solidFill>
                <a:schemeClr val="dk1"/>
              </a:solidFill>
              <a:latin typeface="Arial"/>
              <a:ea typeface="Arial"/>
              <a:cs typeface="Arial"/>
              <a:sym typeface="Arial"/>
            </a:endParaRPr>
          </a:p>
          <a:p>
            <a:pPr marL="0" marR="0" lvl="0" indent="0" algn="l" rtl="0">
              <a:lnSpc>
                <a:spcPct val="90000"/>
              </a:lnSpc>
              <a:spcBef>
                <a:spcPts val="0"/>
              </a:spcBef>
              <a:spcAft>
                <a:spcPts val="0"/>
              </a:spcAft>
              <a:buClr>
                <a:srgbClr val="0000FF"/>
              </a:buClr>
              <a:buSzPts val="1000"/>
              <a:buFont typeface="Arial"/>
              <a:buNone/>
            </a:pPr>
            <a:r>
              <a:rPr lang="en" sz="4000" b="0" i="0" u="none" strike="noStrike" cap="none">
                <a:solidFill>
                  <a:srgbClr val="0000FF"/>
                </a:solidFill>
                <a:latin typeface="Consolas"/>
                <a:ea typeface="Consolas"/>
                <a:cs typeface="Consolas"/>
                <a:sym typeface="Consolas"/>
              </a:rPr>
              <a:t>	4 + 5</a:t>
            </a:r>
            <a:r>
              <a:rPr lang="en" sz="4000" b="0" i="0" u="none" strike="noStrike" cap="none">
                <a:solidFill>
                  <a:srgbClr val="073763"/>
                </a:solidFill>
                <a:latin typeface="Consolas"/>
                <a:ea typeface="Consolas"/>
                <a:cs typeface="Consolas"/>
                <a:sym typeface="Consolas"/>
              </a:rPr>
              <a:t> </a:t>
            </a:r>
            <a:endParaRPr/>
          </a:p>
          <a:p>
            <a:pPr marL="0" marR="0" lvl="0" indent="0" algn="l" rtl="0">
              <a:lnSpc>
                <a:spcPct val="90000"/>
              </a:lnSpc>
              <a:spcBef>
                <a:spcPts val="0"/>
              </a:spcBef>
              <a:spcAft>
                <a:spcPts val="0"/>
              </a:spcAft>
              <a:buClr>
                <a:srgbClr val="0000FF"/>
              </a:buClr>
              <a:buSzPts val="1000"/>
              <a:buFont typeface="Arial"/>
              <a:buNone/>
            </a:pPr>
            <a:r>
              <a:rPr lang="en" sz="4000" b="0" i="0" u="none" strike="noStrike" cap="none">
                <a:solidFill>
                  <a:srgbClr val="0000FF"/>
                </a:solidFill>
                <a:latin typeface="Consolas"/>
                <a:ea typeface="Consolas"/>
                <a:cs typeface="Consolas"/>
                <a:sym typeface="Consolas"/>
              </a:rPr>
              <a:t>	3.33 * 3</a:t>
            </a:r>
            <a:r>
              <a:rPr lang="en" sz="4000" b="1" i="0" u="none" strike="noStrike" cap="none">
                <a:solidFill>
                  <a:srgbClr val="FF0000"/>
                </a:solidFill>
                <a:latin typeface="Arial"/>
                <a:ea typeface="Arial"/>
                <a:cs typeface="Arial"/>
                <a:sym typeface="Arial"/>
              </a:rPr>
              <a:t> </a:t>
            </a:r>
            <a:r>
              <a:rPr lang="en" sz="4000" b="0" i="0" u="none" strike="noStrike" cap="none">
                <a:solidFill>
                  <a:srgbClr val="0000FF"/>
                </a:solidFill>
                <a:latin typeface="Consolas"/>
                <a:ea typeface="Consolas"/>
                <a:cs typeface="Consolas"/>
                <a:sym typeface="Consolas"/>
              </a:rPr>
              <a:t> </a:t>
            </a:r>
            <a:endParaRPr/>
          </a:p>
          <a:p>
            <a:pPr marL="0" marR="0" lvl="0" indent="0" algn="l" rtl="0">
              <a:lnSpc>
                <a:spcPct val="90000"/>
              </a:lnSpc>
              <a:spcBef>
                <a:spcPts val="0"/>
              </a:spcBef>
              <a:spcAft>
                <a:spcPts val="0"/>
              </a:spcAft>
              <a:buClr>
                <a:srgbClr val="0000FF"/>
              </a:buClr>
              <a:buSzPts val="1000"/>
              <a:buFont typeface="Arial"/>
              <a:buNone/>
            </a:pPr>
            <a:r>
              <a:rPr lang="en" sz="4000" b="0" i="0" u="none" strike="noStrike" cap="none">
                <a:solidFill>
                  <a:srgbClr val="0000FF"/>
                </a:solidFill>
                <a:latin typeface="Consolas"/>
                <a:ea typeface="Consolas"/>
                <a:cs typeface="Consolas"/>
                <a:sym typeface="Consolas"/>
              </a:rPr>
              <a:t>	1</a:t>
            </a:r>
            <a:r>
              <a:rPr lang="en" sz="4000">
                <a:solidFill>
                  <a:srgbClr val="0000FF"/>
                </a:solidFill>
                <a:latin typeface="Consolas"/>
                <a:ea typeface="Consolas"/>
                <a:cs typeface="Consolas"/>
                <a:sym typeface="Consolas"/>
              </a:rPr>
              <a:t>1</a:t>
            </a:r>
            <a:r>
              <a:rPr lang="en" sz="4000" b="0" i="0" u="none" strike="noStrike" cap="none">
                <a:solidFill>
                  <a:srgbClr val="0000FF"/>
                </a:solidFill>
                <a:latin typeface="Consolas"/>
                <a:ea typeface="Consolas"/>
                <a:cs typeface="Consolas"/>
                <a:sym typeface="Consolas"/>
              </a:rPr>
              <a:t> % 4 </a:t>
            </a:r>
            <a:endParaRPr/>
          </a:p>
          <a:p>
            <a:pPr marL="0" marR="0" lvl="0" indent="0" algn="l" rtl="0">
              <a:lnSpc>
                <a:spcPct val="90000"/>
              </a:lnSpc>
              <a:spcBef>
                <a:spcPts val="0"/>
              </a:spcBef>
              <a:spcAft>
                <a:spcPts val="0"/>
              </a:spcAft>
              <a:buClr>
                <a:srgbClr val="0000FF"/>
              </a:buClr>
              <a:buSzPts val="1000"/>
              <a:buFont typeface="Arial"/>
              <a:buNone/>
            </a:pPr>
            <a:r>
              <a:rPr lang="en" sz="4000" b="0" i="0" u="none" strike="noStrike" cap="none">
                <a:solidFill>
                  <a:srgbClr val="0000FF"/>
                </a:solidFill>
                <a:latin typeface="Consolas"/>
                <a:ea typeface="Consolas"/>
                <a:cs typeface="Consolas"/>
                <a:sym typeface="Consolas"/>
              </a:rPr>
              <a:t>	3.0 / 2.0</a:t>
            </a:r>
            <a:endParaRPr/>
          </a:p>
          <a:p>
            <a:pPr marL="0" marR="0" lvl="0" indent="0" algn="l" rtl="0">
              <a:lnSpc>
                <a:spcPct val="90000"/>
              </a:lnSpc>
              <a:spcBef>
                <a:spcPts val="0"/>
              </a:spcBef>
              <a:spcAft>
                <a:spcPts val="0"/>
              </a:spcAft>
              <a:buClr>
                <a:srgbClr val="0000FF"/>
              </a:buClr>
              <a:buSzPts val="1000"/>
              <a:buFont typeface="Arial"/>
              <a:buNone/>
            </a:pPr>
            <a:r>
              <a:rPr lang="en" sz="4000" b="0" i="0" u="none" strike="noStrike" cap="none">
                <a:solidFill>
                  <a:srgbClr val="0000FF"/>
                </a:solidFill>
                <a:latin typeface="Consolas"/>
                <a:ea typeface="Consolas"/>
                <a:cs typeface="Consolas"/>
                <a:sym typeface="Consolas"/>
              </a:rPr>
              <a:t>	3 / 2</a:t>
            </a:r>
            <a:endParaRPr/>
          </a:p>
          <a:p>
            <a:pPr marL="228600" marR="0" lvl="0" indent="-228600" algn="l" rtl="0">
              <a:lnSpc>
                <a:spcPct val="90000"/>
              </a:lnSpc>
              <a:spcBef>
                <a:spcPts val="0"/>
              </a:spcBef>
              <a:spcAft>
                <a:spcPts val="0"/>
              </a:spcAft>
              <a:buClr>
                <a:srgbClr val="0000FF"/>
              </a:buClr>
              <a:buSzPts val="1000"/>
              <a:buFont typeface="Arial"/>
              <a:buNone/>
            </a:pPr>
            <a:r>
              <a:rPr lang="en" sz="4000" b="0" i="0" u="none" strike="noStrike" cap="none">
                <a:solidFill>
                  <a:srgbClr val="0000FF"/>
                </a:solidFill>
                <a:latin typeface="Consolas"/>
                <a:ea typeface="Consolas"/>
                <a:cs typeface="Consolas"/>
                <a:sym typeface="Consolas"/>
              </a:rPr>
              <a:t>	</a:t>
            </a:r>
            <a:r>
              <a:rPr lang="en" sz="4000" b="0" i="0" u="none" strike="noStrike" cap="none">
                <a:solidFill>
                  <a:schemeClr val="dk1"/>
                </a:solidFill>
                <a:latin typeface="Arial"/>
                <a:ea typeface="Arial"/>
                <a:cs typeface="Arial"/>
                <a:sym typeface="Arial"/>
              </a:rPr>
              <a:t>	</a:t>
            </a:r>
            <a:r>
              <a:rPr lang="en" sz="2800" b="0" i="0" u="none" strike="noStrike" cap="none">
                <a:solidFill>
                  <a:schemeClr val="dk1"/>
                </a:solidFill>
                <a:latin typeface="Arial"/>
                <a:ea typeface="Arial"/>
                <a:cs typeface="Arial"/>
                <a:sym typeface="Arial"/>
              </a:rPr>
              <a:t> </a:t>
            </a:r>
            <a:endParaRPr/>
          </a:p>
        </p:txBody>
      </p:sp>
      <p:sp>
        <p:nvSpPr>
          <p:cNvPr id="217" name="Google Shape;217;p16"/>
          <p:cNvSpPr txBox="1">
            <a:spLocks noGrp="1"/>
          </p:cNvSpPr>
          <p:nvPr>
            <p:ph type="body" idx="2"/>
          </p:nvPr>
        </p:nvSpPr>
        <p:spPr>
          <a:xfrm>
            <a:off x="0" y="1572803"/>
            <a:ext cx="5325999" cy="4967599"/>
          </a:xfrm>
          <a:prstGeom prst="rect">
            <a:avLst/>
          </a:prstGeom>
          <a:noFill/>
          <a:ln>
            <a:noFill/>
          </a:ln>
        </p:spPr>
        <p:txBody>
          <a:bodyPr spcFirstLastPara="1" wrap="square" lIns="121900" tIns="121900" rIns="121900" bIns="121900" anchor="ctr" anchorCtr="0">
            <a:noAutofit/>
          </a:bodyPr>
          <a:lstStyle/>
          <a:p>
            <a:pPr marL="609585" marR="0" lvl="0" indent="-520684" algn="l" rtl="0">
              <a:lnSpc>
                <a:spcPct val="90000"/>
              </a:lnSpc>
              <a:spcBef>
                <a:spcPts val="0"/>
              </a:spcBef>
              <a:spcAft>
                <a:spcPts val="0"/>
              </a:spcAft>
              <a:buClr>
                <a:schemeClr val="dk1"/>
              </a:buClr>
              <a:buSzPts val="3200"/>
              <a:buFont typeface="Arial"/>
              <a:buChar char="●"/>
            </a:pPr>
            <a:r>
              <a:rPr lang="en" sz="3200" b="0" i="0" u="none" strike="noStrike" cap="none">
                <a:solidFill>
                  <a:schemeClr val="dk1"/>
                </a:solidFill>
                <a:latin typeface="Arial"/>
                <a:ea typeface="Arial"/>
                <a:cs typeface="Arial"/>
                <a:sym typeface="Arial"/>
              </a:rPr>
              <a:t>What does each of these expressions evaluate to?</a:t>
            </a:r>
            <a:endParaRPr/>
          </a:p>
        </p:txBody>
      </p:sp>
      <p:sp>
        <p:nvSpPr>
          <p:cNvPr id="218" name="Google Shape;218;p16"/>
          <p:cNvSpPr/>
          <p:nvPr/>
        </p:nvSpPr>
        <p:spPr>
          <a:xfrm>
            <a:off x="6694954" y="4680676"/>
            <a:ext cx="2767748" cy="587593"/>
          </a:xfrm>
          <a:prstGeom prst="rect">
            <a:avLst/>
          </a:prstGeom>
          <a:noFill/>
          <a:ln w="19050"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90000"/>
              </a:lnSpc>
              <a:spcBef>
                <a:spcPts val="0"/>
              </a:spcBef>
              <a:spcAft>
                <a:spcPts val="0"/>
              </a:spcAft>
              <a:buClr>
                <a:srgbClr val="000000"/>
              </a:buClr>
              <a:buSzPts val="2400"/>
              <a:buFont typeface="Arial"/>
              <a:buNone/>
            </a:pPr>
            <a:endParaRPr sz="2400" b="0" i="0" u="none" strike="noStrike" cap="none">
              <a:solidFill>
                <a:schemeClr val="dk1"/>
              </a:solidFill>
              <a:latin typeface="Arial"/>
              <a:ea typeface="Arial"/>
              <a:cs typeface="Arial"/>
              <a:sym typeface="Arial"/>
            </a:endParaRPr>
          </a:p>
        </p:txBody>
      </p:sp>
      <p:sp>
        <p:nvSpPr>
          <p:cNvPr id="219" name="Google Shape;219;p16"/>
          <p:cNvSpPr txBox="1"/>
          <p:nvPr/>
        </p:nvSpPr>
        <p:spPr>
          <a:xfrm>
            <a:off x="4318239" y="3873037"/>
            <a:ext cx="2141999" cy="521599"/>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0000"/>
              </a:buClr>
              <a:buSzPts val="800"/>
              <a:buFont typeface="Arial"/>
              <a:buNone/>
            </a:pPr>
            <a:r>
              <a:rPr lang="en" sz="3200" b="1" i="0" u="none" strike="noStrike" cap="none">
                <a:solidFill>
                  <a:srgbClr val="FF0000"/>
                </a:solidFill>
                <a:latin typeface="Arial"/>
                <a:ea typeface="Arial"/>
                <a:cs typeface="Arial"/>
                <a:sym typeface="Arial"/>
              </a:rPr>
              <a:t>why???</a:t>
            </a:r>
            <a:endParaRPr sz="1400" b="0" i="0" u="none" strike="noStrike" cap="none">
              <a:solidFill>
                <a:srgbClr val="000000"/>
              </a:solidFill>
              <a:latin typeface="Arial"/>
              <a:ea typeface="Arial"/>
              <a:cs typeface="Arial"/>
              <a:sym typeface="Arial"/>
            </a:endParaRPr>
          </a:p>
        </p:txBody>
      </p:sp>
      <p:cxnSp>
        <p:nvCxnSpPr>
          <p:cNvPr id="220" name="Google Shape;220;p16"/>
          <p:cNvCxnSpPr>
            <a:stCxn id="219" idx="2"/>
            <a:endCxn id="218" idx="1"/>
          </p:cNvCxnSpPr>
          <p:nvPr/>
        </p:nvCxnSpPr>
        <p:spPr>
          <a:xfrm>
            <a:off x="5389239" y="4394636"/>
            <a:ext cx="1305600" cy="579900"/>
          </a:xfrm>
          <a:prstGeom prst="straightConnector1">
            <a:avLst/>
          </a:prstGeom>
          <a:noFill/>
          <a:ln w="19050" cap="flat" cmpd="sng">
            <a:solidFill>
              <a:srgbClr val="FF0000"/>
            </a:solidFill>
            <a:prstDash val="solid"/>
            <a:round/>
            <a:headEnd type="none" w="sm" len="sm"/>
            <a:tailEnd type="triangle" w="lg" len="lg"/>
          </a:ln>
        </p:spPr>
      </p:cxnSp>
      <p:sp>
        <p:nvSpPr>
          <p:cNvPr id="221" name="Google Shape;221;p16"/>
          <p:cNvSpPr txBox="1"/>
          <p:nvPr/>
        </p:nvSpPr>
        <p:spPr>
          <a:xfrm>
            <a:off x="8208426" y="2382092"/>
            <a:ext cx="1436318"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0000"/>
              </a:buClr>
              <a:buSzPts val="1000"/>
              <a:buFont typeface="Arial"/>
              <a:buNone/>
            </a:pPr>
            <a:r>
              <a:rPr lang="en" sz="4000" b="1" i="0" u="none" strike="noStrike" cap="none">
                <a:solidFill>
                  <a:srgbClr val="FF0000"/>
                </a:solidFill>
                <a:latin typeface="Arial"/>
                <a:ea typeface="Arial"/>
                <a:cs typeface="Arial"/>
                <a:sym typeface="Arial"/>
              </a:rPr>
              <a:t>→ 9</a:t>
            </a:r>
            <a:endParaRPr sz="1400" b="0" i="0" u="none" strike="noStrike" cap="none">
              <a:solidFill>
                <a:srgbClr val="000000"/>
              </a:solidFill>
              <a:latin typeface="Arial"/>
              <a:ea typeface="Arial"/>
              <a:cs typeface="Arial"/>
              <a:sym typeface="Arial"/>
            </a:endParaRPr>
          </a:p>
        </p:txBody>
      </p:sp>
      <p:sp>
        <p:nvSpPr>
          <p:cNvPr id="222" name="Google Shape;222;p16"/>
          <p:cNvSpPr txBox="1"/>
          <p:nvPr/>
        </p:nvSpPr>
        <p:spPr>
          <a:xfrm>
            <a:off x="9037551" y="2918400"/>
            <a:ext cx="2182855"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0000"/>
              </a:buClr>
              <a:buSzPts val="1000"/>
              <a:buFont typeface="Arial"/>
              <a:buNone/>
            </a:pPr>
            <a:r>
              <a:rPr lang="en" sz="4000" b="1" i="0" u="none" strike="noStrike" cap="none">
                <a:solidFill>
                  <a:srgbClr val="FF0000"/>
                </a:solidFill>
                <a:latin typeface="Arial"/>
                <a:ea typeface="Arial"/>
                <a:cs typeface="Arial"/>
                <a:sym typeface="Arial"/>
              </a:rPr>
              <a:t>→ 9.99</a:t>
            </a:r>
            <a:endParaRPr sz="1400" b="0" i="0" u="none" strike="noStrike" cap="none">
              <a:solidFill>
                <a:srgbClr val="000000"/>
              </a:solidFill>
              <a:latin typeface="Arial"/>
              <a:ea typeface="Arial"/>
              <a:cs typeface="Arial"/>
              <a:sym typeface="Arial"/>
            </a:endParaRPr>
          </a:p>
        </p:txBody>
      </p:sp>
      <p:sp>
        <p:nvSpPr>
          <p:cNvPr id="223" name="Google Shape;223;p16"/>
          <p:cNvSpPr txBox="1"/>
          <p:nvPr/>
        </p:nvSpPr>
        <p:spPr>
          <a:xfrm>
            <a:off x="8555723" y="3469257"/>
            <a:ext cx="2182855"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0000"/>
              </a:buClr>
              <a:buSzPts val="1000"/>
              <a:buFont typeface="Arial"/>
              <a:buNone/>
            </a:pPr>
            <a:r>
              <a:rPr lang="en" sz="4000" b="1" i="0" u="none" strike="noStrike" cap="none">
                <a:solidFill>
                  <a:srgbClr val="FF0000"/>
                </a:solidFill>
                <a:latin typeface="Arial"/>
                <a:ea typeface="Arial"/>
                <a:cs typeface="Arial"/>
                <a:sym typeface="Arial"/>
              </a:rPr>
              <a:t>→ 3</a:t>
            </a:r>
            <a:endParaRPr sz="1400" b="0" i="0" u="none" strike="noStrike" cap="none">
              <a:solidFill>
                <a:srgbClr val="000000"/>
              </a:solidFill>
              <a:latin typeface="Arial"/>
              <a:ea typeface="Arial"/>
              <a:cs typeface="Arial"/>
              <a:sym typeface="Arial"/>
            </a:endParaRPr>
          </a:p>
        </p:txBody>
      </p:sp>
      <p:sp>
        <p:nvSpPr>
          <p:cNvPr id="224" name="Google Shape;224;p16"/>
          <p:cNvSpPr txBox="1"/>
          <p:nvPr/>
        </p:nvSpPr>
        <p:spPr>
          <a:xfrm>
            <a:off x="9337151" y="4018532"/>
            <a:ext cx="2182855"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0000"/>
              </a:buClr>
              <a:buSzPts val="1000"/>
              <a:buFont typeface="Arial"/>
              <a:buNone/>
            </a:pPr>
            <a:r>
              <a:rPr lang="en" sz="4000" b="1" i="0" u="none" strike="noStrike" cap="none">
                <a:solidFill>
                  <a:srgbClr val="FF0000"/>
                </a:solidFill>
                <a:latin typeface="Arial"/>
                <a:ea typeface="Arial"/>
                <a:cs typeface="Arial"/>
                <a:sym typeface="Arial"/>
              </a:rPr>
              <a:t>→ 1.50</a:t>
            </a:r>
            <a:endParaRPr sz="1400" b="0" i="0" u="none" strike="noStrike" cap="none">
              <a:solidFill>
                <a:srgbClr val="000000"/>
              </a:solidFill>
              <a:latin typeface="Arial"/>
              <a:ea typeface="Arial"/>
              <a:cs typeface="Arial"/>
              <a:sym typeface="Arial"/>
            </a:endParaRPr>
          </a:p>
        </p:txBody>
      </p:sp>
      <p:sp>
        <p:nvSpPr>
          <p:cNvPr id="225" name="Google Shape;225;p16"/>
          <p:cNvSpPr txBox="1"/>
          <p:nvPr/>
        </p:nvSpPr>
        <p:spPr>
          <a:xfrm>
            <a:off x="8278262" y="4585280"/>
            <a:ext cx="2182855" cy="70788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0000"/>
              </a:buClr>
              <a:buSzPts val="1000"/>
              <a:buFont typeface="Arial"/>
              <a:buNone/>
            </a:pPr>
            <a:r>
              <a:rPr lang="en" sz="4000" b="1" i="0" u="none" strike="noStrike" cap="none">
                <a:solidFill>
                  <a:srgbClr val="FF0000"/>
                </a:solidFill>
                <a:latin typeface="Arial"/>
                <a:ea typeface="Arial"/>
                <a:cs typeface="Arial"/>
                <a:sym typeface="Arial"/>
              </a:rPr>
              <a:t>→ 1</a:t>
            </a:r>
            <a:endParaRPr sz="1400" b="0" i="0" u="none" strike="noStrike" cap="none">
              <a:solidFill>
                <a:srgbClr val="000000"/>
              </a:solidFill>
              <a:latin typeface="Arial"/>
              <a:ea typeface="Arial"/>
              <a:cs typeface="Arial"/>
              <a:sym typeface="Arial"/>
            </a:endParaRPr>
          </a:p>
        </p:txBody>
      </p:sp>
      <p:sp>
        <p:nvSpPr>
          <p:cNvPr id="226" name="Google Shape;226;p16"/>
          <p:cNvSpPr txBox="1">
            <a:spLocks noGrp="1"/>
          </p:cNvSpPr>
          <p:nvPr>
            <p:ph type="title"/>
          </p:nvPr>
        </p:nvSpPr>
        <p:spPr>
          <a:xfrm>
            <a:off x="609600" y="231678"/>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Operators and Math Expressions (2/2)</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7"/>
                                        </p:tgtEl>
                                        <p:attrNameLst>
                                          <p:attrName>style.visibility</p:attrName>
                                        </p:attrNameLst>
                                      </p:cBhvr>
                                      <p:to>
                                        <p:strVal val="visible"/>
                                      </p:to>
                                    </p:set>
                                    <p:animEffect transition="in" filter="fade">
                                      <p:cBhvr>
                                        <p:cTn id="7" dur="500"/>
                                        <p:tgtEl>
                                          <p:spTgt spid="2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1"/>
                                        </p:tgtEl>
                                        <p:attrNameLst>
                                          <p:attrName>style.visibility</p:attrName>
                                        </p:attrNameLst>
                                      </p:cBhvr>
                                      <p:to>
                                        <p:strVal val="visible"/>
                                      </p:to>
                                    </p:set>
                                    <p:animEffect transition="in" filter="fade">
                                      <p:cBhvr>
                                        <p:cTn id="12" dur="500"/>
                                        <p:tgtEl>
                                          <p:spTgt spid="2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2"/>
                                        </p:tgtEl>
                                        <p:attrNameLst>
                                          <p:attrName>style.visibility</p:attrName>
                                        </p:attrNameLst>
                                      </p:cBhvr>
                                      <p:to>
                                        <p:strVal val="visible"/>
                                      </p:to>
                                    </p:set>
                                    <p:animEffect transition="in" filter="fade">
                                      <p:cBhvr>
                                        <p:cTn id="17" dur="500"/>
                                        <p:tgtEl>
                                          <p:spTgt spid="2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3"/>
                                        </p:tgtEl>
                                        <p:attrNameLst>
                                          <p:attrName>style.visibility</p:attrName>
                                        </p:attrNameLst>
                                      </p:cBhvr>
                                      <p:to>
                                        <p:strVal val="visible"/>
                                      </p:to>
                                    </p:set>
                                    <p:animEffect transition="in" filter="fade">
                                      <p:cBhvr>
                                        <p:cTn id="22" dur="500"/>
                                        <p:tgtEl>
                                          <p:spTgt spid="22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4"/>
                                        </p:tgtEl>
                                        <p:attrNameLst>
                                          <p:attrName>style.visibility</p:attrName>
                                        </p:attrNameLst>
                                      </p:cBhvr>
                                      <p:to>
                                        <p:strVal val="visible"/>
                                      </p:to>
                                    </p:set>
                                    <p:animEffect transition="in" filter="fade">
                                      <p:cBhvr>
                                        <p:cTn id="27" dur="500"/>
                                        <p:tgtEl>
                                          <p:spTgt spid="22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
                                        </p:tgtEl>
                                        <p:attrNameLst>
                                          <p:attrName>style.visibility</p:attrName>
                                        </p:attrNameLst>
                                      </p:cBhvr>
                                      <p:to>
                                        <p:strVal val="visible"/>
                                      </p:to>
                                    </p:set>
                                    <p:animEffect transition="in" filter="fade">
                                      <p:cBhvr>
                                        <p:cTn id="32" dur="500"/>
                                        <p:tgtEl>
                                          <p:spTgt spid="22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18"/>
                                        </p:tgtEl>
                                        <p:attrNameLst>
                                          <p:attrName>style.visibility</p:attrName>
                                        </p:attrNameLst>
                                      </p:cBhvr>
                                      <p:to>
                                        <p:strVal val="visible"/>
                                      </p:to>
                                    </p:set>
                                    <p:animEffect transition="in" filter="fade">
                                      <p:cBhvr>
                                        <p:cTn id="37" dur="500"/>
                                        <p:tgtEl>
                                          <p:spTgt spid="218"/>
                                        </p:tgtEl>
                                      </p:cBhvr>
                                    </p:animEffect>
                                  </p:childTnLst>
                                </p:cTn>
                              </p:par>
                              <p:par>
                                <p:cTn id="38" presetID="10" presetClass="entr" presetSubtype="0" fill="hold" nodeType="withEffect">
                                  <p:stCondLst>
                                    <p:cond delay="0"/>
                                  </p:stCondLst>
                                  <p:childTnLst>
                                    <p:set>
                                      <p:cBhvr>
                                        <p:cTn id="39" dur="1" fill="hold">
                                          <p:stCondLst>
                                            <p:cond delay="0"/>
                                          </p:stCondLst>
                                        </p:cTn>
                                        <p:tgtEl>
                                          <p:spTgt spid="220"/>
                                        </p:tgtEl>
                                        <p:attrNameLst>
                                          <p:attrName>style.visibility</p:attrName>
                                        </p:attrNameLst>
                                      </p:cBhvr>
                                      <p:to>
                                        <p:strVal val="visible"/>
                                      </p:to>
                                    </p:set>
                                    <p:animEffect transition="in" filter="fade">
                                      <p:cBhvr>
                                        <p:cTn id="40" dur="500"/>
                                        <p:tgtEl>
                                          <p:spTgt spid="220"/>
                                        </p:tgtEl>
                                      </p:cBhvr>
                                    </p:animEffect>
                                  </p:childTnLst>
                                </p:cTn>
                              </p:par>
                              <p:par>
                                <p:cTn id="41" presetID="10" presetClass="entr" presetSubtype="0" fill="hold" nodeType="withEffect">
                                  <p:stCondLst>
                                    <p:cond delay="0"/>
                                  </p:stCondLst>
                                  <p:childTnLst>
                                    <p:set>
                                      <p:cBhvr>
                                        <p:cTn id="42" dur="1" fill="hold">
                                          <p:stCondLst>
                                            <p:cond delay="0"/>
                                          </p:stCondLst>
                                        </p:cTn>
                                        <p:tgtEl>
                                          <p:spTgt spid="219"/>
                                        </p:tgtEl>
                                        <p:attrNameLst>
                                          <p:attrName>style.visibility</p:attrName>
                                        </p:attrNameLst>
                                      </p:cBhvr>
                                      <p:to>
                                        <p:strVal val="visible"/>
                                      </p:to>
                                    </p:set>
                                    <p:animEffect transition="in" filter="fade">
                                      <p:cBhvr>
                                        <p:cTn id="43" dur="500"/>
                                        <p:tgtEl>
                                          <p:spTgt spid="2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17"/>
          <p:cNvSpPr txBox="1">
            <a:spLocks noGrp="1"/>
          </p:cNvSpPr>
          <p:nvPr>
            <p:ph type="body" idx="1"/>
          </p:nvPr>
        </p:nvSpPr>
        <p:spPr>
          <a:xfrm>
            <a:off x="6612860" y="1169125"/>
            <a:ext cx="5325999" cy="5003074"/>
          </a:xfrm>
          <a:prstGeom prst="rect">
            <a:avLst/>
          </a:prstGeom>
          <a:noFill/>
          <a:ln>
            <a:noFill/>
          </a:ln>
        </p:spPr>
        <p:txBody>
          <a:bodyPr spcFirstLastPara="1" wrap="square" lIns="121900" tIns="121900" rIns="121900" bIns="121900" anchor="ctr" anchorCtr="0">
            <a:noAutofit/>
          </a:bodyPr>
          <a:lstStyle/>
          <a:p>
            <a:pPr marL="0" marR="0" lvl="0" indent="596900" algn="l" rtl="0">
              <a:lnSpc>
                <a:spcPct val="90000"/>
              </a:lnSpc>
              <a:spcBef>
                <a:spcPts val="0"/>
              </a:spcBef>
              <a:spcAft>
                <a:spcPts val="0"/>
              </a:spcAft>
              <a:buClr>
                <a:srgbClr val="0000FF"/>
              </a:buClr>
              <a:buSzPts val="1000"/>
              <a:buFont typeface="Arial"/>
              <a:buNone/>
            </a:pPr>
            <a:r>
              <a:rPr lang="en" sz="4000" b="0" i="0" u="none" strike="noStrike" cap="none">
                <a:solidFill>
                  <a:srgbClr val="0000FF"/>
                </a:solidFill>
                <a:latin typeface="Consolas"/>
                <a:ea typeface="Consolas"/>
                <a:cs typeface="Consolas"/>
                <a:sym typeface="Consolas"/>
              </a:rPr>
              <a:t>3 / 2</a:t>
            </a:r>
            <a:r>
              <a:rPr lang="en" sz="4000" b="0" i="0" u="none" strike="noStrike" cap="none">
                <a:solidFill>
                  <a:srgbClr val="073763"/>
                </a:solidFill>
                <a:latin typeface="Consolas"/>
                <a:ea typeface="Consolas"/>
                <a:cs typeface="Consolas"/>
                <a:sym typeface="Consolas"/>
              </a:rPr>
              <a:t> </a:t>
            </a:r>
            <a:r>
              <a:rPr lang="en" sz="4000" b="1" i="0" u="none" strike="noStrike" cap="none">
                <a:solidFill>
                  <a:srgbClr val="FF0000"/>
                </a:solidFill>
                <a:latin typeface="Arial"/>
                <a:ea typeface="Arial"/>
                <a:cs typeface="Arial"/>
                <a:sym typeface="Arial"/>
              </a:rPr>
              <a:t>→ 1</a:t>
            </a:r>
            <a:endParaRPr/>
          </a:p>
          <a:p>
            <a:pPr marL="0" marR="0" lvl="0" indent="596900" algn="l" rtl="0">
              <a:lnSpc>
                <a:spcPct val="90000"/>
              </a:lnSpc>
              <a:spcBef>
                <a:spcPts val="0"/>
              </a:spcBef>
              <a:spcAft>
                <a:spcPts val="0"/>
              </a:spcAft>
              <a:buClr>
                <a:srgbClr val="0000FF"/>
              </a:buClr>
              <a:buSzPts val="1000"/>
              <a:buFont typeface="Arial"/>
              <a:buNone/>
            </a:pPr>
            <a:r>
              <a:rPr lang="en" sz="4000" b="0" i="0" u="none" strike="noStrike" cap="none">
                <a:solidFill>
                  <a:srgbClr val="0000FF"/>
                </a:solidFill>
                <a:latin typeface="Consolas"/>
                <a:ea typeface="Consolas"/>
                <a:cs typeface="Consolas"/>
                <a:sym typeface="Consolas"/>
              </a:rPr>
              <a:t>3.0 / 2</a:t>
            </a:r>
            <a:r>
              <a:rPr lang="en" sz="4000" b="0" i="0" u="none" strike="noStrike" cap="none">
                <a:solidFill>
                  <a:srgbClr val="073763"/>
                </a:solidFill>
                <a:latin typeface="Consolas"/>
                <a:ea typeface="Consolas"/>
                <a:cs typeface="Consolas"/>
                <a:sym typeface="Consolas"/>
              </a:rPr>
              <a:t> </a:t>
            </a:r>
            <a:r>
              <a:rPr lang="en" sz="4000" b="1" i="0" u="none" strike="noStrike" cap="none">
                <a:solidFill>
                  <a:srgbClr val="FF0000"/>
                </a:solidFill>
                <a:latin typeface="Arial"/>
                <a:ea typeface="Arial"/>
                <a:cs typeface="Arial"/>
                <a:sym typeface="Arial"/>
              </a:rPr>
              <a:t>→ 1.50</a:t>
            </a:r>
            <a:endParaRPr/>
          </a:p>
          <a:p>
            <a:pPr marL="0" marR="0" lvl="0" indent="596900" algn="l" rtl="0">
              <a:lnSpc>
                <a:spcPct val="90000"/>
              </a:lnSpc>
              <a:spcBef>
                <a:spcPts val="0"/>
              </a:spcBef>
              <a:spcAft>
                <a:spcPts val="0"/>
              </a:spcAft>
              <a:buClr>
                <a:srgbClr val="0000FF"/>
              </a:buClr>
              <a:buSzPts val="1000"/>
              <a:buFont typeface="Arial"/>
              <a:buNone/>
            </a:pPr>
            <a:r>
              <a:rPr lang="en" sz="4000" b="0" i="0" u="none" strike="noStrike" cap="none">
                <a:solidFill>
                  <a:srgbClr val="0000FF"/>
                </a:solidFill>
                <a:latin typeface="Consolas"/>
                <a:ea typeface="Consolas"/>
                <a:cs typeface="Consolas"/>
                <a:sym typeface="Consolas"/>
              </a:rPr>
              <a:t>3 / 2.0</a:t>
            </a:r>
            <a:r>
              <a:rPr lang="en" sz="4000" b="0" i="0" u="none" strike="noStrike" cap="none">
                <a:solidFill>
                  <a:srgbClr val="073763"/>
                </a:solidFill>
                <a:latin typeface="Consolas"/>
                <a:ea typeface="Consolas"/>
                <a:cs typeface="Consolas"/>
                <a:sym typeface="Consolas"/>
              </a:rPr>
              <a:t> </a:t>
            </a:r>
            <a:r>
              <a:rPr lang="en" sz="4000" b="1" i="0" u="none" strike="noStrike" cap="none">
                <a:solidFill>
                  <a:srgbClr val="FF0000"/>
                </a:solidFill>
                <a:latin typeface="Arial"/>
                <a:ea typeface="Arial"/>
                <a:cs typeface="Arial"/>
                <a:sym typeface="Arial"/>
              </a:rPr>
              <a:t>→ 1.50</a:t>
            </a:r>
            <a:endParaRPr/>
          </a:p>
          <a:p>
            <a:pPr marL="0" marR="0" lvl="0" indent="596900" algn="l" rtl="0">
              <a:lnSpc>
                <a:spcPct val="90000"/>
              </a:lnSpc>
              <a:spcBef>
                <a:spcPts val="0"/>
              </a:spcBef>
              <a:spcAft>
                <a:spcPts val="0"/>
              </a:spcAft>
              <a:buClr>
                <a:srgbClr val="0000FF"/>
              </a:buClr>
              <a:buSzPts val="1000"/>
              <a:buFont typeface="Arial"/>
              <a:buNone/>
            </a:pPr>
            <a:r>
              <a:rPr lang="en" sz="4000" b="0" i="0" u="none" strike="noStrike" cap="none">
                <a:solidFill>
                  <a:srgbClr val="0000FF"/>
                </a:solidFill>
                <a:latin typeface="Consolas"/>
                <a:ea typeface="Consolas"/>
                <a:cs typeface="Consolas"/>
                <a:sym typeface="Consolas"/>
              </a:rPr>
              <a:t>3.0 / 2.0</a:t>
            </a:r>
            <a:r>
              <a:rPr lang="en" sz="4000" b="0" i="0" u="none" strike="noStrike" cap="none">
                <a:solidFill>
                  <a:srgbClr val="073763"/>
                </a:solidFill>
                <a:latin typeface="Consolas"/>
                <a:ea typeface="Consolas"/>
                <a:cs typeface="Consolas"/>
                <a:sym typeface="Consolas"/>
              </a:rPr>
              <a:t> </a:t>
            </a:r>
            <a:r>
              <a:rPr lang="en" sz="4000" b="1" i="0" u="none" strike="noStrike" cap="none">
                <a:solidFill>
                  <a:srgbClr val="FF0000"/>
                </a:solidFill>
                <a:latin typeface="Arial"/>
                <a:ea typeface="Arial"/>
                <a:cs typeface="Arial"/>
                <a:sym typeface="Arial"/>
              </a:rPr>
              <a:t>→ 1.50</a:t>
            </a:r>
            <a:endParaRPr/>
          </a:p>
        </p:txBody>
      </p:sp>
      <p:sp>
        <p:nvSpPr>
          <p:cNvPr id="232" name="Google Shape;232;p17"/>
          <p:cNvSpPr txBox="1">
            <a:spLocks noGrp="1"/>
          </p:cNvSpPr>
          <p:nvPr>
            <p:ph type="body" idx="2"/>
          </p:nvPr>
        </p:nvSpPr>
        <p:spPr>
          <a:xfrm>
            <a:off x="528319" y="1217019"/>
            <a:ext cx="6631897" cy="5193121"/>
          </a:xfrm>
          <a:prstGeom prst="rect">
            <a:avLst/>
          </a:prstGeom>
          <a:noFill/>
          <a:ln>
            <a:noFill/>
          </a:ln>
        </p:spPr>
        <p:txBody>
          <a:bodyPr spcFirstLastPara="1" wrap="square" lIns="121900" tIns="121900" rIns="121900" bIns="121900" anchor="ctr" anchorCtr="0">
            <a:noAutofit/>
          </a:bodyPr>
          <a:lstStyle/>
          <a:p>
            <a:pPr marL="609585" marR="0" lvl="0" indent="-507983" algn="l" rtl="0">
              <a:lnSpc>
                <a:spcPct val="90000"/>
              </a:lnSpc>
              <a:spcBef>
                <a:spcPts val="0"/>
              </a:spcBef>
              <a:spcAft>
                <a:spcPts val="0"/>
              </a:spcAft>
              <a:buClr>
                <a:schemeClr val="dk1"/>
              </a:buClr>
              <a:buSzPts val="3000"/>
              <a:buFont typeface="Arial"/>
              <a:buChar char="●"/>
            </a:pPr>
            <a:r>
              <a:rPr lang="en" sz="3000" b="0" i="0" u="none" strike="noStrike" cap="none">
                <a:solidFill>
                  <a:schemeClr val="dk1"/>
                </a:solidFill>
                <a:latin typeface="Arial"/>
                <a:ea typeface="Arial"/>
                <a:cs typeface="Arial"/>
                <a:sym typeface="Arial"/>
              </a:rPr>
              <a:t>When dividing two </a:t>
            </a:r>
            <a:r>
              <a:rPr lang="en" sz="3000" b="0" i="0" u="none" strike="noStrike" cap="none">
                <a:solidFill>
                  <a:srgbClr val="000000"/>
                </a:solidFill>
              </a:rPr>
              <a:t>integer</a:t>
            </a:r>
            <a:r>
              <a:rPr lang="en" sz="3000"/>
              <a:t> types</a:t>
            </a:r>
            <a:r>
              <a:rPr lang="en" sz="3000" b="0" i="0" u="none" strike="noStrike" cap="none">
                <a:solidFill>
                  <a:schemeClr val="dk1"/>
                </a:solidFill>
                <a:latin typeface="Arial"/>
                <a:ea typeface="Arial"/>
                <a:cs typeface="Arial"/>
                <a:sym typeface="Arial"/>
              </a:rPr>
              <a:t>, result is “</a:t>
            </a:r>
            <a:r>
              <a:rPr lang="en" sz="3000"/>
              <a:t>rounded down”</a:t>
            </a:r>
            <a:r>
              <a:rPr lang="en" sz="3000" b="0" i="0" u="none" strike="noStrike" cap="none">
                <a:solidFill>
                  <a:schemeClr val="dk1"/>
                </a:solidFill>
                <a:latin typeface="Arial"/>
                <a:ea typeface="Arial"/>
                <a:cs typeface="Arial"/>
                <a:sym typeface="Arial"/>
              </a:rPr>
              <a:t> to an </a:t>
            </a:r>
            <a:r>
              <a:rPr lang="en" sz="3000" b="0" i="0" u="none" strike="noStrike" cap="none">
                <a:solidFill>
                  <a:srgbClr val="0432FF"/>
                </a:solidFill>
                <a:latin typeface="Consolas"/>
                <a:ea typeface="Consolas"/>
                <a:cs typeface="Consolas"/>
                <a:sym typeface="Consolas"/>
              </a:rPr>
              <a:t>int</a:t>
            </a:r>
            <a:r>
              <a:rPr lang="en" sz="3000" b="0" i="0" u="none" strike="noStrike" cap="none">
                <a:solidFill>
                  <a:srgbClr val="0432FF"/>
                </a:solidFill>
                <a:latin typeface="Arial"/>
                <a:ea typeface="Arial"/>
                <a:cs typeface="Arial"/>
                <a:sym typeface="Arial"/>
              </a:rPr>
              <a:t> </a:t>
            </a:r>
            <a:r>
              <a:rPr lang="en" sz="3000" b="0" i="0" u="none" strike="noStrike" cap="none">
                <a:solidFill>
                  <a:schemeClr val="dk1"/>
                </a:solidFill>
                <a:latin typeface="Arial"/>
                <a:ea typeface="Arial"/>
                <a:cs typeface="Arial"/>
                <a:sym typeface="Arial"/>
              </a:rPr>
              <a:t>after remainder is dropped</a:t>
            </a:r>
            <a:endParaRPr sz="3000" b="0" i="0" u="none" strike="noStrike" cap="none">
              <a:solidFill>
                <a:schemeClr val="dk1"/>
              </a:solidFill>
              <a:latin typeface="Consolas"/>
              <a:ea typeface="Consolas"/>
              <a:cs typeface="Consolas"/>
              <a:sym typeface="Consolas"/>
            </a:endParaRPr>
          </a:p>
          <a:p>
            <a:pPr marL="609585" marR="0" lvl="0" indent="-507983" algn="l" rtl="0">
              <a:lnSpc>
                <a:spcPct val="90000"/>
              </a:lnSpc>
              <a:spcBef>
                <a:spcPts val="1333"/>
              </a:spcBef>
              <a:spcAft>
                <a:spcPts val="0"/>
              </a:spcAft>
              <a:buClr>
                <a:schemeClr val="dk1"/>
              </a:buClr>
              <a:buSzPts val="3000"/>
              <a:buFont typeface="Arial"/>
              <a:buChar char="●"/>
            </a:pPr>
            <a:r>
              <a:rPr lang="en" sz="3000" b="0" i="0" u="none" strike="noStrike" cap="none">
                <a:solidFill>
                  <a:schemeClr val="dk1"/>
                </a:solidFill>
                <a:latin typeface="Arial"/>
                <a:ea typeface="Arial"/>
                <a:cs typeface="Arial"/>
                <a:sym typeface="Arial"/>
              </a:rPr>
              <a:t>3 / 2 evaluates to 1</a:t>
            </a:r>
            <a:endParaRPr sz="3000" b="0" i="0" u="none" strike="noStrike" cap="none">
              <a:solidFill>
                <a:schemeClr val="dk1"/>
              </a:solidFill>
              <a:latin typeface="Arial"/>
              <a:ea typeface="Arial"/>
              <a:cs typeface="Arial"/>
              <a:sym typeface="Arial"/>
            </a:endParaRPr>
          </a:p>
          <a:p>
            <a:pPr marL="609585" marR="0" lvl="0" indent="-507983" algn="l" rtl="0">
              <a:lnSpc>
                <a:spcPct val="90000"/>
              </a:lnSpc>
              <a:spcBef>
                <a:spcPts val="1333"/>
              </a:spcBef>
              <a:spcAft>
                <a:spcPts val="0"/>
              </a:spcAft>
              <a:buClr>
                <a:schemeClr val="dk1"/>
              </a:buClr>
              <a:buSzPts val="3000"/>
              <a:buFont typeface="Arial"/>
              <a:buChar char="●"/>
            </a:pPr>
            <a:r>
              <a:rPr lang="en" sz="3000" b="0" i="0" u="none" strike="noStrike" cap="none">
                <a:solidFill>
                  <a:schemeClr val="dk1"/>
                </a:solidFill>
                <a:latin typeface="Arial"/>
                <a:ea typeface="Arial"/>
                <a:cs typeface="Arial"/>
                <a:sym typeface="Arial"/>
              </a:rPr>
              <a:t>If either number involved is floating point, result is floating point: allows greater “precision,” i.e., fractional portion.</a:t>
            </a:r>
            <a:endParaRPr sz="3000" b="0" i="0" u="none" strike="noStrike" cap="none">
              <a:solidFill>
                <a:schemeClr val="dk1"/>
              </a:solidFill>
              <a:latin typeface="Arial"/>
              <a:ea typeface="Arial"/>
              <a:cs typeface="Arial"/>
              <a:sym typeface="Arial"/>
            </a:endParaRPr>
          </a:p>
          <a:p>
            <a:pPr marL="1066785" marR="0" lvl="1" indent="-520683" algn="l" rtl="0">
              <a:lnSpc>
                <a:spcPct val="90000"/>
              </a:lnSpc>
              <a:spcBef>
                <a:spcPts val="1333"/>
              </a:spcBef>
              <a:spcAft>
                <a:spcPts val="0"/>
              </a:spcAft>
              <a:buClr>
                <a:schemeClr val="dk1"/>
              </a:buClr>
              <a:buSzPts val="2400"/>
              <a:buFont typeface="Courier New"/>
              <a:buChar char="o"/>
            </a:pPr>
            <a:r>
              <a:rPr lang="en">
                <a:solidFill>
                  <a:srgbClr val="0000FF"/>
                </a:solidFill>
                <a:latin typeface="Consolas"/>
                <a:ea typeface="Consolas"/>
                <a:cs typeface="Consolas"/>
                <a:sym typeface="Consolas"/>
              </a:rPr>
              <a:t>10 / 3 → 3</a:t>
            </a:r>
            <a:endParaRPr/>
          </a:p>
          <a:p>
            <a:pPr marL="1066785" marR="0" lvl="1" indent="-520683" algn="l" rtl="0">
              <a:lnSpc>
                <a:spcPct val="90000"/>
              </a:lnSpc>
              <a:spcBef>
                <a:spcPts val="1333"/>
              </a:spcBef>
              <a:spcAft>
                <a:spcPts val="0"/>
              </a:spcAft>
              <a:buClr>
                <a:schemeClr val="dk1"/>
              </a:buClr>
              <a:buSzPts val="2400"/>
              <a:buFont typeface="Courier New"/>
              <a:buChar char="o"/>
            </a:pPr>
            <a:r>
              <a:rPr lang="en">
                <a:solidFill>
                  <a:srgbClr val="0000FF"/>
                </a:solidFill>
                <a:latin typeface="Consolas"/>
                <a:ea typeface="Consolas"/>
                <a:cs typeface="Consolas"/>
                <a:sym typeface="Consolas"/>
              </a:rPr>
              <a:t>10 / 3.0 → 3.3333… </a:t>
            </a:r>
            <a:r>
              <a:rPr lang="en"/>
              <a:t>(more precise)</a:t>
            </a:r>
            <a:endParaRPr/>
          </a:p>
          <a:p>
            <a:pPr marL="1066785" lvl="1" indent="-520683" algn="l" rtl="0">
              <a:lnSpc>
                <a:spcPct val="90000"/>
              </a:lnSpc>
              <a:spcBef>
                <a:spcPts val="1333"/>
              </a:spcBef>
              <a:spcAft>
                <a:spcPts val="0"/>
              </a:spcAft>
              <a:buSzPts val="2400"/>
              <a:buChar char="o"/>
            </a:pPr>
            <a:r>
              <a:rPr lang="en"/>
              <a:t>called mixed-mode arithmetic</a:t>
            </a:r>
            <a:endParaRPr/>
          </a:p>
        </p:txBody>
      </p:sp>
      <p:sp>
        <p:nvSpPr>
          <p:cNvPr id="233" name="Google Shape;233;p17"/>
          <p:cNvSpPr txBox="1">
            <a:spLocks noGrp="1"/>
          </p:cNvSpPr>
          <p:nvPr>
            <p:ph type="title"/>
          </p:nvPr>
        </p:nvSpPr>
        <p:spPr>
          <a:xfrm>
            <a:off x="609600" y="-78286"/>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Be careful with integer division!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2">
                                            <p:txEl>
                                              <p:pRg st="0" end="0"/>
                                            </p:txEl>
                                          </p:spTgt>
                                        </p:tgtEl>
                                        <p:attrNameLst>
                                          <p:attrName>style.visibility</p:attrName>
                                        </p:attrNameLst>
                                      </p:cBhvr>
                                      <p:to>
                                        <p:strVal val="visible"/>
                                      </p:to>
                                    </p:set>
                                    <p:animEffect transition="in" filter="fade">
                                      <p:cBhvr>
                                        <p:cTn id="7" dur="500"/>
                                        <p:tgtEl>
                                          <p:spTgt spid="23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2">
                                            <p:txEl>
                                              <p:pRg st="1" end="1"/>
                                            </p:txEl>
                                          </p:spTgt>
                                        </p:tgtEl>
                                        <p:attrNameLst>
                                          <p:attrName>style.visibility</p:attrName>
                                        </p:attrNameLst>
                                      </p:cBhvr>
                                      <p:to>
                                        <p:strVal val="visible"/>
                                      </p:to>
                                    </p:set>
                                    <p:animEffect transition="in" filter="fade">
                                      <p:cBhvr>
                                        <p:cTn id="12" dur="500"/>
                                        <p:tgtEl>
                                          <p:spTgt spid="23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2">
                                            <p:txEl>
                                              <p:pRg st="2" end="2"/>
                                            </p:txEl>
                                          </p:spTgt>
                                        </p:tgtEl>
                                        <p:attrNameLst>
                                          <p:attrName>style.visibility</p:attrName>
                                        </p:attrNameLst>
                                      </p:cBhvr>
                                      <p:to>
                                        <p:strVal val="visible"/>
                                      </p:to>
                                    </p:set>
                                    <p:animEffect transition="in" filter="fade">
                                      <p:cBhvr>
                                        <p:cTn id="17" dur="500"/>
                                        <p:tgtEl>
                                          <p:spTgt spid="23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32">
                                            <p:txEl>
                                              <p:pRg st="3" end="3"/>
                                            </p:txEl>
                                          </p:spTgt>
                                        </p:tgtEl>
                                        <p:attrNameLst>
                                          <p:attrName>style.visibility</p:attrName>
                                        </p:attrNameLst>
                                      </p:cBhvr>
                                      <p:to>
                                        <p:strVal val="visible"/>
                                      </p:to>
                                    </p:set>
                                    <p:animEffect transition="in" filter="fade">
                                      <p:cBhvr>
                                        <p:cTn id="22" dur="500"/>
                                        <p:tgtEl>
                                          <p:spTgt spid="23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32">
                                            <p:txEl>
                                              <p:pRg st="4" end="4"/>
                                            </p:txEl>
                                          </p:spTgt>
                                        </p:tgtEl>
                                        <p:attrNameLst>
                                          <p:attrName>style.visibility</p:attrName>
                                        </p:attrNameLst>
                                      </p:cBhvr>
                                      <p:to>
                                        <p:strVal val="visible"/>
                                      </p:to>
                                    </p:set>
                                    <p:animEffect transition="in" filter="fade">
                                      <p:cBhvr>
                                        <p:cTn id="27" dur="500"/>
                                        <p:tgtEl>
                                          <p:spTgt spid="23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32">
                                            <p:txEl>
                                              <p:pRg st="5" end="5"/>
                                            </p:txEl>
                                          </p:spTgt>
                                        </p:tgtEl>
                                        <p:attrNameLst>
                                          <p:attrName>style.visibility</p:attrName>
                                        </p:attrNameLst>
                                      </p:cBhvr>
                                      <p:to>
                                        <p:strVal val="visible"/>
                                      </p:to>
                                    </p:set>
                                    <p:animEffect transition="in" filter="fade">
                                      <p:cBhvr>
                                        <p:cTn id="32" dur="500"/>
                                        <p:tgtEl>
                                          <p:spTgt spid="23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1">
                                            <p:txEl>
                                              <p:pRg st="0" end="0"/>
                                            </p:txEl>
                                          </p:spTgt>
                                        </p:tgtEl>
                                        <p:attrNameLst>
                                          <p:attrName>style.visibility</p:attrName>
                                        </p:attrNameLst>
                                      </p:cBhvr>
                                      <p:to>
                                        <p:strVal val="visible"/>
                                      </p:to>
                                    </p:set>
                                    <p:animEffect transition="in" filter="fade">
                                      <p:cBhvr>
                                        <p:cTn id="37" dur="500"/>
                                        <p:tgtEl>
                                          <p:spTgt spid="231">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31">
                                            <p:txEl>
                                              <p:pRg st="1" end="1"/>
                                            </p:txEl>
                                          </p:spTgt>
                                        </p:tgtEl>
                                        <p:attrNameLst>
                                          <p:attrName>style.visibility</p:attrName>
                                        </p:attrNameLst>
                                      </p:cBhvr>
                                      <p:to>
                                        <p:strVal val="visible"/>
                                      </p:to>
                                    </p:set>
                                    <p:animEffect transition="in" filter="fade">
                                      <p:cBhvr>
                                        <p:cTn id="42" dur="500"/>
                                        <p:tgtEl>
                                          <p:spTgt spid="231">
                                            <p:txEl>
                                              <p:pRg st="1" end="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31">
                                            <p:txEl>
                                              <p:pRg st="2" end="2"/>
                                            </p:txEl>
                                          </p:spTgt>
                                        </p:tgtEl>
                                        <p:attrNameLst>
                                          <p:attrName>style.visibility</p:attrName>
                                        </p:attrNameLst>
                                      </p:cBhvr>
                                      <p:to>
                                        <p:strVal val="visible"/>
                                      </p:to>
                                    </p:set>
                                    <p:animEffect transition="in" filter="fade">
                                      <p:cBhvr>
                                        <p:cTn id="47" dur="500"/>
                                        <p:tgtEl>
                                          <p:spTgt spid="231">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31">
                                            <p:txEl>
                                              <p:pRg st="3" end="3"/>
                                            </p:txEl>
                                          </p:spTgt>
                                        </p:tgtEl>
                                        <p:attrNameLst>
                                          <p:attrName>style.visibility</p:attrName>
                                        </p:attrNameLst>
                                      </p:cBhvr>
                                      <p:to>
                                        <p:strVal val="visible"/>
                                      </p:to>
                                    </p:set>
                                    <p:animEffect transition="in" filter="fade">
                                      <p:cBhvr>
                                        <p:cTn id="52" dur="500"/>
                                        <p:tgtEl>
                                          <p:spTgt spid="23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18"/>
          <p:cNvSpPr txBox="1">
            <a:spLocks noGrp="1"/>
          </p:cNvSpPr>
          <p:nvPr>
            <p:ph type="body" idx="1"/>
          </p:nvPr>
        </p:nvSpPr>
        <p:spPr>
          <a:xfrm>
            <a:off x="197244" y="1374678"/>
            <a:ext cx="6467716" cy="5483322"/>
          </a:xfrm>
          <a:prstGeom prst="rect">
            <a:avLst/>
          </a:prstGeom>
          <a:noFill/>
          <a:ln>
            <a:noFill/>
          </a:ln>
        </p:spPr>
        <p:txBody>
          <a:bodyPr spcFirstLastPara="1" wrap="square" lIns="121900" tIns="121900" rIns="121900" bIns="121900" anchor="ctr" anchorCtr="0">
            <a:noAutofit/>
          </a:bodyPr>
          <a:lstStyle/>
          <a:p>
            <a:pPr marL="609585" marR="0" lvl="0" indent="-482581" algn="l" rtl="0">
              <a:lnSpc>
                <a:spcPct val="90000"/>
              </a:lnSpc>
              <a:spcBef>
                <a:spcPts val="0"/>
              </a:spcBef>
              <a:spcAft>
                <a:spcPts val="0"/>
              </a:spcAft>
              <a:buClr>
                <a:schemeClr val="dk1"/>
              </a:buClr>
              <a:buSzPts val="2634"/>
              <a:buFont typeface="Arial"/>
              <a:buChar char="●"/>
            </a:pPr>
            <a:r>
              <a:rPr lang="en" sz="2667" b="0" i="0" u="none" strike="noStrike" cap="none" dirty="0">
                <a:solidFill>
                  <a:schemeClr val="dk1"/>
                </a:solidFill>
                <a:latin typeface="Arial"/>
                <a:ea typeface="Arial"/>
                <a:cs typeface="Arial"/>
                <a:sym typeface="Arial"/>
              </a:rPr>
              <a:t>Java follows the same evaluation rules that you learned in math class years ago – PEMDAS (Parentheses, Exponents, Multiplication/Division, Additio</a:t>
            </a:r>
            <a:r>
              <a:rPr lang="en" sz="2667" dirty="0"/>
              <a:t>n/</a:t>
            </a:r>
            <a:r>
              <a:rPr lang="en" sz="2667" b="0" i="0" u="none" strike="noStrike" cap="none" dirty="0">
                <a:solidFill>
                  <a:schemeClr val="dk1"/>
                </a:solidFill>
                <a:latin typeface="Arial"/>
                <a:ea typeface="Arial"/>
                <a:cs typeface="Arial"/>
                <a:sym typeface="Arial"/>
              </a:rPr>
              <a:t>Subtraction)</a:t>
            </a:r>
            <a:endParaRPr sz="2667" b="0" i="0" u="none" strike="noStrike" cap="none" dirty="0">
              <a:solidFill>
                <a:schemeClr val="dk1"/>
              </a:solidFill>
              <a:latin typeface="Arial"/>
              <a:ea typeface="Arial"/>
              <a:cs typeface="Arial"/>
              <a:sym typeface="Arial"/>
            </a:endParaRPr>
          </a:p>
          <a:p>
            <a:pPr marL="609585" marR="0" lvl="0" indent="-482581" algn="l" rtl="0">
              <a:lnSpc>
                <a:spcPct val="90000"/>
              </a:lnSpc>
              <a:spcBef>
                <a:spcPts val="1333"/>
              </a:spcBef>
              <a:spcAft>
                <a:spcPts val="0"/>
              </a:spcAft>
              <a:buClr>
                <a:schemeClr val="dk1"/>
              </a:buClr>
              <a:buSzPts val="2634"/>
              <a:buFont typeface="Arial"/>
              <a:buChar char="●"/>
            </a:pPr>
            <a:r>
              <a:rPr lang="en" sz="2667" b="0" i="0" u="none" strike="noStrike" cap="none" dirty="0">
                <a:solidFill>
                  <a:schemeClr val="dk1"/>
                </a:solidFill>
                <a:latin typeface="Arial"/>
                <a:ea typeface="Arial"/>
                <a:cs typeface="Arial"/>
                <a:sym typeface="Arial"/>
              </a:rPr>
              <a:t>Evaluation takes place left to right, except:</a:t>
            </a:r>
            <a:endParaRPr sz="2667" b="0" i="0" u="none" strike="noStrike" cap="none" dirty="0">
              <a:solidFill>
                <a:schemeClr val="dk1"/>
              </a:solidFill>
              <a:latin typeface="Arial"/>
              <a:ea typeface="Arial"/>
              <a:cs typeface="Arial"/>
              <a:sym typeface="Arial"/>
            </a:endParaRPr>
          </a:p>
          <a:p>
            <a:pPr marL="1219170" marR="0" lvl="1" indent="-469869" algn="l" rtl="0">
              <a:lnSpc>
                <a:spcPct val="90000"/>
              </a:lnSpc>
              <a:spcBef>
                <a:spcPts val="1333"/>
              </a:spcBef>
              <a:spcAft>
                <a:spcPts val="0"/>
              </a:spcAft>
              <a:buClr>
                <a:schemeClr val="dk1"/>
              </a:buClr>
              <a:buSzPts val="2400"/>
              <a:buFont typeface="Courier New"/>
              <a:buChar char="o"/>
            </a:pPr>
            <a:r>
              <a:rPr lang="en" sz="2400" b="0" i="0" u="none" strike="noStrike" cap="none" dirty="0">
                <a:solidFill>
                  <a:schemeClr val="dk1"/>
                </a:solidFill>
                <a:latin typeface="Arial"/>
                <a:ea typeface="Arial"/>
                <a:cs typeface="Arial"/>
                <a:sym typeface="Arial"/>
              </a:rPr>
              <a:t>expressions in parentheses evaluated first, starting at the innermost level</a:t>
            </a:r>
            <a:endParaRPr sz="2400" b="0" i="0" u="none" strike="noStrike" cap="none" dirty="0">
              <a:solidFill>
                <a:schemeClr val="dk1"/>
              </a:solidFill>
              <a:latin typeface="Arial"/>
              <a:ea typeface="Arial"/>
              <a:cs typeface="Arial"/>
              <a:sym typeface="Arial"/>
            </a:endParaRPr>
          </a:p>
          <a:p>
            <a:pPr marL="1219170" marR="0" lvl="1" indent="-469869" algn="l" rtl="0">
              <a:lnSpc>
                <a:spcPct val="90000"/>
              </a:lnSpc>
              <a:spcBef>
                <a:spcPts val="1333"/>
              </a:spcBef>
              <a:spcAft>
                <a:spcPts val="0"/>
              </a:spcAft>
              <a:buClr>
                <a:schemeClr val="dk1"/>
              </a:buClr>
              <a:buSzPts val="2400"/>
              <a:buFont typeface="Courier New"/>
              <a:buChar char="o"/>
            </a:pPr>
            <a:r>
              <a:rPr lang="en" sz="2400" b="0" i="0" u="none" strike="noStrike" cap="none" dirty="0">
                <a:solidFill>
                  <a:schemeClr val="dk1"/>
                </a:solidFill>
                <a:latin typeface="Arial"/>
                <a:ea typeface="Arial"/>
                <a:cs typeface="Arial"/>
                <a:sym typeface="Arial"/>
              </a:rPr>
              <a:t>operators evaluated in order of precedence/priority (* has priority over +)</a:t>
            </a:r>
            <a:endParaRPr sz="2400" b="0" i="0" u="none" strike="noStrike" cap="none" dirty="0">
              <a:solidFill>
                <a:schemeClr val="dk1"/>
              </a:solidFill>
              <a:latin typeface="Arial"/>
              <a:ea typeface="Arial"/>
              <a:cs typeface="Arial"/>
              <a:sym typeface="Arial"/>
            </a:endParaRPr>
          </a:p>
        </p:txBody>
      </p:sp>
      <p:sp>
        <p:nvSpPr>
          <p:cNvPr id="239" name="Google Shape;239;p18"/>
          <p:cNvSpPr txBox="1">
            <a:spLocks noGrp="1"/>
          </p:cNvSpPr>
          <p:nvPr>
            <p:ph type="body" idx="2"/>
          </p:nvPr>
        </p:nvSpPr>
        <p:spPr>
          <a:xfrm>
            <a:off x="6038307" y="2534741"/>
            <a:ext cx="6319155" cy="3098515"/>
          </a:xfrm>
          <a:prstGeom prst="rect">
            <a:avLst/>
          </a:prstGeom>
          <a:noFill/>
          <a:ln>
            <a:noFill/>
          </a:ln>
        </p:spPr>
        <p:txBody>
          <a:bodyPr spcFirstLastPara="1" wrap="square" lIns="121900" tIns="121900" rIns="121900" bIns="121900" anchor="t" anchorCtr="0">
            <a:noAutofit/>
          </a:bodyPr>
          <a:lstStyle/>
          <a:p>
            <a:pPr marL="228600" marR="0" lvl="0" indent="596900" algn="l" rtl="0">
              <a:lnSpc>
                <a:spcPct val="90000"/>
              </a:lnSpc>
              <a:spcBef>
                <a:spcPts val="0"/>
              </a:spcBef>
              <a:spcAft>
                <a:spcPts val="0"/>
              </a:spcAft>
              <a:buClr>
                <a:srgbClr val="0000FF"/>
              </a:buClr>
              <a:buSzPts val="750"/>
              <a:buFont typeface="Arial"/>
              <a:buNone/>
            </a:pPr>
            <a:r>
              <a:rPr lang="en" sz="3000" b="0" i="0" u="none" strike="noStrike" cap="none">
                <a:solidFill>
                  <a:srgbClr val="0000FF"/>
                </a:solidFill>
                <a:latin typeface="Consolas"/>
                <a:ea typeface="Consolas"/>
                <a:cs typeface="Consolas"/>
                <a:sym typeface="Consolas"/>
              </a:rPr>
              <a:t>2 + 4 * 3 - 7 </a:t>
            </a:r>
            <a:r>
              <a:rPr lang="en" sz="3000" b="1" i="0" u="none" strike="noStrike" cap="none">
                <a:solidFill>
                  <a:srgbClr val="FF0000"/>
                </a:solidFill>
                <a:latin typeface="Arial"/>
                <a:ea typeface="Arial"/>
                <a:cs typeface="Arial"/>
                <a:sym typeface="Arial"/>
              </a:rPr>
              <a:t>→ 7</a:t>
            </a:r>
            <a:endParaRPr/>
          </a:p>
          <a:p>
            <a:pPr marL="228600" marR="0" lvl="0" indent="-228600" algn="l" rtl="0">
              <a:lnSpc>
                <a:spcPct val="90000"/>
              </a:lnSpc>
              <a:spcBef>
                <a:spcPts val="0"/>
              </a:spcBef>
              <a:spcAft>
                <a:spcPts val="0"/>
              </a:spcAft>
              <a:buClr>
                <a:schemeClr val="dk1"/>
              </a:buClr>
              <a:buSzPts val="750"/>
              <a:buFont typeface="Arial"/>
              <a:buNone/>
            </a:pPr>
            <a:endParaRPr sz="3000" b="1" i="0" u="none" strike="noStrike" cap="none">
              <a:solidFill>
                <a:srgbClr val="FF0000"/>
              </a:solidFill>
              <a:latin typeface="Arial"/>
              <a:ea typeface="Arial"/>
              <a:cs typeface="Arial"/>
              <a:sym typeface="Arial"/>
            </a:endParaRPr>
          </a:p>
          <a:p>
            <a:pPr marL="228600" marR="0" lvl="0" indent="596900" algn="l" rtl="0">
              <a:lnSpc>
                <a:spcPct val="90000"/>
              </a:lnSpc>
              <a:spcBef>
                <a:spcPts val="0"/>
              </a:spcBef>
              <a:spcAft>
                <a:spcPts val="0"/>
              </a:spcAft>
              <a:buClr>
                <a:srgbClr val="0000FF"/>
              </a:buClr>
              <a:buSzPts val="750"/>
              <a:buFont typeface="Arial"/>
              <a:buNone/>
            </a:pPr>
            <a:r>
              <a:rPr lang="en" sz="3000" b="0" i="0" u="none" strike="noStrike" cap="none">
                <a:solidFill>
                  <a:srgbClr val="0000FF"/>
                </a:solidFill>
                <a:latin typeface="Consolas"/>
                <a:ea typeface="Consolas"/>
                <a:cs typeface="Consolas"/>
                <a:sym typeface="Consolas"/>
              </a:rPr>
              <a:t>(2 + 3) + (11 / 12)</a:t>
            </a:r>
            <a:r>
              <a:rPr lang="en" sz="3000" b="0" i="0" u="none" strike="noStrike" cap="none">
                <a:solidFill>
                  <a:srgbClr val="073763"/>
                </a:solidFill>
                <a:latin typeface="Consolas"/>
                <a:ea typeface="Consolas"/>
                <a:cs typeface="Consolas"/>
                <a:sym typeface="Consolas"/>
              </a:rPr>
              <a:t> </a:t>
            </a:r>
            <a:r>
              <a:rPr lang="en" sz="3000" b="1" i="0" u="none" strike="noStrike" cap="none">
                <a:solidFill>
                  <a:srgbClr val="FF0000"/>
                </a:solidFill>
                <a:latin typeface="Arial"/>
                <a:ea typeface="Arial"/>
                <a:cs typeface="Arial"/>
                <a:sym typeface="Arial"/>
              </a:rPr>
              <a:t>→ 5</a:t>
            </a:r>
            <a:endParaRPr/>
          </a:p>
          <a:p>
            <a:pPr marL="228600" marR="0" lvl="0" indent="-228600" algn="l" rtl="0">
              <a:lnSpc>
                <a:spcPct val="90000"/>
              </a:lnSpc>
              <a:spcBef>
                <a:spcPts val="0"/>
              </a:spcBef>
              <a:spcAft>
                <a:spcPts val="0"/>
              </a:spcAft>
              <a:buClr>
                <a:schemeClr val="dk1"/>
              </a:buClr>
              <a:buSzPts val="750"/>
              <a:buFont typeface="Arial"/>
              <a:buNone/>
            </a:pPr>
            <a:endParaRPr sz="3000" b="1" i="0" u="none" strike="noStrike" cap="none">
              <a:solidFill>
                <a:srgbClr val="FF0000"/>
              </a:solidFill>
              <a:latin typeface="Arial"/>
              <a:ea typeface="Arial"/>
              <a:cs typeface="Arial"/>
              <a:sym typeface="Arial"/>
            </a:endParaRPr>
          </a:p>
          <a:p>
            <a:pPr marL="228600" marR="0" lvl="0" indent="596900" algn="l" rtl="0">
              <a:lnSpc>
                <a:spcPct val="90000"/>
              </a:lnSpc>
              <a:spcBef>
                <a:spcPts val="0"/>
              </a:spcBef>
              <a:spcAft>
                <a:spcPts val="0"/>
              </a:spcAft>
              <a:buClr>
                <a:srgbClr val="0000FF"/>
              </a:buClr>
              <a:buSzPts val="750"/>
              <a:buFont typeface="Arial"/>
              <a:buNone/>
            </a:pPr>
            <a:r>
              <a:rPr lang="en" sz="3000" b="0" i="0" u="none" strike="noStrike" cap="none">
                <a:solidFill>
                  <a:srgbClr val="0000FF"/>
                </a:solidFill>
                <a:latin typeface="Consolas"/>
                <a:ea typeface="Consolas"/>
                <a:cs typeface="Consolas"/>
                <a:sym typeface="Consolas"/>
              </a:rPr>
              <a:t>3 + (2 - (6 / 3))</a:t>
            </a:r>
            <a:r>
              <a:rPr lang="en" sz="3000" b="0" i="0" u="none" strike="noStrike" cap="none">
                <a:solidFill>
                  <a:srgbClr val="073763"/>
                </a:solidFill>
                <a:latin typeface="Consolas"/>
                <a:ea typeface="Consolas"/>
                <a:cs typeface="Consolas"/>
                <a:sym typeface="Consolas"/>
              </a:rPr>
              <a:t> </a:t>
            </a:r>
            <a:r>
              <a:rPr lang="en" sz="3000" b="1" i="0" u="none" strike="noStrike" cap="none">
                <a:solidFill>
                  <a:srgbClr val="FF0000"/>
                </a:solidFill>
                <a:latin typeface="Arial"/>
                <a:ea typeface="Arial"/>
                <a:cs typeface="Arial"/>
                <a:sym typeface="Arial"/>
              </a:rPr>
              <a:t>→ 3</a:t>
            </a:r>
            <a:endParaRPr/>
          </a:p>
        </p:txBody>
      </p:sp>
      <p:sp>
        <p:nvSpPr>
          <p:cNvPr id="240" name="Google Shape;240;p18"/>
          <p:cNvSpPr txBox="1">
            <a:spLocks noGrp="1"/>
          </p:cNvSpPr>
          <p:nvPr>
            <p:ph type="title"/>
          </p:nvPr>
        </p:nvSpPr>
        <p:spPr>
          <a:xfrm>
            <a:off x="609600" y="231678"/>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Evaluating Math Expressions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8">
                                            <p:txEl>
                                              <p:pRg st="0" end="0"/>
                                            </p:txEl>
                                          </p:spTgt>
                                        </p:tgtEl>
                                        <p:attrNameLst>
                                          <p:attrName>style.visibility</p:attrName>
                                        </p:attrNameLst>
                                      </p:cBhvr>
                                      <p:to>
                                        <p:strVal val="visible"/>
                                      </p:to>
                                    </p:set>
                                    <p:animEffect transition="in" filter="fade">
                                      <p:cBhvr>
                                        <p:cTn id="7" dur="500"/>
                                        <p:tgtEl>
                                          <p:spTgt spid="23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9">
                                            <p:txEl>
                                              <p:pRg st="0" end="0"/>
                                            </p:txEl>
                                          </p:spTgt>
                                        </p:tgtEl>
                                        <p:attrNameLst>
                                          <p:attrName>style.visibility</p:attrName>
                                        </p:attrNameLst>
                                      </p:cBhvr>
                                      <p:to>
                                        <p:strVal val="visible"/>
                                      </p:to>
                                    </p:set>
                                    <p:animEffect transition="in" filter="fade">
                                      <p:cBhvr>
                                        <p:cTn id="12" dur="500"/>
                                        <p:tgtEl>
                                          <p:spTgt spid="23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8">
                                            <p:txEl>
                                              <p:pRg st="1" end="1"/>
                                            </p:txEl>
                                          </p:spTgt>
                                        </p:tgtEl>
                                        <p:attrNameLst>
                                          <p:attrName>style.visibility</p:attrName>
                                        </p:attrNameLst>
                                      </p:cBhvr>
                                      <p:to>
                                        <p:strVal val="visible"/>
                                      </p:to>
                                    </p:set>
                                    <p:animEffect transition="in" filter="fade">
                                      <p:cBhvr>
                                        <p:cTn id="17" dur="500"/>
                                        <p:tgtEl>
                                          <p:spTgt spid="23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38">
                                            <p:txEl>
                                              <p:pRg st="2" end="2"/>
                                            </p:txEl>
                                          </p:spTgt>
                                        </p:tgtEl>
                                        <p:attrNameLst>
                                          <p:attrName>style.visibility</p:attrName>
                                        </p:attrNameLst>
                                      </p:cBhvr>
                                      <p:to>
                                        <p:strVal val="visible"/>
                                      </p:to>
                                    </p:set>
                                    <p:animEffect transition="in" filter="fade">
                                      <p:cBhvr>
                                        <p:cTn id="22" dur="500"/>
                                        <p:tgtEl>
                                          <p:spTgt spid="23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39">
                                            <p:txEl>
                                              <p:pRg st="2" end="2"/>
                                            </p:txEl>
                                          </p:spTgt>
                                        </p:tgtEl>
                                        <p:attrNameLst>
                                          <p:attrName>style.visibility</p:attrName>
                                        </p:attrNameLst>
                                      </p:cBhvr>
                                      <p:to>
                                        <p:strVal val="visible"/>
                                      </p:to>
                                    </p:set>
                                    <p:animEffect transition="in" filter="fade">
                                      <p:cBhvr>
                                        <p:cTn id="27" dur="500"/>
                                        <p:tgtEl>
                                          <p:spTgt spid="239">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38">
                                            <p:txEl>
                                              <p:pRg st="3" end="3"/>
                                            </p:txEl>
                                          </p:spTgt>
                                        </p:tgtEl>
                                        <p:attrNameLst>
                                          <p:attrName>style.visibility</p:attrName>
                                        </p:attrNameLst>
                                      </p:cBhvr>
                                      <p:to>
                                        <p:strVal val="visible"/>
                                      </p:to>
                                    </p:set>
                                    <p:animEffect transition="in" filter="fade">
                                      <p:cBhvr>
                                        <p:cTn id="32" dur="500"/>
                                        <p:tgtEl>
                                          <p:spTgt spid="238">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9">
                                            <p:txEl>
                                              <p:pRg st="4" end="4"/>
                                            </p:txEl>
                                          </p:spTgt>
                                        </p:tgtEl>
                                        <p:attrNameLst>
                                          <p:attrName>style.visibility</p:attrName>
                                        </p:attrNameLst>
                                      </p:cBhvr>
                                      <p:to>
                                        <p:strVal val="visible"/>
                                      </p:to>
                                    </p:set>
                                    <p:animEffect transition="in" filter="fade">
                                      <p:cBhvr>
                                        <p:cTn id="37" dur="500"/>
                                        <p:tgtEl>
                                          <p:spTgt spid="23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7C46F-A536-514F-B538-EBB51E8AB911}"/>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4E276C8B-1BFB-0E4E-BF6E-1F9E9B58B6F1}"/>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92F4961-0C42-8B4B-833D-82FB19784557}"/>
              </a:ext>
            </a:extLst>
          </p:cNvPr>
          <p:cNvPicPr>
            <a:picLocks noChangeAspect="1"/>
          </p:cNvPicPr>
          <p:nvPr/>
        </p:nvPicPr>
        <p:blipFill>
          <a:blip r:embed="rId2"/>
          <a:stretch>
            <a:fillRect/>
          </a:stretch>
        </p:blipFill>
        <p:spPr>
          <a:xfrm>
            <a:off x="10565" y="0"/>
            <a:ext cx="12170870" cy="6858000"/>
          </a:xfrm>
          <a:prstGeom prst="rect">
            <a:avLst/>
          </a:prstGeom>
        </p:spPr>
      </p:pic>
    </p:spTree>
    <p:extLst>
      <p:ext uri="{BB962C8B-B14F-4D97-AF65-F5344CB8AC3E}">
        <p14:creationId xmlns:p14="http://schemas.microsoft.com/office/powerpoint/2010/main" val="30871148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19"/>
          <p:cNvSpPr txBox="1">
            <a:spLocks noGrp="1"/>
          </p:cNvSpPr>
          <p:nvPr>
            <p:ph type="title"/>
          </p:nvPr>
        </p:nvSpPr>
        <p:spPr>
          <a:xfrm>
            <a:off x="609600" y="274637"/>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4400"/>
              <a:buFont typeface="Arial"/>
              <a:buNone/>
            </a:pPr>
            <a:r>
              <a:rPr lang="en" sz="4400" dirty="0">
                <a:solidFill>
                  <a:schemeClr val="dk1"/>
                </a:solidFill>
              </a:rPr>
              <a:t>Top Hat Question</a:t>
            </a:r>
            <a:endParaRPr dirty="0"/>
          </a:p>
        </p:txBody>
      </p:sp>
      <p:sp>
        <p:nvSpPr>
          <p:cNvPr id="247" name="Google Shape;247;p19"/>
          <p:cNvSpPr txBox="1">
            <a:spLocks noGrp="1"/>
          </p:cNvSpPr>
          <p:nvPr>
            <p:ph type="body" idx="1"/>
          </p:nvPr>
        </p:nvSpPr>
        <p:spPr>
          <a:xfrm>
            <a:off x="609600" y="1853864"/>
            <a:ext cx="10039138" cy="4967288"/>
          </a:xfrm>
          <a:prstGeom prst="rect">
            <a:avLst/>
          </a:prstGeom>
          <a:noFill/>
          <a:ln>
            <a:noFill/>
          </a:ln>
        </p:spPr>
        <p:txBody>
          <a:bodyPr spcFirstLastPara="1" wrap="square" lIns="91425" tIns="91425" rIns="91425" bIns="91425" anchor="t" anchorCtr="0">
            <a:noAutofit/>
          </a:bodyPr>
          <a:lstStyle/>
          <a:p>
            <a:pPr marL="927100" marR="0" lvl="0" indent="-927100" algn="l" rtl="0">
              <a:lnSpc>
                <a:spcPct val="90000"/>
              </a:lnSpc>
              <a:spcBef>
                <a:spcPts val="0"/>
              </a:spcBef>
              <a:spcAft>
                <a:spcPts val="0"/>
              </a:spcAft>
              <a:buClr>
                <a:schemeClr val="dk1"/>
              </a:buClr>
              <a:buSzPts val="3200"/>
              <a:buFont typeface="Arial"/>
              <a:buNone/>
            </a:pPr>
            <a:r>
              <a:rPr lang="en" dirty="0">
                <a:solidFill>
                  <a:schemeClr val="dk1"/>
                </a:solidFill>
                <a:latin typeface="Arial"/>
                <a:ea typeface="Arial"/>
                <a:cs typeface="Arial"/>
                <a:sym typeface="Arial"/>
              </a:rPr>
              <a:t>What does x evaluate to?</a:t>
            </a:r>
            <a:endParaRPr dirty="0"/>
          </a:p>
          <a:p>
            <a:pPr marL="927100" marR="0" lvl="0" indent="-927100" algn="l" rtl="0">
              <a:lnSpc>
                <a:spcPct val="90000"/>
              </a:lnSpc>
              <a:spcBef>
                <a:spcPts val="0"/>
              </a:spcBef>
              <a:spcAft>
                <a:spcPts val="0"/>
              </a:spcAft>
              <a:buClr>
                <a:schemeClr val="dk1"/>
              </a:buClr>
              <a:buSzPts val="3200"/>
              <a:buFont typeface="Arial"/>
              <a:buNone/>
            </a:pPr>
            <a:endParaRPr dirty="0">
              <a:solidFill>
                <a:schemeClr val="dk1"/>
              </a:solidFill>
              <a:latin typeface="Times"/>
              <a:ea typeface="Times"/>
              <a:cs typeface="Times"/>
              <a:sym typeface="Times"/>
            </a:endParaRPr>
          </a:p>
          <a:p>
            <a:pPr marL="927100" marR="0" lvl="0" indent="-927100" algn="l" rtl="0">
              <a:lnSpc>
                <a:spcPct val="90000"/>
              </a:lnSpc>
              <a:spcBef>
                <a:spcPts val="0"/>
              </a:spcBef>
              <a:spcAft>
                <a:spcPts val="0"/>
              </a:spcAft>
              <a:buClr>
                <a:schemeClr val="dk1"/>
              </a:buClr>
              <a:buSzPts val="3200"/>
              <a:buFont typeface="Arial"/>
              <a:buNone/>
            </a:pPr>
            <a:r>
              <a:rPr lang="en" dirty="0">
                <a:solidFill>
                  <a:schemeClr val="dk1"/>
                </a:solidFill>
                <a:latin typeface="Arial"/>
                <a:ea typeface="Arial"/>
                <a:cs typeface="Arial"/>
                <a:sym typeface="Arial"/>
              </a:rPr>
              <a:t>int x = (((5/2)*3)+5);</a:t>
            </a:r>
            <a:endParaRPr dirty="0"/>
          </a:p>
          <a:p>
            <a:pPr marL="927100" marR="0" lvl="0" indent="-927100" algn="l" rtl="0">
              <a:lnSpc>
                <a:spcPct val="90000"/>
              </a:lnSpc>
              <a:spcBef>
                <a:spcPts val="0"/>
              </a:spcBef>
              <a:spcAft>
                <a:spcPts val="0"/>
              </a:spcAft>
              <a:buClr>
                <a:schemeClr val="dk1"/>
              </a:buClr>
              <a:buSzPts val="3200"/>
              <a:buFont typeface="Arial"/>
              <a:buNone/>
            </a:pPr>
            <a:endParaRPr dirty="0">
              <a:solidFill>
                <a:schemeClr val="dk1"/>
              </a:solidFill>
            </a:endParaRPr>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rPr>
              <a:t>A. 12.5</a:t>
            </a:r>
            <a:endParaRPr dirty="0"/>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rPr>
              <a:t>B. 11</a:t>
            </a:r>
            <a:endParaRPr dirty="0"/>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rPr>
              <a:t>C. 13</a:t>
            </a:r>
            <a:endParaRPr dirty="0"/>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rPr>
              <a:t>D. 10</a:t>
            </a:r>
            <a:endParaRPr dirty="0"/>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rPr>
              <a:t>E. 12</a:t>
            </a:r>
            <a:endParaRPr sz="2800" dirty="0">
              <a:solidFill>
                <a:schemeClr val="dk1"/>
              </a:solidFill>
            </a:endParaRPr>
          </a:p>
          <a:p>
            <a:pPr marL="927100" marR="0" lvl="0" indent="-927100" algn="l" rtl="0">
              <a:lnSpc>
                <a:spcPct val="90000"/>
              </a:lnSpc>
              <a:spcBef>
                <a:spcPts val="0"/>
              </a:spcBef>
              <a:spcAft>
                <a:spcPts val="0"/>
              </a:spcAft>
              <a:buClr>
                <a:schemeClr val="dk1"/>
              </a:buClr>
              <a:buSzPts val="3200"/>
              <a:buFont typeface="Arial"/>
              <a:buNone/>
            </a:pPr>
            <a:endParaRPr dirty="0">
              <a:solidFill>
                <a:schemeClr val="dk1"/>
              </a:solidFill>
            </a:endParaRPr>
          </a:p>
        </p:txBody>
      </p:sp>
      <p:pic>
        <p:nvPicPr>
          <p:cNvPr id="248" name="Google Shape;248;p19"/>
          <p:cNvPicPr preferRelativeResize="0"/>
          <p:nvPr/>
        </p:nvPicPr>
        <p:blipFill rotWithShape="1">
          <a:blip r:embed="rId3">
            <a:alphaModFix/>
          </a:blip>
          <a:srcRect r="6393"/>
          <a:stretch/>
        </p:blipFill>
        <p:spPr>
          <a:xfrm>
            <a:off x="5763715" y="1853864"/>
            <a:ext cx="6057224" cy="36496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0"/>
          <p:cNvSpPr txBox="1">
            <a:spLocks noGrp="1"/>
          </p:cNvSpPr>
          <p:nvPr>
            <p:ph type="title"/>
          </p:nvPr>
        </p:nvSpPr>
        <p:spPr>
          <a:xfrm>
            <a:off x="609600" y="274637"/>
            <a:ext cx="10972800" cy="1143000"/>
          </a:xfrm>
          <a:prstGeom prst="rect">
            <a:avLst/>
          </a:prstGeom>
          <a:noFill/>
          <a:ln>
            <a:noFill/>
          </a:ln>
        </p:spPr>
        <p:txBody>
          <a:bodyPr spcFirstLastPara="1" wrap="square" lIns="91425" tIns="91425" rIns="91425" bIns="91425" anchor="b" anchorCtr="0">
            <a:noAutofit/>
          </a:bodyPr>
          <a:lstStyle/>
          <a:p>
            <a:pPr marL="0" lvl="0" indent="0" algn="l" rtl="0">
              <a:lnSpc>
                <a:spcPct val="90000"/>
              </a:lnSpc>
              <a:spcBef>
                <a:spcPts val="0"/>
              </a:spcBef>
              <a:spcAft>
                <a:spcPts val="0"/>
              </a:spcAft>
              <a:buSzPts val="3600"/>
              <a:buNone/>
            </a:pPr>
            <a:r>
              <a:rPr lang="en"/>
              <a:t>BookstoreAccountant</a:t>
            </a:r>
            <a:endParaRPr/>
          </a:p>
        </p:txBody>
      </p:sp>
      <p:sp>
        <p:nvSpPr>
          <p:cNvPr id="255" name="Google Shape;255;p20"/>
          <p:cNvSpPr txBox="1">
            <a:spLocks noGrp="1"/>
          </p:cNvSpPr>
          <p:nvPr>
            <p:ph type="body" idx="1"/>
          </p:nvPr>
        </p:nvSpPr>
        <p:spPr>
          <a:xfrm>
            <a:off x="609600" y="1615663"/>
            <a:ext cx="10972800" cy="4967700"/>
          </a:xfrm>
          <a:prstGeom prst="rect">
            <a:avLst/>
          </a:prstGeom>
          <a:noFill/>
          <a:ln>
            <a:noFill/>
          </a:ln>
        </p:spPr>
        <p:txBody>
          <a:bodyPr spcFirstLastPara="1" wrap="square" lIns="91425" tIns="91425" rIns="91425" bIns="91425" anchor="t" anchorCtr="0">
            <a:noAutofit/>
          </a:bodyPr>
          <a:lstStyle/>
          <a:p>
            <a:pPr marL="457200" lvl="0" indent="-431800" algn="l" rtl="0">
              <a:lnSpc>
                <a:spcPct val="90000"/>
              </a:lnSpc>
              <a:spcBef>
                <a:spcPts val="0"/>
              </a:spcBef>
              <a:spcAft>
                <a:spcPts val="0"/>
              </a:spcAft>
              <a:buSzPts val="3200"/>
              <a:buChar char="●"/>
            </a:pPr>
            <a:r>
              <a:rPr lang="en" dirty="0" err="1">
                <a:solidFill>
                  <a:srgbClr val="0000FF"/>
                </a:solidFill>
                <a:latin typeface="Consolas"/>
                <a:ea typeface="Consolas"/>
                <a:cs typeface="Consolas"/>
                <a:sym typeface="Consolas"/>
              </a:rPr>
              <a:t>BookstoreAccountant</a:t>
            </a:r>
            <a:r>
              <a:rPr lang="en" dirty="0" err="1"/>
              <a:t>s</a:t>
            </a:r>
            <a:r>
              <a:rPr lang="en" dirty="0"/>
              <a:t> should be able to find the price of a set of books </a:t>
            </a:r>
            <a:endParaRPr dirty="0"/>
          </a:p>
          <a:p>
            <a:pPr marL="457200" lvl="0" indent="-228600" algn="l" rtl="0">
              <a:lnSpc>
                <a:spcPct val="90000"/>
              </a:lnSpc>
              <a:spcBef>
                <a:spcPts val="0"/>
              </a:spcBef>
              <a:spcAft>
                <a:spcPts val="0"/>
              </a:spcAft>
              <a:buSzPts val="3200"/>
              <a:buNone/>
            </a:pPr>
            <a:endParaRPr dirty="0"/>
          </a:p>
          <a:p>
            <a:pPr marL="457200" lvl="0" indent="-431800" algn="l" rtl="0">
              <a:lnSpc>
                <a:spcPct val="90000"/>
              </a:lnSpc>
              <a:spcBef>
                <a:spcPts val="1333"/>
              </a:spcBef>
              <a:spcAft>
                <a:spcPts val="0"/>
              </a:spcAft>
              <a:buSzPts val="3200"/>
              <a:buChar char="●"/>
            </a:pPr>
            <a:r>
              <a:rPr lang="en" dirty="0"/>
              <a:t>When we tell a </a:t>
            </a:r>
            <a:r>
              <a:rPr lang="en" dirty="0" err="1">
                <a:solidFill>
                  <a:srgbClr val="0000FF"/>
                </a:solidFill>
                <a:latin typeface="Consolas"/>
                <a:ea typeface="Consolas"/>
                <a:cs typeface="Consolas"/>
                <a:sym typeface="Consolas"/>
              </a:rPr>
              <a:t>BookstoreAccountant</a:t>
            </a:r>
            <a:r>
              <a:rPr lang="en" dirty="0"/>
              <a:t> to calculate a price, we want it to perform the calculation and then </a:t>
            </a:r>
            <a:r>
              <a:rPr lang="en" b="1" dirty="0"/>
              <a:t>tell us the answer</a:t>
            </a:r>
            <a:endParaRPr b="1" dirty="0"/>
          </a:p>
          <a:p>
            <a:pPr marL="457200" lvl="0" indent="-228600" algn="l" rtl="0">
              <a:lnSpc>
                <a:spcPct val="90000"/>
              </a:lnSpc>
              <a:spcBef>
                <a:spcPts val="1333"/>
              </a:spcBef>
              <a:spcAft>
                <a:spcPts val="0"/>
              </a:spcAft>
              <a:buSzPts val="3200"/>
              <a:buNone/>
            </a:pPr>
            <a:endParaRPr b="1" dirty="0"/>
          </a:p>
          <a:p>
            <a:pPr marL="457200" lvl="0" indent="-431800" algn="l" rtl="0">
              <a:lnSpc>
                <a:spcPct val="90000"/>
              </a:lnSpc>
              <a:spcBef>
                <a:spcPts val="1333"/>
              </a:spcBef>
              <a:spcAft>
                <a:spcPts val="0"/>
              </a:spcAft>
              <a:buSzPts val="3200"/>
              <a:buChar char="●"/>
            </a:pPr>
            <a:r>
              <a:rPr lang="en" dirty="0"/>
              <a:t>To do this, we need to learn how to write a method that </a:t>
            </a:r>
            <a:r>
              <a:rPr lang="en" b="1" dirty="0"/>
              <a:t>returns</a:t>
            </a:r>
            <a:r>
              <a:rPr lang="en" dirty="0"/>
              <a:t> a value -- in this case, a number</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5">
                                            <p:txEl>
                                              <p:pRg st="0" end="0"/>
                                            </p:txEl>
                                          </p:spTgt>
                                        </p:tgtEl>
                                        <p:attrNameLst>
                                          <p:attrName>style.visibility</p:attrName>
                                        </p:attrNameLst>
                                      </p:cBhvr>
                                      <p:to>
                                        <p:strVal val="visible"/>
                                      </p:to>
                                    </p:set>
                                    <p:animEffect transition="in" filter="fade">
                                      <p:cBhvr>
                                        <p:cTn id="7" dur="500"/>
                                        <p:tgtEl>
                                          <p:spTgt spid="2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5">
                                            <p:txEl>
                                              <p:pRg st="2" end="2"/>
                                            </p:txEl>
                                          </p:spTgt>
                                        </p:tgtEl>
                                        <p:attrNameLst>
                                          <p:attrName>style.visibility</p:attrName>
                                        </p:attrNameLst>
                                      </p:cBhvr>
                                      <p:to>
                                        <p:strVal val="visible"/>
                                      </p:to>
                                    </p:set>
                                    <p:animEffect transition="in" filter="fade">
                                      <p:cBhvr>
                                        <p:cTn id="12" dur="500"/>
                                        <p:tgtEl>
                                          <p:spTgt spid="25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55">
                                            <p:txEl>
                                              <p:pRg st="4" end="4"/>
                                            </p:txEl>
                                          </p:spTgt>
                                        </p:tgtEl>
                                        <p:attrNameLst>
                                          <p:attrName>style.visibility</p:attrName>
                                        </p:attrNameLst>
                                      </p:cBhvr>
                                      <p:to>
                                        <p:strVal val="visible"/>
                                      </p:to>
                                    </p:set>
                                    <p:animEffect transition="in" filter="fade">
                                      <p:cBhvr>
                                        <p:cTn id="17" dur="500"/>
                                        <p:tgtEl>
                                          <p:spTgt spid="25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1"/>
          <p:cNvSpPr txBox="1">
            <a:spLocks noGrp="1"/>
          </p:cNvSpPr>
          <p:nvPr>
            <p:ph type="body" idx="2"/>
          </p:nvPr>
        </p:nvSpPr>
        <p:spPr>
          <a:xfrm>
            <a:off x="6006899" y="1092999"/>
            <a:ext cx="6185101" cy="5677999"/>
          </a:xfrm>
          <a:prstGeom prst="rect">
            <a:avLst/>
          </a:prstGeom>
          <a:noFill/>
          <a:ln>
            <a:noFill/>
          </a:ln>
        </p:spPr>
        <p:txBody>
          <a:bodyPr spcFirstLastPara="1" wrap="square" lIns="121900" tIns="121900" rIns="121900" bIns="121900" anchor="t" anchorCtr="0">
            <a:noAutofit/>
          </a:bodyPr>
          <a:lstStyle/>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chemeClr val="dk1"/>
                </a:solidFill>
                <a:latin typeface="Consolas"/>
                <a:ea typeface="Consolas"/>
                <a:cs typeface="Consolas"/>
                <a:sym typeface="Consolas"/>
              </a:rPr>
              <a:t>public class Robot {</a:t>
            </a:r>
            <a:endParaRPr dirty="0"/>
          </a:p>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chemeClr val="dk1"/>
                </a:solidFill>
                <a:latin typeface="Consolas"/>
                <a:ea typeface="Consolas"/>
                <a:cs typeface="Consolas"/>
                <a:sym typeface="Consolas"/>
              </a:rPr>
              <a:t>    public </a:t>
            </a:r>
            <a:r>
              <a:rPr lang="en" sz="1733" b="1" i="0" u="none" strike="noStrike" cap="none" dirty="0">
                <a:solidFill>
                  <a:srgbClr val="FF0000"/>
                </a:solidFill>
                <a:latin typeface="Consolas"/>
                <a:ea typeface="Consolas"/>
                <a:cs typeface="Consolas"/>
                <a:sym typeface="Consolas"/>
              </a:rPr>
              <a:t>void</a:t>
            </a:r>
            <a:r>
              <a:rPr lang="en" sz="1733" b="0" i="0" u="none" strike="noStrike" cap="none" dirty="0">
                <a:solidFill>
                  <a:schemeClr val="dk1"/>
                </a:solidFill>
                <a:latin typeface="Consolas"/>
                <a:ea typeface="Consolas"/>
                <a:cs typeface="Consolas"/>
                <a:sym typeface="Consolas"/>
              </a:rPr>
              <a:t> </a:t>
            </a:r>
            <a:r>
              <a:rPr lang="en" sz="1733" b="0" i="0" u="none" strike="noStrike" cap="none" dirty="0" err="1">
                <a:solidFill>
                  <a:schemeClr val="dk1"/>
                </a:solidFill>
                <a:latin typeface="Consolas"/>
                <a:ea typeface="Consolas"/>
                <a:cs typeface="Consolas"/>
                <a:sym typeface="Consolas"/>
              </a:rPr>
              <a:t>turnRight</a:t>
            </a:r>
            <a:r>
              <a:rPr lang="en" sz="1733" b="0" i="0" u="none" strike="noStrike" cap="none" dirty="0">
                <a:solidFill>
                  <a:schemeClr val="dk1"/>
                </a:solidFill>
                <a:latin typeface="Consolas"/>
                <a:ea typeface="Consolas"/>
                <a:cs typeface="Consolas"/>
                <a:sym typeface="Consolas"/>
              </a:rPr>
              <a:t>() {</a:t>
            </a:r>
            <a:endParaRPr dirty="0"/>
          </a:p>
          <a:p>
            <a:pPr marL="182880" marR="0" lvl="0" indent="-182880" algn="l" rtl="0">
              <a:lnSpc>
                <a:spcPct val="115000"/>
              </a:lnSpc>
              <a:spcBef>
                <a:spcPts val="0"/>
              </a:spcBef>
              <a:spcAft>
                <a:spcPts val="0"/>
              </a:spcAft>
              <a:buClr>
                <a:schemeClr val="dk1"/>
              </a:buClr>
              <a:buSzPts val="433"/>
              <a:buFont typeface="Arial"/>
              <a:buNone/>
            </a:pPr>
            <a:r>
              <a:rPr lang="en" sz="1733" dirty="0">
                <a:latin typeface="Consolas"/>
                <a:ea typeface="Consolas"/>
                <a:cs typeface="Consolas"/>
                <a:sym typeface="Consolas"/>
              </a:rPr>
              <a:t>	      </a:t>
            </a:r>
            <a:r>
              <a:rPr lang="en" sz="1733" b="0" i="0" u="none" strike="noStrike" cap="none" dirty="0">
                <a:solidFill>
                  <a:srgbClr val="999999"/>
                </a:solidFill>
                <a:latin typeface="Consolas"/>
                <a:ea typeface="Consolas"/>
                <a:cs typeface="Consolas"/>
                <a:sym typeface="Consolas"/>
              </a:rPr>
              <a:t>// code that turns robot right</a:t>
            </a:r>
            <a:endParaRPr dirty="0"/>
          </a:p>
          <a:p>
            <a:pPr marL="182880" marR="0" lvl="0" indent="-182880" algn="l" rtl="0">
              <a:lnSpc>
                <a:spcPct val="115000"/>
              </a:lnSpc>
              <a:spcBef>
                <a:spcPts val="0"/>
              </a:spcBef>
              <a:spcAft>
                <a:spcPts val="0"/>
              </a:spcAft>
              <a:buClr>
                <a:schemeClr val="dk1"/>
              </a:buClr>
              <a:buSzPts val="433"/>
              <a:buFont typeface="Arial"/>
              <a:buNone/>
            </a:pPr>
            <a:r>
              <a:rPr lang="en" sz="1733" dirty="0">
                <a:solidFill>
                  <a:srgbClr val="999999"/>
                </a:solidFill>
                <a:latin typeface="Consolas"/>
                <a:ea typeface="Consolas"/>
                <a:cs typeface="Consolas"/>
                <a:sym typeface="Consolas"/>
              </a:rPr>
              <a:t>    </a:t>
            </a:r>
            <a:r>
              <a:rPr lang="en" sz="1733" b="0" i="0" u="none" strike="noStrike" cap="none" dirty="0">
                <a:solidFill>
                  <a:schemeClr val="dk1"/>
                </a:solidFill>
                <a:latin typeface="Consolas"/>
                <a:ea typeface="Consolas"/>
                <a:cs typeface="Consolas"/>
                <a:sym typeface="Consolas"/>
              </a:rPr>
              <a:t>}</a:t>
            </a:r>
            <a:endParaRPr dirty="0"/>
          </a:p>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chemeClr val="dk1"/>
                </a:solidFill>
                <a:latin typeface="Consolas"/>
                <a:ea typeface="Consolas"/>
                <a:cs typeface="Consolas"/>
                <a:sym typeface="Consolas"/>
              </a:rPr>
              <a:t>    </a:t>
            </a:r>
            <a:endParaRPr dirty="0"/>
          </a:p>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chemeClr val="dk1"/>
                </a:solidFill>
                <a:latin typeface="Consolas"/>
                <a:ea typeface="Consolas"/>
                <a:cs typeface="Consolas"/>
                <a:sym typeface="Consolas"/>
              </a:rPr>
              <a:t>    public </a:t>
            </a:r>
            <a:r>
              <a:rPr lang="en" sz="1733" b="1" i="0" u="none" strike="noStrike" cap="none" dirty="0">
                <a:solidFill>
                  <a:srgbClr val="FF0000"/>
                </a:solidFill>
                <a:latin typeface="Consolas"/>
                <a:ea typeface="Consolas"/>
                <a:cs typeface="Consolas"/>
                <a:sym typeface="Consolas"/>
              </a:rPr>
              <a:t>void</a:t>
            </a:r>
            <a:r>
              <a:rPr lang="en" sz="1733" b="0" i="0" u="none" strike="noStrike" cap="none" dirty="0">
                <a:solidFill>
                  <a:schemeClr val="dk1"/>
                </a:solidFill>
                <a:latin typeface="Consolas"/>
                <a:ea typeface="Consolas"/>
                <a:cs typeface="Consolas"/>
                <a:sym typeface="Consolas"/>
              </a:rPr>
              <a:t> </a:t>
            </a:r>
            <a:r>
              <a:rPr lang="en" sz="1733" b="0" i="0" u="none" strike="noStrike" cap="none" dirty="0" err="1">
                <a:solidFill>
                  <a:schemeClr val="dk1"/>
                </a:solidFill>
                <a:latin typeface="Consolas"/>
                <a:ea typeface="Consolas"/>
                <a:cs typeface="Consolas"/>
                <a:sym typeface="Consolas"/>
              </a:rPr>
              <a:t>moveForward</a:t>
            </a:r>
            <a:r>
              <a:rPr lang="en" sz="1733" b="0" i="0" u="none" strike="noStrike" cap="none" dirty="0">
                <a:solidFill>
                  <a:schemeClr val="dk1"/>
                </a:solidFill>
                <a:latin typeface="Consolas"/>
                <a:ea typeface="Consolas"/>
                <a:cs typeface="Consolas"/>
                <a:sym typeface="Consolas"/>
              </a:rPr>
              <a:t>(int </a:t>
            </a:r>
            <a:r>
              <a:rPr lang="en" sz="1733" b="0" i="0" u="none" strike="noStrike" cap="none" dirty="0" err="1">
                <a:solidFill>
                  <a:schemeClr val="dk1"/>
                </a:solidFill>
                <a:latin typeface="Consolas"/>
                <a:ea typeface="Consolas"/>
                <a:cs typeface="Consolas"/>
                <a:sym typeface="Consolas"/>
              </a:rPr>
              <a:t>numberOfSteps</a:t>
            </a:r>
            <a:r>
              <a:rPr lang="en" sz="1733" b="0" i="0" u="none" strike="noStrike" cap="none" dirty="0">
                <a:solidFill>
                  <a:schemeClr val="dk1"/>
                </a:solidFill>
                <a:latin typeface="Consolas"/>
                <a:ea typeface="Consolas"/>
                <a:cs typeface="Consolas"/>
                <a:sym typeface="Consolas"/>
              </a:rPr>
              <a:t>) {</a:t>
            </a:r>
            <a:endParaRPr dirty="0"/>
          </a:p>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rgbClr val="999999"/>
                </a:solidFill>
                <a:latin typeface="Consolas"/>
                <a:ea typeface="Consolas"/>
                <a:cs typeface="Consolas"/>
                <a:sym typeface="Consolas"/>
              </a:rPr>
              <a:t>        // code that moves robot forward</a:t>
            </a:r>
            <a:endParaRPr dirty="0"/>
          </a:p>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chemeClr val="dk1"/>
                </a:solidFill>
                <a:latin typeface="Consolas"/>
                <a:ea typeface="Consolas"/>
                <a:cs typeface="Consolas"/>
                <a:sym typeface="Consolas"/>
              </a:rPr>
              <a:t>	   }</a:t>
            </a:r>
            <a:endParaRPr dirty="0"/>
          </a:p>
          <a:p>
            <a:pPr marL="182880" marR="0" lvl="0" indent="-182880" algn="l" rtl="0">
              <a:lnSpc>
                <a:spcPct val="115000"/>
              </a:lnSpc>
              <a:spcBef>
                <a:spcPts val="0"/>
              </a:spcBef>
              <a:spcAft>
                <a:spcPts val="0"/>
              </a:spcAft>
              <a:buClr>
                <a:schemeClr val="dk1"/>
              </a:buClr>
              <a:buSzPts val="433"/>
              <a:buFont typeface="Arial"/>
              <a:buNone/>
            </a:pPr>
            <a:endParaRPr sz="1733" b="0" i="0" u="none" strike="noStrike" cap="none" dirty="0">
              <a:solidFill>
                <a:schemeClr val="dk1"/>
              </a:solidFill>
              <a:latin typeface="Consolas"/>
              <a:ea typeface="Consolas"/>
              <a:cs typeface="Consolas"/>
              <a:sym typeface="Consolas"/>
            </a:endParaRPr>
          </a:p>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chemeClr val="dk1"/>
                </a:solidFill>
                <a:latin typeface="Consolas"/>
                <a:ea typeface="Consolas"/>
                <a:cs typeface="Consolas"/>
                <a:sym typeface="Consolas"/>
              </a:rPr>
              <a:t>	   public </a:t>
            </a:r>
            <a:r>
              <a:rPr lang="en" sz="1733" b="1" i="0" u="none" strike="noStrike" cap="none" dirty="0">
                <a:solidFill>
                  <a:srgbClr val="FF0000"/>
                </a:solidFill>
                <a:latin typeface="Consolas"/>
                <a:ea typeface="Consolas"/>
                <a:cs typeface="Consolas"/>
                <a:sym typeface="Consolas"/>
              </a:rPr>
              <a:t>void</a:t>
            </a:r>
            <a:r>
              <a:rPr lang="en" sz="1733" b="0" i="0" u="none" strike="noStrike" cap="none" dirty="0">
                <a:solidFill>
                  <a:schemeClr val="dk1"/>
                </a:solidFill>
                <a:latin typeface="Consolas"/>
                <a:ea typeface="Consolas"/>
                <a:cs typeface="Consolas"/>
                <a:sym typeface="Consolas"/>
              </a:rPr>
              <a:t> </a:t>
            </a:r>
            <a:r>
              <a:rPr lang="en" sz="1733" b="0" i="0" u="none" strike="noStrike" cap="none" dirty="0" err="1">
                <a:solidFill>
                  <a:schemeClr val="dk1"/>
                </a:solidFill>
                <a:latin typeface="Consolas"/>
                <a:ea typeface="Consolas"/>
                <a:cs typeface="Consolas"/>
                <a:sym typeface="Consolas"/>
              </a:rPr>
              <a:t>turnLeft</a:t>
            </a:r>
            <a:r>
              <a:rPr lang="en" sz="1733" b="0" i="0" u="none" strike="noStrike" cap="none" dirty="0">
                <a:solidFill>
                  <a:schemeClr val="dk1"/>
                </a:solidFill>
                <a:latin typeface="Consolas"/>
                <a:ea typeface="Consolas"/>
                <a:cs typeface="Consolas"/>
                <a:sym typeface="Consolas"/>
              </a:rPr>
              <a:t>() {</a:t>
            </a:r>
            <a:endParaRPr dirty="0"/>
          </a:p>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chemeClr val="dk1"/>
                </a:solidFill>
                <a:latin typeface="Consolas"/>
                <a:ea typeface="Consolas"/>
                <a:cs typeface="Consolas"/>
                <a:sym typeface="Consolas"/>
              </a:rPr>
              <a:t>        </a:t>
            </a:r>
            <a:r>
              <a:rPr lang="en" sz="1733" b="0" i="0" u="none" strike="noStrike" cap="none" dirty="0" err="1">
                <a:solidFill>
                  <a:schemeClr val="dk1"/>
                </a:solidFill>
                <a:latin typeface="Consolas"/>
                <a:ea typeface="Consolas"/>
                <a:cs typeface="Consolas"/>
                <a:sym typeface="Consolas"/>
              </a:rPr>
              <a:t>this.turnRight</a:t>
            </a:r>
            <a:r>
              <a:rPr lang="en" sz="1733" b="0" i="0" u="none" strike="noStrike" cap="none" dirty="0">
                <a:solidFill>
                  <a:schemeClr val="dk1"/>
                </a:solidFill>
                <a:latin typeface="Consolas"/>
                <a:ea typeface="Consolas"/>
                <a:cs typeface="Consolas"/>
                <a:sym typeface="Consolas"/>
              </a:rPr>
              <a:t>();</a:t>
            </a:r>
            <a:endParaRPr dirty="0"/>
          </a:p>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chemeClr val="dk1"/>
                </a:solidFill>
                <a:latin typeface="Consolas"/>
                <a:ea typeface="Consolas"/>
                <a:cs typeface="Consolas"/>
                <a:sym typeface="Consolas"/>
              </a:rPr>
              <a:t>        </a:t>
            </a:r>
            <a:r>
              <a:rPr lang="en" sz="1733" b="0" i="0" u="none" strike="noStrike" cap="none" dirty="0" err="1">
                <a:solidFill>
                  <a:schemeClr val="dk1"/>
                </a:solidFill>
                <a:latin typeface="Consolas"/>
                <a:ea typeface="Consolas"/>
                <a:cs typeface="Consolas"/>
                <a:sym typeface="Consolas"/>
              </a:rPr>
              <a:t>this.turnRight</a:t>
            </a:r>
            <a:r>
              <a:rPr lang="en" sz="1733" b="0" i="0" u="none" strike="noStrike" cap="none" dirty="0">
                <a:solidFill>
                  <a:schemeClr val="dk1"/>
                </a:solidFill>
                <a:latin typeface="Consolas"/>
                <a:ea typeface="Consolas"/>
                <a:cs typeface="Consolas"/>
                <a:sym typeface="Consolas"/>
              </a:rPr>
              <a:t>();</a:t>
            </a:r>
            <a:endParaRPr dirty="0"/>
          </a:p>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chemeClr val="dk1"/>
                </a:solidFill>
                <a:latin typeface="Consolas"/>
                <a:ea typeface="Consolas"/>
                <a:cs typeface="Consolas"/>
                <a:sym typeface="Consolas"/>
              </a:rPr>
              <a:t>        </a:t>
            </a:r>
            <a:r>
              <a:rPr lang="en" sz="1733" b="0" i="0" u="none" strike="noStrike" cap="none" dirty="0" err="1">
                <a:solidFill>
                  <a:schemeClr val="dk1"/>
                </a:solidFill>
                <a:latin typeface="Consolas"/>
                <a:ea typeface="Consolas"/>
                <a:cs typeface="Consolas"/>
                <a:sym typeface="Consolas"/>
              </a:rPr>
              <a:t>this.turnRight</a:t>
            </a:r>
            <a:r>
              <a:rPr lang="en" sz="1733" b="0" i="0" u="none" strike="noStrike" cap="none" dirty="0">
                <a:solidFill>
                  <a:schemeClr val="dk1"/>
                </a:solidFill>
                <a:latin typeface="Consolas"/>
                <a:ea typeface="Consolas"/>
                <a:cs typeface="Consolas"/>
                <a:sym typeface="Consolas"/>
              </a:rPr>
              <a:t>();</a:t>
            </a:r>
            <a:endParaRPr dirty="0"/>
          </a:p>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chemeClr val="dk1"/>
                </a:solidFill>
                <a:latin typeface="Consolas"/>
                <a:ea typeface="Consolas"/>
                <a:cs typeface="Consolas"/>
                <a:sym typeface="Consolas"/>
              </a:rPr>
              <a:t>	   } </a:t>
            </a:r>
            <a:endParaRPr dirty="0"/>
          </a:p>
          <a:p>
            <a:pPr marL="182880" marR="0" lvl="0" indent="-182880" algn="l" rtl="0">
              <a:lnSpc>
                <a:spcPct val="115000"/>
              </a:lnSpc>
              <a:spcBef>
                <a:spcPts val="0"/>
              </a:spcBef>
              <a:spcAft>
                <a:spcPts val="0"/>
              </a:spcAft>
              <a:buClr>
                <a:schemeClr val="dk1"/>
              </a:buClr>
              <a:buSzPts val="433"/>
              <a:buFont typeface="Arial"/>
              <a:buNone/>
            </a:pPr>
            <a:r>
              <a:rPr lang="en" sz="1733" b="0" i="0" u="none" strike="noStrike" cap="none" dirty="0">
                <a:solidFill>
                  <a:schemeClr val="dk1"/>
                </a:solidFill>
                <a:latin typeface="Consolas"/>
                <a:ea typeface="Consolas"/>
                <a:cs typeface="Consolas"/>
                <a:sym typeface="Consolas"/>
              </a:rPr>
              <a:t>}</a:t>
            </a:r>
            <a:endParaRPr dirty="0"/>
          </a:p>
          <a:p>
            <a:pPr marL="182880" marR="0" lvl="0" indent="-182880" algn="l" rtl="0">
              <a:lnSpc>
                <a:spcPct val="90000"/>
              </a:lnSpc>
              <a:spcBef>
                <a:spcPts val="0"/>
              </a:spcBef>
              <a:spcAft>
                <a:spcPts val="0"/>
              </a:spcAft>
              <a:buClr>
                <a:schemeClr val="dk1"/>
              </a:buClr>
              <a:buSzPts val="433"/>
              <a:buFont typeface="Arial"/>
              <a:buNone/>
            </a:pPr>
            <a:endParaRPr sz="1733" b="0" i="0" u="none" strike="noStrike" cap="none" dirty="0">
              <a:solidFill>
                <a:schemeClr val="dk1"/>
              </a:solidFill>
              <a:latin typeface="Arial"/>
              <a:ea typeface="Arial"/>
              <a:cs typeface="Arial"/>
              <a:sym typeface="Arial"/>
            </a:endParaRPr>
          </a:p>
        </p:txBody>
      </p:sp>
      <p:sp>
        <p:nvSpPr>
          <p:cNvPr id="261" name="Google Shape;261;p21"/>
          <p:cNvSpPr txBox="1"/>
          <p:nvPr/>
        </p:nvSpPr>
        <p:spPr>
          <a:xfrm>
            <a:off x="286527" y="1374678"/>
            <a:ext cx="5636288" cy="5396320"/>
          </a:xfrm>
          <a:prstGeom prst="rect">
            <a:avLst/>
          </a:prstGeom>
          <a:noFill/>
          <a:ln>
            <a:noFill/>
          </a:ln>
        </p:spPr>
        <p:txBody>
          <a:bodyPr spcFirstLastPara="1" wrap="square" lIns="121900" tIns="121900" rIns="121900" bIns="121900" anchor="t" anchorCtr="0">
            <a:noAutofit/>
          </a:bodyPr>
          <a:lstStyle/>
          <a:p>
            <a:pPr marL="609585" marR="0" lvl="0" indent="-469883" algn="l" rtl="0">
              <a:lnSpc>
                <a:spcPct val="100000"/>
              </a:lnSpc>
              <a:spcBef>
                <a:spcPts val="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The </a:t>
            </a:r>
            <a:r>
              <a:rPr lang="en" sz="2400" b="1" i="0" u="none" strike="noStrike" cap="none" dirty="0">
                <a:solidFill>
                  <a:schemeClr val="dk1"/>
                </a:solidFill>
                <a:latin typeface="Arial"/>
                <a:ea typeface="Arial"/>
                <a:cs typeface="Arial"/>
                <a:sym typeface="Arial"/>
              </a:rPr>
              <a:t>return type</a:t>
            </a:r>
            <a:r>
              <a:rPr lang="en" sz="2400" b="0" i="0" u="none" strike="noStrike" cap="none" dirty="0">
                <a:solidFill>
                  <a:schemeClr val="dk1"/>
                </a:solidFill>
                <a:latin typeface="Arial"/>
                <a:ea typeface="Arial"/>
                <a:cs typeface="Arial"/>
                <a:sym typeface="Arial"/>
              </a:rPr>
              <a:t> of a method is the kind of data it gives back to whoever called it</a:t>
            </a:r>
            <a:endParaRPr sz="1400" b="0" i="0" u="none" strike="noStrike" cap="none" dirty="0">
              <a:solidFill>
                <a:srgbClr val="000000"/>
              </a:solidFill>
              <a:latin typeface="Arial"/>
              <a:ea typeface="Arial"/>
              <a:cs typeface="Arial"/>
              <a:sym typeface="Arial"/>
            </a:endParaRPr>
          </a:p>
          <a:p>
            <a:pPr marL="609585" marR="0" lvl="0" indent="-469883" algn="l" rtl="0">
              <a:lnSpc>
                <a:spcPct val="100000"/>
              </a:lnSpc>
              <a:spcBef>
                <a:spcPts val="180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So far, we have only seen return type </a:t>
            </a:r>
            <a:r>
              <a:rPr lang="en" sz="2400" b="0" i="0" u="none" strike="noStrike" cap="none" dirty="0">
                <a:solidFill>
                  <a:srgbClr val="0000FF"/>
                </a:solidFill>
                <a:latin typeface="Consolas"/>
                <a:ea typeface="Consolas"/>
                <a:cs typeface="Consolas"/>
                <a:sym typeface="Consolas"/>
              </a:rPr>
              <a:t>void</a:t>
            </a:r>
            <a:endParaRPr sz="1400" b="0" i="0" u="none" strike="noStrike" cap="none" dirty="0">
              <a:solidFill>
                <a:srgbClr val="000000"/>
              </a:solidFill>
              <a:latin typeface="Arial"/>
              <a:ea typeface="Arial"/>
              <a:cs typeface="Arial"/>
              <a:sym typeface="Arial"/>
            </a:endParaRPr>
          </a:p>
          <a:p>
            <a:pPr marL="609585" marR="0" lvl="0" indent="-469883" algn="l" rtl="0">
              <a:lnSpc>
                <a:spcPct val="100000"/>
              </a:lnSpc>
              <a:spcBef>
                <a:spcPts val="1800"/>
              </a:spcBef>
              <a:spcAft>
                <a:spcPts val="0"/>
              </a:spcAft>
              <a:buClr>
                <a:schemeClr val="dk1"/>
              </a:buClr>
              <a:buSzPts val="2400"/>
              <a:buFont typeface="Arial"/>
              <a:buChar char="●"/>
            </a:pPr>
            <a:r>
              <a:rPr lang="en" sz="2400" b="0" i="0" u="none" strike="noStrike" cap="none" dirty="0">
                <a:solidFill>
                  <a:srgbClr val="000000"/>
                </a:solidFill>
                <a:latin typeface="Arial"/>
                <a:ea typeface="Arial"/>
                <a:cs typeface="Arial"/>
                <a:sym typeface="Arial"/>
              </a:rPr>
              <a:t>A method with a return type of </a:t>
            </a:r>
            <a:r>
              <a:rPr lang="en" sz="2400" b="0" i="0" u="none" strike="noStrike" cap="none" dirty="0">
                <a:solidFill>
                  <a:srgbClr val="0000FF"/>
                </a:solidFill>
                <a:latin typeface="Consolas"/>
                <a:ea typeface="Consolas"/>
                <a:cs typeface="Consolas"/>
                <a:sym typeface="Consolas"/>
              </a:rPr>
              <a:t>void</a:t>
            </a:r>
            <a:r>
              <a:rPr lang="en" sz="2400" b="0" i="0" u="none" strike="noStrike" cap="none" dirty="0">
                <a:solidFill>
                  <a:srgbClr val="000000"/>
                </a:solidFill>
                <a:latin typeface="Arial"/>
                <a:ea typeface="Arial"/>
                <a:cs typeface="Arial"/>
                <a:sym typeface="Arial"/>
              </a:rPr>
              <a:t> doesn’t give back anything when it’s done executing</a:t>
            </a:r>
            <a:endParaRPr sz="2400" b="0" i="0" u="none" strike="noStrike" cap="none" dirty="0">
              <a:solidFill>
                <a:schemeClr val="dk1"/>
              </a:solidFill>
              <a:latin typeface="Arial"/>
              <a:ea typeface="Arial"/>
              <a:cs typeface="Arial"/>
              <a:sym typeface="Arial"/>
            </a:endParaRPr>
          </a:p>
          <a:p>
            <a:pPr marL="609585" marR="0" lvl="0" indent="-469883" algn="l" rtl="0">
              <a:lnSpc>
                <a:spcPct val="100000"/>
              </a:lnSpc>
              <a:spcBef>
                <a:spcPts val="3133"/>
              </a:spcBef>
              <a:spcAft>
                <a:spcPts val="0"/>
              </a:spcAft>
              <a:buClr>
                <a:srgbClr val="000000"/>
              </a:buClr>
              <a:buSzPts val="2400"/>
              <a:buFont typeface="Arial"/>
              <a:buChar char="●"/>
            </a:pPr>
            <a:r>
              <a:rPr lang="en" sz="2400" b="0" i="0" u="none" strike="noStrike" cap="none" dirty="0">
                <a:solidFill>
                  <a:srgbClr val="0000FF"/>
                </a:solidFill>
                <a:latin typeface="Consolas"/>
                <a:ea typeface="Consolas"/>
                <a:cs typeface="Consolas"/>
                <a:sym typeface="Consolas"/>
              </a:rPr>
              <a:t>void</a:t>
            </a:r>
            <a:r>
              <a:rPr lang="en" sz="2400" b="0" i="0" u="none" strike="noStrike" cap="none" dirty="0">
                <a:solidFill>
                  <a:srgbClr val="000000"/>
                </a:solidFill>
                <a:latin typeface="Arial"/>
                <a:ea typeface="Arial"/>
                <a:cs typeface="Arial"/>
                <a:sym typeface="Arial"/>
              </a:rPr>
              <a:t> just means “this method does not return anything”</a:t>
            </a:r>
            <a:endParaRPr sz="2400" b="0" i="0" u="none" strike="noStrike" cap="none" dirty="0">
              <a:solidFill>
                <a:schemeClr val="dk1"/>
              </a:solidFill>
              <a:latin typeface="Arial"/>
              <a:ea typeface="Arial"/>
              <a:cs typeface="Arial"/>
              <a:sym typeface="Arial"/>
            </a:endParaRPr>
          </a:p>
        </p:txBody>
      </p:sp>
      <p:sp>
        <p:nvSpPr>
          <p:cNvPr id="262" name="Google Shape;262;p21"/>
          <p:cNvSpPr txBox="1">
            <a:spLocks noGrp="1"/>
          </p:cNvSpPr>
          <p:nvPr>
            <p:ph type="title"/>
          </p:nvPr>
        </p:nvSpPr>
        <p:spPr>
          <a:xfrm>
            <a:off x="609600" y="231678"/>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Return Type (1</a:t>
            </a:r>
            <a:r>
              <a:rPr lang="en"/>
              <a:t>/2)</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1">
                                            <p:txEl>
                                              <p:pRg st="0" end="0"/>
                                            </p:txEl>
                                          </p:spTgt>
                                        </p:tgtEl>
                                        <p:attrNameLst>
                                          <p:attrName>style.visibility</p:attrName>
                                        </p:attrNameLst>
                                      </p:cBhvr>
                                      <p:to>
                                        <p:strVal val="visible"/>
                                      </p:to>
                                    </p:set>
                                    <p:animEffect transition="in" filter="fade">
                                      <p:cBhvr>
                                        <p:cTn id="7" dur="500"/>
                                        <p:tgtEl>
                                          <p:spTgt spid="26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1">
                                            <p:txEl>
                                              <p:pRg st="1" end="1"/>
                                            </p:txEl>
                                          </p:spTgt>
                                        </p:tgtEl>
                                        <p:attrNameLst>
                                          <p:attrName>style.visibility</p:attrName>
                                        </p:attrNameLst>
                                      </p:cBhvr>
                                      <p:to>
                                        <p:strVal val="visible"/>
                                      </p:to>
                                    </p:set>
                                    <p:animEffect transition="in" filter="fade">
                                      <p:cBhvr>
                                        <p:cTn id="12" dur="500"/>
                                        <p:tgtEl>
                                          <p:spTgt spid="261">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60"/>
                                        </p:tgtEl>
                                        <p:attrNameLst>
                                          <p:attrName>style.visibility</p:attrName>
                                        </p:attrNameLst>
                                      </p:cBhvr>
                                      <p:to>
                                        <p:strVal val="visible"/>
                                      </p:to>
                                    </p:set>
                                    <p:animEffect transition="in" filter="fade">
                                      <p:cBhvr>
                                        <p:cTn id="15" dur="500"/>
                                        <p:tgtEl>
                                          <p:spTgt spid="26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61">
                                            <p:txEl>
                                              <p:pRg st="2" end="2"/>
                                            </p:txEl>
                                          </p:spTgt>
                                        </p:tgtEl>
                                        <p:attrNameLst>
                                          <p:attrName>style.visibility</p:attrName>
                                        </p:attrNameLst>
                                      </p:cBhvr>
                                      <p:to>
                                        <p:strVal val="visible"/>
                                      </p:to>
                                    </p:set>
                                    <p:animEffect transition="in" filter="fade">
                                      <p:cBhvr>
                                        <p:cTn id="20" dur="500"/>
                                        <p:tgtEl>
                                          <p:spTgt spid="261">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61">
                                            <p:txEl>
                                              <p:pRg st="3" end="3"/>
                                            </p:txEl>
                                          </p:spTgt>
                                        </p:tgtEl>
                                        <p:attrNameLst>
                                          <p:attrName>style.visibility</p:attrName>
                                        </p:attrNameLst>
                                      </p:cBhvr>
                                      <p:to>
                                        <p:strVal val="visible"/>
                                      </p:to>
                                    </p:set>
                                    <p:animEffect transition="in" filter="fade">
                                      <p:cBhvr>
                                        <p:cTn id="25" dur="500"/>
                                        <p:tgtEl>
                                          <p:spTgt spid="26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2"/>
          <p:cNvSpPr txBox="1">
            <a:spLocks noGrp="1"/>
          </p:cNvSpPr>
          <p:nvPr>
            <p:ph type="body" idx="1"/>
          </p:nvPr>
        </p:nvSpPr>
        <p:spPr>
          <a:xfrm>
            <a:off x="6256396" y="1600200"/>
            <a:ext cx="5325999" cy="4967599"/>
          </a:xfrm>
          <a:prstGeom prst="rect">
            <a:avLst/>
          </a:prstGeom>
          <a:noFill/>
          <a:ln>
            <a:noFill/>
          </a:ln>
        </p:spPr>
        <p:txBody>
          <a:bodyPr spcFirstLastPara="1" wrap="square" lIns="121900" tIns="121900" rIns="121900" bIns="121900" anchor="t" anchorCtr="0">
            <a:noAutofit/>
          </a:bodyPr>
          <a:lstStyle/>
          <a:p>
            <a:pPr marL="700088" marR="0" lvl="0" indent="-700088" algn="l" rtl="0">
              <a:lnSpc>
                <a:spcPct val="90000"/>
              </a:lnSpc>
              <a:spcBef>
                <a:spcPts val="0"/>
              </a:spcBef>
              <a:spcAft>
                <a:spcPts val="0"/>
              </a:spcAft>
              <a:buClr>
                <a:schemeClr val="dk1"/>
              </a:buClr>
              <a:buSzPts val="600"/>
              <a:buFont typeface="Arial"/>
              <a:buNone/>
            </a:pPr>
            <a:r>
              <a:rPr lang="en" sz="2400" b="0" i="0" u="none" strike="noStrike" cap="none">
                <a:solidFill>
                  <a:schemeClr val="dk1"/>
                </a:solidFill>
                <a:latin typeface="Arial"/>
                <a:ea typeface="Arial"/>
                <a:cs typeface="Arial"/>
                <a:sym typeface="Arial"/>
              </a:rPr>
              <a:t>A silly example:</a:t>
            </a:r>
            <a:br>
              <a:rPr lang="en" sz="2400" b="0" i="0" u="none" strike="noStrike" cap="none">
                <a:solidFill>
                  <a:schemeClr val="dk1"/>
                </a:solidFill>
                <a:latin typeface="Arial"/>
                <a:ea typeface="Arial"/>
                <a:cs typeface="Arial"/>
                <a:sym typeface="Arial"/>
              </a:rPr>
            </a:br>
            <a:endParaRPr sz="2400" b="0" i="0" u="none" strike="noStrike" cap="none">
              <a:solidFill>
                <a:schemeClr val="dk1"/>
              </a:solidFill>
              <a:latin typeface="Arial"/>
              <a:ea typeface="Arial"/>
              <a:cs typeface="Arial"/>
              <a:sym typeface="Arial"/>
            </a:endParaRPr>
          </a:p>
          <a:p>
            <a:pPr marL="700088" marR="0" lvl="0" indent="-700088" algn="l" rtl="0">
              <a:lnSpc>
                <a:spcPct val="90000"/>
              </a:lnSpc>
              <a:spcBef>
                <a:spcPts val="0"/>
              </a:spcBef>
              <a:spcAft>
                <a:spcPts val="0"/>
              </a:spcAft>
              <a:buClr>
                <a:schemeClr val="dk1"/>
              </a:buClr>
              <a:buSzPts val="600"/>
              <a:buFont typeface="Arial"/>
              <a:buNone/>
            </a:pPr>
            <a:endParaRPr sz="2400" b="0" i="0" u="none" strike="noStrike" cap="none">
              <a:solidFill>
                <a:schemeClr val="dk1"/>
              </a:solidFill>
              <a:latin typeface="Arial"/>
              <a:ea typeface="Arial"/>
              <a:cs typeface="Arial"/>
              <a:sym typeface="Arial"/>
            </a:endParaRPr>
          </a:p>
          <a:p>
            <a:pPr marL="700088" marR="0" lvl="0" indent="-700088" algn="l" rtl="0">
              <a:lnSpc>
                <a:spcPct val="90000"/>
              </a:lnSpc>
              <a:spcBef>
                <a:spcPts val="0"/>
              </a:spcBef>
              <a:spcAft>
                <a:spcPts val="0"/>
              </a:spcAft>
              <a:buClr>
                <a:schemeClr val="dk1"/>
              </a:buClr>
              <a:buSzPts val="600"/>
              <a:buFont typeface="Arial"/>
              <a:buNone/>
            </a:pPr>
            <a:r>
              <a:rPr lang="en" sz="2400" b="0" i="0" u="none" strike="noStrike" cap="none">
                <a:solidFill>
                  <a:schemeClr val="dk1"/>
                </a:solidFill>
                <a:latin typeface="Consolas"/>
                <a:ea typeface="Consolas"/>
                <a:cs typeface="Consolas"/>
                <a:sym typeface="Consolas"/>
              </a:rPr>
              <a:t>public</a:t>
            </a:r>
            <a:r>
              <a:rPr lang="en" sz="2400" b="0" i="0" u="none" strike="noStrike" cap="none">
                <a:solidFill>
                  <a:srgbClr val="073763"/>
                </a:solidFill>
                <a:latin typeface="Consolas"/>
                <a:ea typeface="Consolas"/>
                <a:cs typeface="Consolas"/>
                <a:sym typeface="Consolas"/>
              </a:rPr>
              <a:t> </a:t>
            </a:r>
            <a:r>
              <a:rPr lang="en" sz="2400" b="0" i="0" u="none" strike="noStrike" cap="none">
                <a:solidFill>
                  <a:srgbClr val="FF0000"/>
                </a:solidFill>
                <a:latin typeface="Consolas"/>
                <a:ea typeface="Consolas"/>
                <a:cs typeface="Consolas"/>
                <a:sym typeface="Consolas"/>
              </a:rPr>
              <a:t>int</a:t>
            </a:r>
            <a:r>
              <a:rPr lang="en" sz="2400" b="0" i="0" u="none" strike="noStrike" cap="none">
                <a:solidFill>
                  <a:srgbClr val="073763"/>
                </a:solidFill>
                <a:latin typeface="Consolas"/>
                <a:ea typeface="Consolas"/>
                <a:cs typeface="Consolas"/>
                <a:sym typeface="Consolas"/>
              </a:rPr>
              <a:t> </a:t>
            </a:r>
            <a:r>
              <a:rPr lang="en" sz="2400" b="0" i="0" u="none" strike="noStrike" cap="none">
                <a:solidFill>
                  <a:schemeClr val="dk1"/>
                </a:solidFill>
                <a:latin typeface="Consolas"/>
                <a:ea typeface="Consolas"/>
                <a:cs typeface="Consolas"/>
                <a:sym typeface="Consolas"/>
              </a:rPr>
              <a:t>giveMeTwo() {</a:t>
            </a:r>
            <a:endParaRPr/>
          </a:p>
          <a:p>
            <a:pPr marL="700088" marR="0" lvl="0" indent="-700088" algn="l" rtl="0">
              <a:lnSpc>
                <a:spcPct val="90000"/>
              </a:lnSpc>
              <a:spcBef>
                <a:spcPts val="0"/>
              </a:spcBef>
              <a:spcAft>
                <a:spcPts val="0"/>
              </a:spcAft>
              <a:buClr>
                <a:schemeClr val="dk1"/>
              </a:buClr>
              <a:buSzPts val="600"/>
              <a:buFont typeface="Arial"/>
              <a:buNone/>
            </a:pPr>
            <a:r>
              <a:rPr lang="en" sz="2400" b="0" i="0" u="none" strike="noStrike" cap="none">
                <a:solidFill>
                  <a:schemeClr val="dk1"/>
                </a:solidFill>
                <a:latin typeface="Consolas"/>
                <a:ea typeface="Consolas"/>
                <a:cs typeface="Consolas"/>
                <a:sym typeface="Consolas"/>
              </a:rPr>
              <a:t>	return 2;</a:t>
            </a:r>
            <a:endParaRPr/>
          </a:p>
          <a:p>
            <a:pPr marL="700088" marR="0" lvl="0" indent="-700088" algn="l" rtl="0">
              <a:lnSpc>
                <a:spcPct val="90000"/>
              </a:lnSpc>
              <a:spcBef>
                <a:spcPts val="0"/>
              </a:spcBef>
              <a:spcAft>
                <a:spcPts val="0"/>
              </a:spcAft>
              <a:buClr>
                <a:schemeClr val="dk1"/>
              </a:buClr>
              <a:buSzPts val="600"/>
              <a:buFont typeface="Arial"/>
              <a:buNone/>
            </a:pPr>
            <a:r>
              <a:rPr lang="en" sz="2400" b="0" i="0" u="none" strike="noStrike" cap="none">
                <a:solidFill>
                  <a:schemeClr val="dk1"/>
                </a:solidFill>
                <a:latin typeface="Consolas"/>
                <a:ea typeface="Consolas"/>
                <a:cs typeface="Consolas"/>
                <a:sym typeface="Consolas"/>
              </a:rPr>
              <a:t>} </a:t>
            </a:r>
            <a:endParaRPr/>
          </a:p>
          <a:p>
            <a:pPr marL="700088" marR="0" lvl="0" indent="-700088" algn="l" rtl="0">
              <a:lnSpc>
                <a:spcPct val="90000"/>
              </a:lnSpc>
              <a:spcBef>
                <a:spcPts val="0"/>
              </a:spcBef>
              <a:spcAft>
                <a:spcPts val="0"/>
              </a:spcAft>
              <a:buClr>
                <a:schemeClr val="dk1"/>
              </a:buClr>
              <a:buSzPts val="700"/>
              <a:buFont typeface="Arial"/>
              <a:buNone/>
            </a:pPr>
            <a:endParaRPr sz="2800" b="0" i="0" u="none" strike="noStrike" cap="none">
              <a:solidFill>
                <a:schemeClr val="dk1"/>
              </a:solidFill>
              <a:latin typeface="Arial"/>
              <a:ea typeface="Arial"/>
              <a:cs typeface="Arial"/>
              <a:sym typeface="Arial"/>
            </a:endParaRPr>
          </a:p>
        </p:txBody>
      </p:sp>
      <p:sp>
        <p:nvSpPr>
          <p:cNvPr id="268" name="Google Shape;268;p22"/>
          <p:cNvSpPr/>
          <p:nvPr/>
        </p:nvSpPr>
        <p:spPr>
          <a:xfrm>
            <a:off x="6914222" y="3040766"/>
            <a:ext cx="1723728" cy="306900"/>
          </a:xfrm>
          <a:prstGeom prst="rect">
            <a:avLst/>
          </a:prstGeom>
          <a:noFill/>
          <a:ln w="19050"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80000"/>
              </a:lnSpc>
              <a:spcBef>
                <a:spcPts val="0"/>
              </a:spcBef>
              <a:spcAft>
                <a:spcPts val="0"/>
              </a:spcAft>
              <a:buClr>
                <a:srgbClr val="000000"/>
              </a:buClr>
              <a:buSzPts val="600"/>
              <a:buFont typeface="Arial"/>
              <a:buNone/>
            </a:pPr>
            <a:endParaRPr sz="600" b="0" i="0" u="none" strike="noStrike" cap="none">
              <a:solidFill>
                <a:schemeClr val="dk1"/>
              </a:solidFill>
              <a:latin typeface="Arial"/>
              <a:ea typeface="Arial"/>
              <a:cs typeface="Arial"/>
              <a:sym typeface="Arial"/>
            </a:endParaRPr>
          </a:p>
        </p:txBody>
      </p:sp>
      <p:sp>
        <p:nvSpPr>
          <p:cNvPr id="269" name="Google Shape;269;p22"/>
          <p:cNvSpPr txBox="1">
            <a:spLocks noGrp="1"/>
          </p:cNvSpPr>
          <p:nvPr>
            <p:ph type="body" idx="2"/>
          </p:nvPr>
        </p:nvSpPr>
        <p:spPr>
          <a:xfrm>
            <a:off x="241031" y="1436065"/>
            <a:ext cx="5405593" cy="6613070"/>
          </a:xfrm>
          <a:prstGeom prst="rect">
            <a:avLst/>
          </a:prstGeom>
          <a:noFill/>
          <a:ln>
            <a:noFill/>
          </a:ln>
        </p:spPr>
        <p:txBody>
          <a:bodyPr spcFirstLastPara="1" wrap="square" lIns="121900" tIns="121900" rIns="121900" bIns="121900" anchor="t" anchorCtr="0">
            <a:noAutofit/>
          </a:bodyPr>
          <a:lstStyle/>
          <a:p>
            <a:pPr marL="609585" marR="0" lvl="0" indent="-469883" algn="l" rtl="0">
              <a:lnSpc>
                <a:spcPct val="90000"/>
              </a:lnSpc>
              <a:spcBef>
                <a:spcPts val="0"/>
              </a:spcBef>
              <a:spcAft>
                <a:spcPts val="0"/>
              </a:spcAft>
              <a:buClr>
                <a:srgbClr val="000000"/>
              </a:buClr>
              <a:buSzPts val="2600"/>
              <a:buFont typeface="Arial"/>
              <a:buChar char="●"/>
            </a:pPr>
            <a:r>
              <a:rPr lang="en" sz="2600" b="0" i="0" u="none" strike="noStrike" cap="none" dirty="0">
                <a:solidFill>
                  <a:schemeClr val="dk1"/>
                </a:solidFill>
              </a:rPr>
              <a:t>If we want a method to return something, replace </a:t>
            </a:r>
            <a:r>
              <a:rPr lang="en" sz="2600" b="0" i="0" u="none" strike="noStrike" cap="none" dirty="0">
                <a:solidFill>
                  <a:srgbClr val="0000FF"/>
                </a:solidFill>
                <a:latin typeface="Consolas"/>
                <a:ea typeface="Consolas"/>
                <a:cs typeface="Consolas"/>
                <a:sym typeface="Consolas"/>
              </a:rPr>
              <a:t>void</a:t>
            </a:r>
            <a:r>
              <a:rPr lang="en" sz="2600" b="0" i="0" u="none" strike="noStrike" cap="none" dirty="0">
                <a:solidFill>
                  <a:schemeClr val="dk1"/>
                </a:solidFill>
              </a:rPr>
              <a:t> with the type of thing we want to return</a:t>
            </a:r>
            <a:endParaRPr sz="2600" b="0" i="0" u="none" strike="noStrike" cap="none" dirty="0">
              <a:solidFill>
                <a:schemeClr val="dk1"/>
              </a:solidFill>
            </a:endParaRPr>
          </a:p>
          <a:p>
            <a:pPr marL="609585" marR="0" lvl="0" indent="-469883" algn="l" rtl="0">
              <a:lnSpc>
                <a:spcPct val="90000"/>
              </a:lnSpc>
              <a:spcBef>
                <a:spcPts val="1200"/>
              </a:spcBef>
              <a:spcAft>
                <a:spcPts val="0"/>
              </a:spcAft>
              <a:buClr>
                <a:srgbClr val="000000"/>
              </a:buClr>
              <a:buSzPts val="2600"/>
              <a:buFont typeface="Arial"/>
              <a:buChar char="●"/>
            </a:pPr>
            <a:r>
              <a:rPr lang="en" sz="2600" b="0" i="0" u="none" strike="noStrike" cap="none" dirty="0">
                <a:solidFill>
                  <a:schemeClr val="dk1"/>
                </a:solidFill>
              </a:rPr>
              <a:t>If method should return an integer, specify </a:t>
            </a:r>
            <a:r>
              <a:rPr lang="en" sz="2600" b="0" i="0" u="none" strike="noStrike" cap="none" dirty="0">
                <a:solidFill>
                  <a:srgbClr val="0000FF"/>
                </a:solidFill>
                <a:latin typeface="Consolas"/>
                <a:ea typeface="Consolas"/>
                <a:cs typeface="Consolas"/>
                <a:sym typeface="Consolas"/>
              </a:rPr>
              <a:t>int</a:t>
            </a:r>
            <a:r>
              <a:rPr lang="en" sz="2600" b="0" i="0" u="none" strike="noStrike" cap="none" dirty="0">
                <a:solidFill>
                  <a:schemeClr val="dk1"/>
                </a:solidFill>
              </a:rPr>
              <a:t> return type</a:t>
            </a:r>
            <a:endParaRPr sz="2600" b="0" i="0" u="none" strike="noStrike" cap="none" dirty="0">
              <a:solidFill>
                <a:schemeClr val="dk1"/>
              </a:solidFill>
            </a:endParaRPr>
          </a:p>
          <a:p>
            <a:pPr marL="609585" marR="0" lvl="0" indent="-469883" algn="l" rtl="0">
              <a:lnSpc>
                <a:spcPct val="90000"/>
              </a:lnSpc>
              <a:spcBef>
                <a:spcPts val="1200"/>
              </a:spcBef>
              <a:spcAft>
                <a:spcPts val="0"/>
              </a:spcAft>
              <a:buClr>
                <a:schemeClr val="dk1"/>
              </a:buClr>
              <a:buSzPts val="2600"/>
              <a:buFont typeface="Arial"/>
              <a:buChar char="●"/>
            </a:pPr>
            <a:r>
              <a:rPr lang="en" sz="2600" b="0" i="0" u="none" strike="noStrike" cap="none" dirty="0">
                <a:solidFill>
                  <a:schemeClr val="dk1"/>
                </a:solidFill>
              </a:rPr>
              <a:t>When return type is not </a:t>
            </a:r>
            <a:r>
              <a:rPr lang="en" sz="2600" b="0" i="0" u="none" strike="noStrike" cap="none" dirty="0">
                <a:solidFill>
                  <a:srgbClr val="0432FF"/>
                </a:solidFill>
                <a:latin typeface="Consolas"/>
                <a:ea typeface="Consolas"/>
                <a:cs typeface="Consolas"/>
                <a:sym typeface="Consolas"/>
              </a:rPr>
              <a:t>void</a:t>
            </a:r>
            <a:r>
              <a:rPr lang="en" sz="2600" b="0" i="0" u="none" strike="noStrike" cap="none" dirty="0">
                <a:solidFill>
                  <a:schemeClr val="dk1"/>
                </a:solidFill>
              </a:rPr>
              <a:t>, we have promised to end the method with a </a:t>
            </a:r>
            <a:r>
              <a:rPr lang="en" sz="2600" b="1" i="0" u="none" strike="noStrike" cap="none" dirty="0">
                <a:solidFill>
                  <a:schemeClr val="dk1"/>
                </a:solidFill>
              </a:rPr>
              <a:t>return statement</a:t>
            </a:r>
            <a:endParaRPr sz="2600" b="1" i="0" u="none" strike="noStrike" cap="none" dirty="0">
              <a:solidFill>
                <a:schemeClr val="dk1"/>
              </a:solidFill>
            </a:endParaRPr>
          </a:p>
          <a:p>
            <a:pPr marL="1066785" marR="0" lvl="1" indent="-469883" algn="l" rtl="0">
              <a:lnSpc>
                <a:spcPct val="90000"/>
              </a:lnSpc>
              <a:spcBef>
                <a:spcPts val="600"/>
              </a:spcBef>
              <a:spcAft>
                <a:spcPts val="0"/>
              </a:spcAft>
              <a:buClr>
                <a:schemeClr val="dk1"/>
              </a:buClr>
              <a:buSzPts val="2200"/>
              <a:buFont typeface="Courier New"/>
              <a:buChar char="o"/>
            </a:pPr>
            <a:r>
              <a:rPr lang="en" sz="2200" dirty="0"/>
              <a:t>a</a:t>
            </a:r>
            <a:r>
              <a:rPr lang="en" sz="2200" b="0" i="0" u="none" strike="noStrike" cap="none" dirty="0">
                <a:solidFill>
                  <a:schemeClr val="dk1"/>
                </a:solidFill>
              </a:rPr>
              <a:t>ny code following the return statement will </a:t>
            </a:r>
            <a:r>
              <a:rPr lang="en" sz="2200" b="0" i="0" u="sng" strike="noStrike" cap="none" dirty="0">
                <a:solidFill>
                  <a:schemeClr val="dk1"/>
                </a:solidFill>
              </a:rPr>
              <a:t>not be executed</a:t>
            </a:r>
            <a:endParaRPr sz="2200" b="0" i="0" u="sng" strike="noStrike" cap="none" dirty="0">
              <a:solidFill>
                <a:schemeClr val="dk1"/>
              </a:solidFill>
            </a:endParaRPr>
          </a:p>
          <a:p>
            <a:pPr marL="2171654" marR="0" lvl="0" indent="-355554" algn="l" rtl="0">
              <a:lnSpc>
                <a:spcPct val="90000"/>
              </a:lnSpc>
              <a:spcBef>
                <a:spcPts val="600"/>
              </a:spcBef>
              <a:spcAft>
                <a:spcPts val="0"/>
              </a:spcAft>
              <a:buClr>
                <a:schemeClr val="dk1"/>
              </a:buClr>
              <a:buSzPts val="2400"/>
              <a:buFont typeface="Courier New"/>
              <a:buNone/>
            </a:pPr>
            <a:endParaRPr sz="2400" b="0" i="0" u="none" strike="noStrike" cap="none" dirty="0">
              <a:solidFill>
                <a:schemeClr val="dk1"/>
              </a:solidFill>
              <a:latin typeface="Consolas"/>
              <a:ea typeface="Consolas"/>
              <a:cs typeface="Consolas"/>
              <a:sym typeface="Consolas"/>
            </a:endParaRPr>
          </a:p>
        </p:txBody>
      </p:sp>
      <p:sp>
        <p:nvSpPr>
          <p:cNvPr id="270" name="Google Shape;270;p22"/>
          <p:cNvSpPr txBox="1"/>
          <p:nvPr/>
        </p:nvSpPr>
        <p:spPr>
          <a:xfrm>
            <a:off x="7273395" y="3540732"/>
            <a:ext cx="4043599" cy="513999"/>
          </a:xfrm>
          <a:prstGeom prst="rect">
            <a:avLst/>
          </a:prstGeom>
          <a:noFill/>
          <a:ln>
            <a:noFill/>
          </a:ln>
        </p:spPr>
        <p:txBody>
          <a:bodyPr spcFirstLastPara="1" wrap="square" lIns="121900" tIns="121900" rIns="121900" bIns="121900" anchor="t" anchorCtr="0">
            <a:noAutofit/>
          </a:bodyPr>
          <a:lstStyle/>
          <a:p>
            <a:pPr marL="0" marR="0" lvl="0" indent="0" algn="l" rtl="0">
              <a:lnSpc>
                <a:spcPct val="80000"/>
              </a:lnSpc>
              <a:spcBef>
                <a:spcPts val="0"/>
              </a:spcBef>
              <a:spcAft>
                <a:spcPts val="0"/>
              </a:spcAft>
              <a:buClr>
                <a:schemeClr val="dk1"/>
              </a:buClr>
              <a:buSzPts val="510"/>
              <a:buFont typeface="Arial"/>
              <a:buNone/>
            </a:pPr>
            <a:r>
              <a:rPr lang="en" sz="2040" b="0" i="0" u="none" strike="noStrike" cap="none">
                <a:solidFill>
                  <a:schemeClr val="dk1"/>
                </a:solidFill>
                <a:latin typeface="Arial"/>
                <a:ea typeface="Arial"/>
                <a:cs typeface="Arial"/>
                <a:sym typeface="Arial"/>
              </a:rPr>
              <a:t>This is a </a:t>
            </a:r>
            <a:r>
              <a:rPr lang="en" sz="2040" b="1" i="0" u="none" strike="noStrike" cap="none">
                <a:solidFill>
                  <a:srgbClr val="FF0000"/>
                </a:solidFill>
                <a:latin typeface="Arial"/>
                <a:ea typeface="Arial"/>
                <a:cs typeface="Arial"/>
                <a:sym typeface="Arial"/>
              </a:rPr>
              <a:t>return statement</a:t>
            </a:r>
            <a:r>
              <a:rPr lang="en" sz="2040" b="0" i="0" u="none" strike="noStrike" cap="none">
                <a:solidFill>
                  <a:srgbClr val="FF0000"/>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cxnSp>
        <p:nvCxnSpPr>
          <p:cNvPr id="271" name="Google Shape;271;p22"/>
          <p:cNvCxnSpPr/>
          <p:nvPr/>
        </p:nvCxnSpPr>
        <p:spPr>
          <a:xfrm rot="10800000">
            <a:off x="8637950" y="3312128"/>
            <a:ext cx="561282" cy="320923"/>
          </a:xfrm>
          <a:prstGeom prst="straightConnector1">
            <a:avLst/>
          </a:prstGeom>
          <a:noFill/>
          <a:ln w="19050" cap="flat" cmpd="sng">
            <a:solidFill>
              <a:srgbClr val="FF0000"/>
            </a:solidFill>
            <a:prstDash val="solid"/>
            <a:round/>
            <a:headEnd type="none" w="sm" len="sm"/>
            <a:tailEnd type="triangle" w="lg" len="lg"/>
          </a:ln>
        </p:spPr>
      </p:cxnSp>
      <p:sp>
        <p:nvSpPr>
          <p:cNvPr id="272" name="Google Shape;272;p22"/>
          <p:cNvSpPr txBox="1"/>
          <p:nvPr/>
        </p:nvSpPr>
        <p:spPr>
          <a:xfrm>
            <a:off x="5715000" y="4742600"/>
            <a:ext cx="6477167" cy="11432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chemeClr val="dk1"/>
              </a:buClr>
              <a:buSzPts val="625"/>
              <a:buFont typeface="Arial"/>
              <a:buNone/>
            </a:pPr>
            <a:r>
              <a:rPr lang="en" sz="2500" b="0" i="0" u="none" strike="noStrike" cap="none">
                <a:solidFill>
                  <a:schemeClr val="dk1"/>
                </a:solidFill>
                <a:latin typeface="Arial"/>
                <a:ea typeface="Arial"/>
                <a:cs typeface="Arial"/>
                <a:sym typeface="Arial"/>
              </a:rPr>
              <a:t>Return statements always take the form:</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500"/>
              <a:buFont typeface="Arial"/>
              <a:buNone/>
            </a:pPr>
            <a:endParaRPr sz="2500" b="0" i="0" u="none" strike="noStrike" cap="none">
              <a:solidFill>
                <a:srgbClr val="FF0000"/>
              </a:solidFill>
              <a:latin typeface="Arial"/>
              <a:ea typeface="Arial"/>
              <a:cs typeface="Arial"/>
              <a:sym typeface="Arial"/>
            </a:endParaRPr>
          </a:p>
          <a:p>
            <a:pPr marL="0" marR="0" lvl="0" indent="0" algn="l" rtl="0">
              <a:lnSpc>
                <a:spcPct val="100000"/>
              </a:lnSpc>
              <a:spcBef>
                <a:spcPts val="0"/>
              </a:spcBef>
              <a:spcAft>
                <a:spcPts val="0"/>
              </a:spcAft>
              <a:buClr>
                <a:srgbClr val="FF0000"/>
              </a:buClr>
              <a:buSzPts val="500"/>
              <a:buFont typeface="Consolas"/>
              <a:buNone/>
            </a:pPr>
            <a:r>
              <a:rPr lang="en" sz="2000" b="1" i="0" u="none" strike="noStrike" cap="none">
                <a:solidFill>
                  <a:srgbClr val="FF0000"/>
                </a:solidFill>
                <a:latin typeface="Consolas"/>
                <a:ea typeface="Consolas"/>
                <a:cs typeface="Consolas"/>
                <a:sym typeface="Consolas"/>
              </a:rPr>
              <a:t>return &lt;something of specified return type&gt;;</a:t>
            </a:r>
            <a:endParaRPr sz="1400" b="0" i="0" u="none" strike="noStrike" cap="none">
              <a:solidFill>
                <a:srgbClr val="000000"/>
              </a:solidFill>
              <a:latin typeface="Arial"/>
              <a:ea typeface="Arial"/>
              <a:cs typeface="Arial"/>
              <a:sym typeface="Arial"/>
            </a:endParaRPr>
          </a:p>
        </p:txBody>
      </p:sp>
      <p:sp>
        <p:nvSpPr>
          <p:cNvPr id="273" name="Google Shape;273;p22"/>
          <p:cNvSpPr txBox="1">
            <a:spLocks noGrp="1"/>
          </p:cNvSpPr>
          <p:nvPr>
            <p:ph type="title"/>
          </p:nvPr>
        </p:nvSpPr>
        <p:spPr>
          <a:xfrm>
            <a:off x="609600" y="231678"/>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Return Type (2/2)</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9">
                                            <p:txEl>
                                              <p:pRg st="0" end="0"/>
                                            </p:txEl>
                                          </p:spTgt>
                                        </p:tgtEl>
                                        <p:attrNameLst>
                                          <p:attrName>style.visibility</p:attrName>
                                        </p:attrNameLst>
                                      </p:cBhvr>
                                      <p:to>
                                        <p:strVal val="visible"/>
                                      </p:to>
                                    </p:set>
                                    <p:animEffect transition="in" filter="fade">
                                      <p:cBhvr>
                                        <p:cTn id="7" dur="500"/>
                                        <p:tgtEl>
                                          <p:spTgt spid="26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9">
                                            <p:txEl>
                                              <p:pRg st="1" end="1"/>
                                            </p:txEl>
                                          </p:spTgt>
                                        </p:tgtEl>
                                        <p:attrNameLst>
                                          <p:attrName>style.visibility</p:attrName>
                                        </p:attrNameLst>
                                      </p:cBhvr>
                                      <p:to>
                                        <p:strVal val="visible"/>
                                      </p:to>
                                    </p:set>
                                    <p:animEffect transition="in" filter="fade">
                                      <p:cBhvr>
                                        <p:cTn id="12" dur="500"/>
                                        <p:tgtEl>
                                          <p:spTgt spid="269">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67"/>
                                        </p:tgtEl>
                                        <p:attrNameLst>
                                          <p:attrName>style.visibility</p:attrName>
                                        </p:attrNameLst>
                                      </p:cBhvr>
                                      <p:to>
                                        <p:strVal val="visible"/>
                                      </p:to>
                                    </p:set>
                                    <p:animEffect transition="in" filter="fade">
                                      <p:cBhvr>
                                        <p:cTn id="15" dur="500"/>
                                        <p:tgtEl>
                                          <p:spTgt spid="26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69">
                                            <p:txEl>
                                              <p:pRg st="2" end="2"/>
                                            </p:txEl>
                                          </p:spTgt>
                                        </p:tgtEl>
                                        <p:attrNameLst>
                                          <p:attrName>style.visibility</p:attrName>
                                        </p:attrNameLst>
                                      </p:cBhvr>
                                      <p:to>
                                        <p:strVal val="visible"/>
                                      </p:to>
                                    </p:set>
                                    <p:animEffect transition="in" filter="fade">
                                      <p:cBhvr>
                                        <p:cTn id="20" dur="500"/>
                                        <p:tgtEl>
                                          <p:spTgt spid="269">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271"/>
                                        </p:tgtEl>
                                        <p:attrNameLst>
                                          <p:attrName>style.visibility</p:attrName>
                                        </p:attrNameLst>
                                      </p:cBhvr>
                                      <p:to>
                                        <p:strVal val="visible"/>
                                      </p:to>
                                    </p:set>
                                    <p:animEffect transition="in" filter="fade">
                                      <p:cBhvr>
                                        <p:cTn id="23" dur="500"/>
                                        <p:tgtEl>
                                          <p:spTgt spid="271"/>
                                        </p:tgtEl>
                                      </p:cBhvr>
                                    </p:animEffect>
                                  </p:childTnLst>
                                </p:cTn>
                              </p:par>
                              <p:par>
                                <p:cTn id="24" presetID="10" presetClass="entr" presetSubtype="0" fill="hold" nodeType="withEffect">
                                  <p:stCondLst>
                                    <p:cond delay="0"/>
                                  </p:stCondLst>
                                  <p:childTnLst>
                                    <p:set>
                                      <p:cBhvr>
                                        <p:cTn id="25" dur="1" fill="hold">
                                          <p:stCondLst>
                                            <p:cond delay="0"/>
                                          </p:stCondLst>
                                        </p:cTn>
                                        <p:tgtEl>
                                          <p:spTgt spid="268"/>
                                        </p:tgtEl>
                                        <p:attrNameLst>
                                          <p:attrName>style.visibility</p:attrName>
                                        </p:attrNameLst>
                                      </p:cBhvr>
                                      <p:to>
                                        <p:strVal val="visible"/>
                                      </p:to>
                                    </p:set>
                                    <p:animEffect transition="in" filter="fade">
                                      <p:cBhvr>
                                        <p:cTn id="26" dur="500"/>
                                        <p:tgtEl>
                                          <p:spTgt spid="268"/>
                                        </p:tgtEl>
                                      </p:cBhvr>
                                    </p:animEffect>
                                  </p:childTnLst>
                                </p:cTn>
                              </p:par>
                              <p:par>
                                <p:cTn id="27" presetID="10" presetClass="entr" presetSubtype="0" fill="hold" nodeType="withEffect">
                                  <p:stCondLst>
                                    <p:cond delay="0"/>
                                  </p:stCondLst>
                                  <p:childTnLst>
                                    <p:set>
                                      <p:cBhvr>
                                        <p:cTn id="28" dur="1" fill="hold">
                                          <p:stCondLst>
                                            <p:cond delay="0"/>
                                          </p:stCondLst>
                                        </p:cTn>
                                        <p:tgtEl>
                                          <p:spTgt spid="270"/>
                                        </p:tgtEl>
                                        <p:attrNameLst>
                                          <p:attrName>style.visibility</p:attrName>
                                        </p:attrNameLst>
                                      </p:cBhvr>
                                      <p:to>
                                        <p:strVal val="visible"/>
                                      </p:to>
                                    </p:set>
                                    <p:animEffect transition="in" filter="fade">
                                      <p:cBhvr>
                                        <p:cTn id="29" dur="500"/>
                                        <p:tgtEl>
                                          <p:spTgt spid="27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72"/>
                                        </p:tgtEl>
                                        <p:attrNameLst>
                                          <p:attrName>style.visibility</p:attrName>
                                        </p:attrNameLst>
                                      </p:cBhvr>
                                      <p:to>
                                        <p:strVal val="visible"/>
                                      </p:to>
                                    </p:set>
                                    <p:animEffect transition="in" filter="fade">
                                      <p:cBhvr>
                                        <p:cTn id="34" dur="500"/>
                                        <p:tgtEl>
                                          <p:spTgt spid="27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69">
                                            <p:txEl>
                                              <p:pRg st="3" end="3"/>
                                            </p:txEl>
                                          </p:spTgt>
                                        </p:tgtEl>
                                        <p:attrNameLst>
                                          <p:attrName>style.visibility</p:attrName>
                                        </p:attrNameLst>
                                      </p:cBhvr>
                                      <p:to>
                                        <p:strVal val="visible"/>
                                      </p:to>
                                    </p:set>
                                    <p:animEffect transition="in" filter="fade">
                                      <p:cBhvr>
                                        <p:cTn id="39" dur="500"/>
                                        <p:tgtEl>
                                          <p:spTgt spid="26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3"/>
          <p:cNvSpPr txBox="1">
            <a:spLocks noGrp="1"/>
          </p:cNvSpPr>
          <p:nvPr>
            <p:ph type="title"/>
          </p:nvPr>
        </p:nvSpPr>
        <p:spPr>
          <a:xfrm>
            <a:off x="609600" y="23167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a:t>Accountant </a:t>
            </a:r>
            <a:r>
              <a:rPr lang="en" sz="3600" b="1" i="0" u="none" strike="noStrike" cap="none">
                <a:solidFill>
                  <a:schemeClr val="dk1"/>
                </a:solidFill>
                <a:latin typeface="Arial"/>
                <a:ea typeface="Arial"/>
                <a:cs typeface="Arial"/>
                <a:sym typeface="Arial"/>
              </a:rPr>
              <a:t>(1/6)</a:t>
            </a:r>
            <a:endParaRPr/>
          </a:p>
        </p:txBody>
      </p:sp>
      <p:sp>
        <p:nvSpPr>
          <p:cNvPr id="279" name="Google Shape;279;p23"/>
          <p:cNvSpPr txBox="1">
            <a:spLocks noGrp="1"/>
          </p:cNvSpPr>
          <p:nvPr>
            <p:ph type="body" idx="1"/>
          </p:nvPr>
        </p:nvSpPr>
        <p:spPr>
          <a:xfrm>
            <a:off x="6470216" y="1280744"/>
            <a:ext cx="5325999" cy="5078015"/>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dirty="0">
                <a:solidFill>
                  <a:schemeClr val="dk1"/>
                </a:solidFill>
                <a:latin typeface="Consolas"/>
                <a:ea typeface="Consolas"/>
                <a:cs typeface="Consolas"/>
                <a:sym typeface="Consolas"/>
              </a:rPr>
              <a:t>public class </a:t>
            </a:r>
            <a:r>
              <a:rPr lang="en" sz="1867" dirty="0" err="1">
                <a:latin typeface="Consolas"/>
                <a:ea typeface="Consolas"/>
                <a:cs typeface="Consolas"/>
                <a:sym typeface="Consolas"/>
              </a:rPr>
              <a:t>BookstoreAccountant</a:t>
            </a:r>
            <a:r>
              <a:rPr lang="en" sz="1867" b="0" i="0" u="none" strike="noStrike" cap="none" dirty="0">
                <a:solidFill>
                  <a:schemeClr val="dk1"/>
                </a:solidFill>
                <a:latin typeface="Consolas"/>
                <a:ea typeface="Consolas"/>
                <a:cs typeface="Consolas"/>
                <a:sym typeface="Consolas"/>
              </a:rPr>
              <a:t> {</a:t>
            </a:r>
            <a:endParaRPr sz="1867" b="0" i="0" u="none" strike="noStrike" cap="none" dirty="0">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467"/>
              <a:buFont typeface="Arial"/>
              <a:buNone/>
            </a:pPr>
            <a:endParaRPr sz="1867" dirty="0">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dirty="0">
                <a:solidFill>
                  <a:srgbClr val="999999"/>
                </a:solidFill>
                <a:latin typeface="Consolas"/>
                <a:ea typeface="Consolas"/>
                <a:cs typeface="Consolas"/>
                <a:sym typeface="Consolas"/>
              </a:rPr>
              <a:t>    /* Some code elided */</a:t>
            </a:r>
            <a:endParaRPr dirty="0"/>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dirty="0">
                <a:solidFill>
                  <a:schemeClr val="dk1"/>
                </a:solidFill>
                <a:latin typeface="Consolas"/>
                <a:ea typeface="Consolas"/>
                <a:cs typeface="Consolas"/>
                <a:sym typeface="Consolas"/>
              </a:rPr>
              <a:t> </a:t>
            </a:r>
            <a:endParaRPr dirty="0"/>
          </a:p>
          <a:p>
            <a:pPr marL="0" lvl="0" indent="0" algn="l" rtl="0">
              <a:lnSpc>
                <a:spcPct val="115000"/>
              </a:lnSpc>
              <a:spcBef>
                <a:spcPts val="0"/>
              </a:spcBef>
              <a:spcAft>
                <a:spcPts val="0"/>
              </a:spcAft>
              <a:buSzPts val="467"/>
              <a:buNone/>
            </a:pPr>
            <a:r>
              <a:rPr lang="en" sz="1867" b="1" dirty="0">
                <a:solidFill>
                  <a:srgbClr val="FF0000"/>
                </a:solidFill>
                <a:latin typeface="Consolas"/>
                <a:ea typeface="Consolas"/>
                <a:cs typeface="Consolas"/>
                <a:sym typeface="Consolas"/>
              </a:rPr>
              <a:t>     public </a:t>
            </a:r>
            <a:r>
              <a:rPr lang="en" sz="1867" b="1" dirty="0">
                <a:solidFill>
                  <a:srgbClr val="9900FF"/>
                </a:solidFill>
                <a:latin typeface="Consolas"/>
                <a:ea typeface="Consolas"/>
                <a:cs typeface="Consolas"/>
                <a:sym typeface="Consolas"/>
              </a:rPr>
              <a:t>int</a:t>
            </a:r>
            <a:r>
              <a:rPr lang="en" sz="1867" b="1" dirty="0">
                <a:solidFill>
                  <a:srgbClr val="FF0000"/>
                </a:solidFill>
                <a:latin typeface="Consolas"/>
                <a:ea typeface="Consolas"/>
                <a:cs typeface="Consolas"/>
                <a:sym typeface="Consolas"/>
              </a:rPr>
              <a:t> </a:t>
            </a:r>
            <a:r>
              <a:rPr lang="en" sz="1867" b="1" dirty="0" err="1">
                <a:solidFill>
                  <a:srgbClr val="FF0000"/>
                </a:solidFill>
                <a:latin typeface="Consolas"/>
                <a:ea typeface="Consolas"/>
                <a:cs typeface="Consolas"/>
                <a:sym typeface="Consolas"/>
              </a:rPr>
              <a:t>priceTenDollarBook</a:t>
            </a:r>
            <a:r>
              <a:rPr lang="en" sz="1867" b="1" dirty="0">
                <a:solidFill>
                  <a:srgbClr val="FF0000"/>
                </a:solidFill>
                <a:latin typeface="Consolas"/>
                <a:ea typeface="Consolas"/>
                <a:cs typeface="Consolas"/>
                <a:sym typeface="Consolas"/>
              </a:rPr>
              <a:t>() {</a:t>
            </a:r>
            <a:endParaRPr dirty="0"/>
          </a:p>
          <a:p>
            <a:pPr marL="0" lvl="0" indent="0" algn="l" rtl="0">
              <a:lnSpc>
                <a:spcPct val="115000"/>
              </a:lnSpc>
              <a:spcBef>
                <a:spcPts val="0"/>
              </a:spcBef>
              <a:spcAft>
                <a:spcPts val="0"/>
              </a:spcAft>
              <a:buSzPts val="467"/>
              <a:buNone/>
            </a:pPr>
            <a:r>
              <a:rPr lang="en" sz="1867" b="1" dirty="0">
                <a:solidFill>
                  <a:srgbClr val="FF0000"/>
                </a:solidFill>
                <a:latin typeface="Consolas"/>
                <a:ea typeface="Consolas"/>
                <a:cs typeface="Consolas"/>
                <a:sym typeface="Consolas"/>
              </a:rPr>
              <a:t>        return </a:t>
            </a:r>
            <a:r>
              <a:rPr lang="en" sz="1867" b="1" dirty="0">
                <a:solidFill>
                  <a:srgbClr val="9900FF"/>
                </a:solidFill>
                <a:latin typeface="Consolas"/>
                <a:ea typeface="Consolas"/>
                <a:cs typeface="Consolas"/>
                <a:sym typeface="Consolas"/>
              </a:rPr>
              <a:t>10</a:t>
            </a:r>
            <a:r>
              <a:rPr lang="en" sz="1867" b="1" dirty="0">
                <a:solidFill>
                  <a:srgbClr val="FF0000"/>
                </a:solidFill>
                <a:latin typeface="Consolas"/>
                <a:ea typeface="Consolas"/>
                <a:cs typeface="Consolas"/>
                <a:sym typeface="Consolas"/>
              </a:rPr>
              <a:t>;</a:t>
            </a:r>
            <a:endParaRPr dirty="0"/>
          </a:p>
          <a:p>
            <a:pPr marL="0" lvl="0" indent="0" algn="l" rtl="0">
              <a:lnSpc>
                <a:spcPct val="115000"/>
              </a:lnSpc>
              <a:spcBef>
                <a:spcPts val="0"/>
              </a:spcBef>
              <a:spcAft>
                <a:spcPts val="0"/>
              </a:spcAft>
              <a:buSzPts val="467"/>
              <a:buNone/>
            </a:pPr>
            <a:r>
              <a:rPr lang="en" sz="1867" b="1" dirty="0">
                <a:solidFill>
                  <a:srgbClr val="FF0000"/>
                </a:solidFill>
                <a:latin typeface="Consolas"/>
                <a:ea typeface="Consolas"/>
                <a:cs typeface="Consolas"/>
                <a:sym typeface="Consolas"/>
              </a:rPr>
              <a:t>     }</a:t>
            </a:r>
            <a:endParaRPr sz="1867" b="0" i="0" u="none" strike="noStrike" cap="none" dirty="0">
              <a:solidFill>
                <a:schemeClr val="dk1"/>
              </a:solidFill>
              <a:latin typeface="Consolas"/>
              <a:ea typeface="Consolas"/>
              <a:cs typeface="Consolas"/>
              <a:sym typeface="Consolas"/>
            </a:endParaRPr>
          </a:p>
          <a:p>
            <a:pPr marL="609585" marR="0" lvl="0" indent="-12681" algn="l" rtl="0">
              <a:lnSpc>
                <a:spcPct val="115000"/>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609585" marR="0" lvl="0" indent="-12681" algn="l" rtl="0">
              <a:lnSpc>
                <a:spcPct val="115000"/>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609585" marR="0" lvl="0" indent="-12681" algn="l" rtl="0">
              <a:lnSpc>
                <a:spcPct val="115000"/>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609585" marR="0" lvl="0" indent="-12681" algn="l" rtl="0">
              <a:lnSpc>
                <a:spcPct val="115000"/>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dirty="0">
                <a:solidFill>
                  <a:schemeClr val="dk1"/>
                </a:solidFill>
                <a:latin typeface="Consolas"/>
                <a:ea typeface="Consolas"/>
                <a:cs typeface="Consolas"/>
                <a:sym typeface="Consolas"/>
              </a:rPr>
              <a:t>}</a:t>
            </a:r>
            <a:endParaRPr dirty="0"/>
          </a:p>
          <a:p>
            <a:pPr marL="228600" marR="0" lvl="0" indent="-228600" algn="l" rtl="0">
              <a:lnSpc>
                <a:spcPct val="90000"/>
              </a:lnSpc>
              <a:spcBef>
                <a:spcPts val="0"/>
              </a:spcBef>
              <a:spcAft>
                <a:spcPts val="0"/>
              </a:spcAft>
              <a:buClr>
                <a:schemeClr val="dk1"/>
              </a:buClr>
              <a:buSzPts val="700"/>
              <a:buFont typeface="Arial"/>
              <a:buNone/>
            </a:pPr>
            <a:endParaRPr sz="2800" b="0" i="0" u="none" strike="noStrike" cap="none" dirty="0">
              <a:solidFill>
                <a:schemeClr val="dk1"/>
              </a:solidFill>
              <a:latin typeface="Arial"/>
              <a:ea typeface="Arial"/>
              <a:cs typeface="Arial"/>
              <a:sym typeface="Arial"/>
            </a:endParaRPr>
          </a:p>
        </p:txBody>
      </p:sp>
      <p:sp>
        <p:nvSpPr>
          <p:cNvPr id="280" name="Google Shape;280;p23"/>
          <p:cNvSpPr txBox="1">
            <a:spLocks noGrp="1"/>
          </p:cNvSpPr>
          <p:nvPr>
            <p:ph type="body" idx="2"/>
          </p:nvPr>
        </p:nvSpPr>
        <p:spPr>
          <a:xfrm>
            <a:off x="395784" y="1130432"/>
            <a:ext cx="6074400" cy="4967599"/>
          </a:xfrm>
          <a:prstGeom prst="rect">
            <a:avLst/>
          </a:prstGeom>
          <a:noFill/>
          <a:ln>
            <a:noFill/>
          </a:ln>
        </p:spPr>
        <p:txBody>
          <a:bodyPr spcFirstLastPara="1" wrap="square" lIns="121900" tIns="121900" rIns="121900" bIns="121900" anchor="ctr" anchorCtr="0">
            <a:noAutofit/>
          </a:bodyPr>
          <a:lstStyle/>
          <a:p>
            <a:pPr marL="609585" marR="0" lvl="0" indent="-482581" algn="l" rtl="0">
              <a:lnSpc>
                <a:spcPct val="90000"/>
              </a:lnSpc>
              <a:spcBef>
                <a:spcPts val="0"/>
              </a:spcBef>
              <a:spcAft>
                <a:spcPts val="0"/>
              </a:spcAft>
              <a:buClr>
                <a:schemeClr val="dk1"/>
              </a:buClr>
              <a:buSzPts val="2634"/>
              <a:buFont typeface="Arial"/>
              <a:buChar char="●"/>
            </a:pPr>
            <a:r>
              <a:rPr lang="en" sz="2667" b="0" i="0" u="none" strike="noStrike" cap="none" dirty="0">
                <a:solidFill>
                  <a:schemeClr val="dk1"/>
                </a:solidFill>
                <a:latin typeface="Arial"/>
                <a:ea typeface="Arial"/>
                <a:cs typeface="Arial"/>
                <a:sym typeface="Arial"/>
              </a:rPr>
              <a:t>Let’s write </a:t>
            </a:r>
            <a:r>
              <a:rPr lang="en" sz="2667" dirty="0"/>
              <a:t>a </a:t>
            </a:r>
            <a:r>
              <a:rPr lang="en" sz="2667" b="0" i="0" u="none" strike="noStrike" cap="none" dirty="0">
                <a:solidFill>
                  <a:schemeClr val="dk1"/>
                </a:solidFill>
                <a:latin typeface="Arial"/>
                <a:ea typeface="Arial"/>
                <a:cs typeface="Arial"/>
                <a:sym typeface="Arial"/>
              </a:rPr>
              <a:t>silly method for </a:t>
            </a:r>
            <a:r>
              <a:rPr lang="en" sz="2667" dirty="0" err="1">
                <a:solidFill>
                  <a:srgbClr val="0000FF"/>
                </a:solidFill>
                <a:latin typeface="Consolas"/>
                <a:ea typeface="Consolas"/>
                <a:cs typeface="Consolas"/>
                <a:sym typeface="Consolas"/>
              </a:rPr>
              <a:t>BookstoreAccountant</a:t>
            </a:r>
            <a:r>
              <a:rPr lang="en" sz="2667" b="0" i="0" u="none" strike="noStrike" cap="none" dirty="0">
                <a:solidFill>
                  <a:schemeClr val="dk1"/>
                </a:solidFill>
                <a:latin typeface="Arial"/>
                <a:ea typeface="Arial"/>
                <a:cs typeface="Arial"/>
                <a:sym typeface="Arial"/>
              </a:rPr>
              <a:t> called </a:t>
            </a:r>
            <a:r>
              <a:rPr lang="en" sz="2667" dirty="0" err="1">
                <a:solidFill>
                  <a:srgbClr val="0000FF"/>
                </a:solidFill>
                <a:latin typeface="Consolas"/>
                <a:ea typeface="Consolas"/>
                <a:cs typeface="Consolas"/>
                <a:sym typeface="Consolas"/>
              </a:rPr>
              <a:t>priceTenDollarBook</a:t>
            </a:r>
            <a:r>
              <a:rPr lang="en" sz="2667" dirty="0">
                <a:solidFill>
                  <a:srgbClr val="0000FF"/>
                </a:solidFill>
                <a:latin typeface="Consolas"/>
                <a:ea typeface="Consolas"/>
                <a:cs typeface="Consolas"/>
                <a:sym typeface="Consolas"/>
              </a:rPr>
              <a:t>()</a:t>
            </a:r>
            <a:r>
              <a:rPr lang="en" sz="2667" b="0" i="0" u="none" strike="noStrike" cap="none" dirty="0">
                <a:solidFill>
                  <a:schemeClr val="dk1"/>
                </a:solidFill>
                <a:latin typeface="Arial"/>
                <a:ea typeface="Arial"/>
                <a:cs typeface="Arial"/>
                <a:sym typeface="Arial"/>
              </a:rPr>
              <a:t> that </a:t>
            </a:r>
            <a:r>
              <a:rPr lang="en" sz="2667" dirty="0"/>
              <a:t>finds the cost of a $10 book</a:t>
            </a:r>
            <a:endParaRPr sz="2667" dirty="0">
              <a:solidFill>
                <a:schemeClr val="dk1"/>
              </a:solidFill>
            </a:endParaRPr>
          </a:p>
          <a:p>
            <a:pPr marL="609585" marR="0" lvl="0" indent="-482581" algn="l" rtl="0">
              <a:lnSpc>
                <a:spcPct val="90000"/>
              </a:lnSpc>
              <a:spcBef>
                <a:spcPts val="1333"/>
              </a:spcBef>
              <a:spcAft>
                <a:spcPts val="0"/>
              </a:spcAft>
              <a:buClr>
                <a:srgbClr val="000000"/>
              </a:buClr>
              <a:buSzPts val="2634"/>
              <a:buFont typeface="Arial"/>
              <a:buChar char="●"/>
            </a:pPr>
            <a:r>
              <a:rPr lang="en" sz="2667" b="0" i="0" u="none" strike="noStrike" cap="none" dirty="0">
                <a:solidFill>
                  <a:srgbClr val="000000"/>
                </a:solidFill>
                <a:latin typeface="Arial"/>
                <a:ea typeface="Arial"/>
                <a:cs typeface="Arial"/>
                <a:sym typeface="Arial"/>
              </a:rPr>
              <a:t>It will return the value “</a:t>
            </a:r>
            <a:r>
              <a:rPr lang="en" sz="2667" dirty="0">
                <a:solidFill>
                  <a:srgbClr val="000000"/>
                </a:solidFill>
              </a:rPr>
              <a:t>10</a:t>
            </a:r>
            <a:r>
              <a:rPr lang="en" sz="2667" b="0" i="0" u="none" strike="noStrike" cap="none" dirty="0">
                <a:solidFill>
                  <a:srgbClr val="000000"/>
                </a:solidFill>
                <a:latin typeface="Arial"/>
                <a:ea typeface="Arial"/>
                <a:cs typeface="Arial"/>
                <a:sym typeface="Arial"/>
              </a:rPr>
              <a:t>” to whoever called it</a:t>
            </a:r>
            <a:endParaRPr sz="2667" b="0" i="0" u="none" strike="noStrike" cap="none" dirty="0">
              <a:solidFill>
                <a:schemeClr val="dk1"/>
              </a:solidFill>
              <a:latin typeface="Arial"/>
              <a:ea typeface="Arial"/>
              <a:cs typeface="Arial"/>
              <a:sym typeface="Arial"/>
            </a:endParaRPr>
          </a:p>
          <a:p>
            <a:pPr marL="609585" marR="0" lvl="0" indent="-482581" algn="l" rtl="0">
              <a:lnSpc>
                <a:spcPct val="90000"/>
              </a:lnSpc>
              <a:spcBef>
                <a:spcPts val="1333"/>
              </a:spcBef>
              <a:spcAft>
                <a:spcPts val="0"/>
              </a:spcAft>
              <a:buClr>
                <a:srgbClr val="000000"/>
              </a:buClr>
              <a:buSzPts val="2634"/>
              <a:buFont typeface="Arial"/>
              <a:buChar char="●"/>
            </a:pPr>
            <a:r>
              <a:rPr lang="en" sz="2667" b="0" i="0" u="none" strike="noStrike" cap="none" dirty="0">
                <a:solidFill>
                  <a:srgbClr val="000000"/>
                </a:solidFill>
                <a:latin typeface="Arial"/>
                <a:ea typeface="Arial"/>
                <a:cs typeface="Arial"/>
                <a:sym typeface="Arial"/>
              </a:rPr>
              <a:t>We will generalize this example soon…</a:t>
            </a:r>
            <a:endParaRPr sz="2667" b="0" i="0" u="none" strike="noStrike" cap="none" dirty="0">
              <a:solidFill>
                <a:schemeClr val="dk1"/>
              </a:solidFill>
              <a:latin typeface="Arial"/>
              <a:ea typeface="Arial"/>
              <a:cs typeface="Arial"/>
              <a:sym typeface="Arial"/>
            </a:endParaRPr>
          </a:p>
        </p:txBody>
      </p:sp>
      <p:sp>
        <p:nvSpPr>
          <p:cNvPr id="281" name="Google Shape;281;p23"/>
          <p:cNvSpPr txBox="1"/>
          <p:nvPr/>
        </p:nvSpPr>
        <p:spPr>
          <a:xfrm>
            <a:off x="7278019" y="3866136"/>
            <a:ext cx="2818800" cy="633119"/>
          </a:xfrm>
          <a:prstGeom prst="rect">
            <a:avLst/>
          </a:prstGeom>
          <a:noFill/>
          <a:ln w="9525" cap="flat" cmpd="sng">
            <a:solidFill>
              <a:srgbClr val="9900FF"/>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9900FF"/>
              </a:buClr>
              <a:buSzPts val="1600"/>
              <a:buFont typeface="Arial"/>
              <a:buNone/>
            </a:pPr>
            <a:r>
              <a:rPr lang="en" sz="1600" b="0" i="0" u="none" strike="noStrike" cap="none">
                <a:solidFill>
                  <a:srgbClr val="9900FF"/>
                </a:solidFill>
                <a:latin typeface="Arial"/>
                <a:ea typeface="Arial"/>
                <a:cs typeface="Arial"/>
                <a:sym typeface="Arial"/>
              </a:rPr>
              <a:t>“10” is an integer - it matches the return type, </a:t>
            </a:r>
            <a:r>
              <a:rPr lang="en" sz="1600" b="0" i="0" u="none" strike="noStrike" cap="none">
                <a:solidFill>
                  <a:srgbClr val="9900FF"/>
                </a:solidFill>
                <a:latin typeface="Consolas"/>
                <a:ea typeface="Consolas"/>
                <a:cs typeface="Consolas"/>
                <a:sym typeface="Consolas"/>
              </a:rPr>
              <a:t>int!</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0">
                                            <p:txEl>
                                              <p:pRg st="0" end="0"/>
                                            </p:txEl>
                                          </p:spTgt>
                                        </p:tgtEl>
                                        <p:attrNameLst>
                                          <p:attrName>style.visibility</p:attrName>
                                        </p:attrNameLst>
                                      </p:cBhvr>
                                      <p:to>
                                        <p:strVal val="visible"/>
                                      </p:to>
                                    </p:set>
                                    <p:animEffect transition="in" filter="fade">
                                      <p:cBhvr>
                                        <p:cTn id="7" dur="500"/>
                                        <p:tgtEl>
                                          <p:spTgt spid="28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0">
                                            <p:txEl>
                                              <p:pRg st="1" end="1"/>
                                            </p:txEl>
                                          </p:spTgt>
                                        </p:tgtEl>
                                        <p:attrNameLst>
                                          <p:attrName>style.visibility</p:attrName>
                                        </p:attrNameLst>
                                      </p:cBhvr>
                                      <p:to>
                                        <p:strVal val="visible"/>
                                      </p:to>
                                    </p:set>
                                    <p:animEffect transition="in" filter="fade">
                                      <p:cBhvr>
                                        <p:cTn id="12" dur="500"/>
                                        <p:tgtEl>
                                          <p:spTgt spid="28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9"/>
                                        </p:tgtEl>
                                        <p:attrNameLst>
                                          <p:attrName>style.visibility</p:attrName>
                                        </p:attrNameLst>
                                      </p:cBhvr>
                                      <p:to>
                                        <p:strVal val="visible"/>
                                      </p:to>
                                    </p:set>
                                    <p:animEffect transition="in" filter="fade">
                                      <p:cBhvr>
                                        <p:cTn id="17" dur="500"/>
                                        <p:tgtEl>
                                          <p:spTgt spid="27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1"/>
                                        </p:tgtEl>
                                        <p:attrNameLst>
                                          <p:attrName>style.visibility</p:attrName>
                                        </p:attrNameLst>
                                      </p:cBhvr>
                                      <p:to>
                                        <p:strVal val="visible"/>
                                      </p:to>
                                    </p:set>
                                    <p:animEffect transition="in" filter="fade">
                                      <p:cBhvr>
                                        <p:cTn id="22" dur="500"/>
                                        <p:tgtEl>
                                          <p:spTgt spid="28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80">
                                            <p:txEl>
                                              <p:pRg st="2" end="2"/>
                                            </p:txEl>
                                          </p:spTgt>
                                        </p:tgtEl>
                                        <p:attrNameLst>
                                          <p:attrName>style.visibility</p:attrName>
                                        </p:attrNameLst>
                                      </p:cBhvr>
                                      <p:to>
                                        <p:strVal val="visible"/>
                                      </p:to>
                                    </p:set>
                                    <p:animEffect transition="in" filter="fade">
                                      <p:cBhvr>
                                        <p:cTn id="27" dur="500"/>
                                        <p:tgtEl>
                                          <p:spTgt spid="28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4"/>
          <p:cNvSpPr txBox="1">
            <a:spLocks noGrp="1"/>
          </p:cNvSpPr>
          <p:nvPr>
            <p:ph type="body" idx="1"/>
          </p:nvPr>
        </p:nvSpPr>
        <p:spPr>
          <a:xfrm>
            <a:off x="0" y="1374878"/>
            <a:ext cx="11582400" cy="4967599"/>
          </a:xfrm>
          <a:prstGeom prst="rect">
            <a:avLst/>
          </a:prstGeom>
          <a:noFill/>
          <a:ln>
            <a:noFill/>
          </a:ln>
        </p:spPr>
        <p:txBody>
          <a:bodyPr spcFirstLastPara="1" wrap="square" lIns="121900" tIns="121900" rIns="121900" bIns="121900" anchor="ctr" anchorCtr="0">
            <a:noAutofit/>
          </a:bodyPr>
          <a:lstStyle/>
          <a:p>
            <a:pPr marL="927100" marR="0" lvl="0" indent="-508000" algn="l" rtl="0">
              <a:lnSpc>
                <a:spcPct val="90000"/>
              </a:lnSpc>
              <a:spcBef>
                <a:spcPts val="0"/>
              </a:spcBef>
              <a:spcAft>
                <a:spcPts val="0"/>
              </a:spcAft>
              <a:buClr>
                <a:schemeClr val="dk1"/>
              </a:buClr>
              <a:buSzPts val="2800"/>
              <a:buFont typeface="Arial"/>
              <a:buChar char="●"/>
            </a:pPr>
            <a:r>
              <a:rPr lang="en" sz="2800" b="0" i="0" u="none" strike="noStrike" cap="none" dirty="0">
                <a:solidFill>
                  <a:schemeClr val="dk1"/>
                </a:solidFill>
                <a:latin typeface="Arial"/>
                <a:ea typeface="Arial"/>
                <a:cs typeface="Arial"/>
                <a:sym typeface="Arial"/>
              </a:rPr>
              <a:t>What does it mean for a method to “return a value to whoever calls it”?</a:t>
            </a:r>
            <a:endParaRPr sz="2800" b="0" i="0" u="none" strike="noStrike" cap="none" dirty="0">
              <a:solidFill>
                <a:schemeClr val="dk1"/>
              </a:solidFill>
              <a:latin typeface="Arial"/>
              <a:ea typeface="Arial"/>
              <a:cs typeface="Arial"/>
              <a:sym typeface="Arial"/>
            </a:endParaRPr>
          </a:p>
          <a:p>
            <a:pPr marL="927100" marR="0" lvl="0" indent="-508000" algn="l" rtl="0">
              <a:lnSpc>
                <a:spcPct val="90000"/>
              </a:lnSpc>
              <a:spcBef>
                <a:spcPts val="1333"/>
              </a:spcBef>
              <a:spcAft>
                <a:spcPts val="0"/>
              </a:spcAft>
              <a:buClr>
                <a:schemeClr val="dk1"/>
              </a:buClr>
              <a:buSzPts val="2800"/>
              <a:buFont typeface="Arial"/>
              <a:buChar char="●"/>
            </a:pPr>
            <a:r>
              <a:rPr lang="en" sz="2800" b="0" i="0" u="none" strike="noStrike" cap="none" dirty="0">
                <a:solidFill>
                  <a:schemeClr val="dk1"/>
                </a:solidFill>
                <a:latin typeface="Arial"/>
                <a:ea typeface="Arial"/>
                <a:cs typeface="Arial"/>
                <a:sym typeface="Arial"/>
              </a:rPr>
              <a:t>Another object can call </a:t>
            </a:r>
            <a:r>
              <a:rPr lang="en" sz="2800" dirty="0" err="1">
                <a:solidFill>
                  <a:srgbClr val="0000FF"/>
                </a:solidFill>
                <a:latin typeface="Consolas"/>
                <a:ea typeface="Consolas"/>
                <a:cs typeface="Consolas"/>
                <a:sym typeface="Consolas"/>
              </a:rPr>
              <a:t>priceTenDollarBook</a:t>
            </a:r>
            <a:r>
              <a:rPr lang="en" sz="2800" b="0" i="0" u="none" strike="noStrike" cap="none" dirty="0">
                <a:solidFill>
                  <a:schemeClr val="dk1"/>
                </a:solidFill>
                <a:latin typeface="Arial"/>
                <a:ea typeface="Arial"/>
                <a:cs typeface="Arial"/>
                <a:sym typeface="Arial"/>
              </a:rPr>
              <a:t> on a </a:t>
            </a:r>
            <a:r>
              <a:rPr lang="en" sz="2800" dirty="0" err="1">
                <a:solidFill>
                  <a:srgbClr val="0000FF"/>
                </a:solidFill>
                <a:latin typeface="Consolas"/>
                <a:ea typeface="Consolas"/>
                <a:cs typeface="Consolas"/>
                <a:sym typeface="Consolas"/>
              </a:rPr>
              <a:t>BookstoreAccountant</a:t>
            </a:r>
            <a:r>
              <a:rPr lang="en" sz="2800" b="0" i="0" u="none" strike="noStrike" cap="none" dirty="0">
                <a:solidFill>
                  <a:schemeClr val="dk1"/>
                </a:solidFill>
                <a:latin typeface="Arial"/>
                <a:ea typeface="Arial"/>
                <a:cs typeface="Arial"/>
                <a:sym typeface="Arial"/>
              </a:rPr>
              <a:t> from somewhere else in our program and use the result</a:t>
            </a:r>
            <a:endParaRPr sz="2800" b="0" i="0" u="none" strike="noStrike" cap="none" dirty="0">
              <a:solidFill>
                <a:schemeClr val="dk1"/>
              </a:solidFill>
              <a:latin typeface="Arial"/>
              <a:ea typeface="Arial"/>
              <a:cs typeface="Arial"/>
              <a:sym typeface="Arial"/>
            </a:endParaRPr>
          </a:p>
          <a:p>
            <a:pPr marL="927100" marR="0" lvl="0" indent="-508000" algn="l" rtl="0">
              <a:lnSpc>
                <a:spcPct val="90000"/>
              </a:lnSpc>
              <a:spcBef>
                <a:spcPts val="1333"/>
              </a:spcBef>
              <a:spcAft>
                <a:spcPts val="0"/>
              </a:spcAft>
              <a:buClr>
                <a:schemeClr val="dk1"/>
              </a:buClr>
              <a:buSzPts val="2800"/>
              <a:buFont typeface="Arial"/>
              <a:buChar char="●"/>
            </a:pPr>
            <a:r>
              <a:rPr lang="en" sz="2800" b="0" i="0" u="none" strike="noStrike" cap="none" dirty="0">
                <a:solidFill>
                  <a:schemeClr val="dk1"/>
                </a:solidFill>
                <a:latin typeface="Arial"/>
                <a:ea typeface="Arial"/>
                <a:cs typeface="Arial"/>
                <a:sym typeface="Arial"/>
              </a:rPr>
              <a:t>For example, consider a </a:t>
            </a:r>
            <a:r>
              <a:rPr lang="en" sz="2800" dirty="0">
                <a:solidFill>
                  <a:srgbClr val="0000FF"/>
                </a:solidFill>
                <a:latin typeface="Consolas"/>
                <a:ea typeface="Consolas"/>
                <a:cs typeface="Consolas"/>
                <a:sym typeface="Consolas"/>
              </a:rPr>
              <a:t>Bookstore</a:t>
            </a:r>
            <a:r>
              <a:rPr lang="en" sz="2800" b="0" i="0" u="none" strike="noStrike" cap="none" dirty="0">
                <a:solidFill>
                  <a:schemeClr val="dk1"/>
                </a:solidFill>
                <a:latin typeface="Arial"/>
                <a:ea typeface="Arial"/>
                <a:cs typeface="Arial"/>
                <a:sym typeface="Arial"/>
              </a:rPr>
              <a:t> class that has a</a:t>
            </a:r>
            <a:r>
              <a:rPr lang="en" sz="2800" dirty="0"/>
              <a:t>n accountant </a:t>
            </a:r>
            <a:r>
              <a:rPr lang="en" sz="2800" b="0" i="0" u="none" strike="noStrike" cap="none" dirty="0">
                <a:solidFill>
                  <a:schemeClr val="dk1"/>
                </a:solidFill>
                <a:latin typeface="Arial"/>
                <a:ea typeface="Arial"/>
                <a:cs typeface="Arial"/>
                <a:sym typeface="Arial"/>
              </a:rPr>
              <a:t>named </a:t>
            </a:r>
            <a:r>
              <a:rPr lang="en" sz="2800" b="1" i="0" u="none" strike="noStrike" cap="none" dirty="0" err="1">
                <a:solidFill>
                  <a:srgbClr val="0000FF"/>
                </a:solidFill>
                <a:latin typeface="Consolas"/>
                <a:ea typeface="Consolas"/>
                <a:cs typeface="Consolas"/>
                <a:sym typeface="Consolas"/>
              </a:rPr>
              <a:t>my</a:t>
            </a:r>
            <a:r>
              <a:rPr lang="en" sz="2800" b="1" dirty="0" err="1">
                <a:solidFill>
                  <a:srgbClr val="0000FF"/>
                </a:solidFill>
                <a:latin typeface="Consolas"/>
                <a:ea typeface="Consolas"/>
                <a:cs typeface="Consolas"/>
                <a:sym typeface="Consolas"/>
              </a:rPr>
              <a:t>Accountant</a:t>
            </a:r>
            <a:endParaRPr dirty="0"/>
          </a:p>
          <a:p>
            <a:pPr marL="927100" marR="0" lvl="0" indent="-508000" algn="l" rtl="0">
              <a:lnSpc>
                <a:spcPct val="90000"/>
              </a:lnSpc>
              <a:spcBef>
                <a:spcPts val="1333"/>
              </a:spcBef>
              <a:spcAft>
                <a:spcPts val="0"/>
              </a:spcAft>
              <a:buClr>
                <a:srgbClr val="000000"/>
              </a:buClr>
              <a:buSzPts val="2800"/>
              <a:buFont typeface="Arial"/>
              <a:buChar char="●"/>
            </a:pPr>
            <a:r>
              <a:rPr lang="en" sz="2800" b="0" i="0" u="none" strike="noStrike" cap="none" dirty="0">
                <a:solidFill>
                  <a:srgbClr val="000000"/>
                </a:solidFill>
                <a:latin typeface="Arial"/>
                <a:ea typeface="Arial"/>
                <a:cs typeface="Arial"/>
                <a:sym typeface="Arial"/>
              </a:rPr>
              <a:t>We will demonstrate how the </a:t>
            </a:r>
            <a:r>
              <a:rPr lang="en" sz="2800" dirty="0">
                <a:solidFill>
                  <a:srgbClr val="0000FF"/>
                </a:solidFill>
                <a:latin typeface="Consolas"/>
                <a:ea typeface="Consolas"/>
                <a:cs typeface="Consolas"/>
                <a:sym typeface="Consolas"/>
              </a:rPr>
              <a:t>Bookstore</a:t>
            </a:r>
            <a:r>
              <a:rPr lang="en" sz="2800" b="0" i="0" u="none" strike="noStrike" cap="none" dirty="0">
                <a:solidFill>
                  <a:srgbClr val="000000"/>
                </a:solidFill>
                <a:latin typeface="Arial"/>
                <a:ea typeface="Arial"/>
                <a:cs typeface="Arial"/>
                <a:sym typeface="Arial"/>
              </a:rPr>
              <a:t> can call the method and use the result</a:t>
            </a:r>
            <a:endParaRPr sz="2800" b="0" i="0" u="none" strike="noStrike" cap="none" dirty="0">
              <a:solidFill>
                <a:schemeClr val="dk1"/>
              </a:solidFill>
              <a:latin typeface="Arial"/>
              <a:ea typeface="Arial"/>
              <a:cs typeface="Arial"/>
              <a:sym typeface="Arial"/>
            </a:endParaRPr>
          </a:p>
        </p:txBody>
      </p:sp>
      <p:sp>
        <p:nvSpPr>
          <p:cNvPr id="287" name="Google Shape;287;p24"/>
          <p:cNvSpPr txBox="1">
            <a:spLocks noGrp="1"/>
          </p:cNvSpPr>
          <p:nvPr>
            <p:ph type="title"/>
          </p:nvPr>
        </p:nvSpPr>
        <p:spPr>
          <a:xfrm>
            <a:off x="609600" y="23167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a:t>Accountant</a:t>
            </a:r>
            <a:r>
              <a:rPr lang="en" sz="3600" b="1" i="0" u="none" strike="noStrike" cap="none">
                <a:solidFill>
                  <a:schemeClr val="dk1"/>
                </a:solidFill>
                <a:latin typeface="Arial"/>
                <a:ea typeface="Arial"/>
                <a:cs typeface="Arial"/>
                <a:sym typeface="Arial"/>
              </a:rPr>
              <a:t> (2/6)</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6">
                                            <p:txEl>
                                              <p:pRg st="0" end="0"/>
                                            </p:txEl>
                                          </p:spTgt>
                                        </p:tgtEl>
                                        <p:attrNameLst>
                                          <p:attrName>style.visibility</p:attrName>
                                        </p:attrNameLst>
                                      </p:cBhvr>
                                      <p:to>
                                        <p:strVal val="visible"/>
                                      </p:to>
                                    </p:set>
                                    <p:animEffect transition="in" filter="fade">
                                      <p:cBhvr>
                                        <p:cTn id="7" dur="500"/>
                                        <p:tgtEl>
                                          <p:spTgt spid="28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6">
                                            <p:txEl>
                                              <p:pRg st="1" end="1"/>
                                            </p:txEl>
                                          </p:spTgt>
                                        </p:tgtEl>
                                        <p:attrNameLst>
                                          <p:attrName>style.visibility</p:attrName>
                                        </p:attrNameLst>
                                      </p:cBhvr>
                                      <p:to>
                                        <p:strVal val="visible"/>
                                      </p:to>
                                    </p:set>
                                    <p:animEffect transition="in" filter="fade">
                                      <p:cBhvr>
                                        <p:cTn id="12" dur="500"/>
                                        <p:tgtEl>
                                          <p:spTgt spid="28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86">
                                            <p:txEl>
                                              <p:pRg st="2" end="2"/>
                                            </p:txEl>
                                          </p:spTgt>
                                        </p:tgtEl>
                                        <p:attrNameLst>
                                          <p:attrName>style.visibility</p:attrName>
                                        </p:attrNameLst>
                                      </p:cBhvr>
                                      <p:to>
                                        <p:strVal val="visible"/>
                                      </p:to>
                                    </p:set>
                                    <p:animEffect transition="in" filter="fade">
                                      <p:cBhvr>
                                        <p:cTn id="17" dur="500"/>
                                        <p:tgtEl>
                                          <p:spTgt spid="28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6">
                                            <p:txEl>
                                              <p:pRg st="3" end="3"/>
                                            </p:txEl>
                                          </p:spTgt>
                                        </p:tgtEl>
                                        <p:attrNameLst>
                                          <p:attrName>style.visibility</p:attrName>
                                        </p:attrNameLst>
                                      </p:cBhvr>
                                      <p:to>
                                        <p:strVal val="visible"/>
                                      </p:to>
                                    </p:set>
                                    <p:animEffect transition="in" filter="fade">
                                      <p:cBhvr>
                                        <p:cTn id="22" dur="500"/>
                                        <p:tgtEl>
                                          <p:spTgt spid="28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5"/>
          <p:cNvSpPr txBox="1">
            <a:spLocks noGrp="1"/>
          </p:cNvSpPr>
          <p:nvPr>
            <p:ph type="body" idx="1"/>
          </p:nvPr>
        </p:nvSpPr>
        <p:spPr>
          <a:xfrm>
            <a:off x="0" y="1600200"/>
            <a:ext cx="7422300" cy="4967700"/>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15000"/>
              </a:lnSpc>
              <a:spcBef>
                <a:spcPts val="0"/>
              </a:spcBef>
              <a:spcAft>
                <a:spcPts val="0"/>
              </a:spcAft>
              <a:buClr>
                <a:srgbClr val="999999"/>
              </a:buClr>
              <a:buSzPts val="467"/>
              <a:buFont typeface="Arial"/>
              <a:buNone/>
            </a:pPr>
            <a:r>
              <a:rPr lang="en" sz="1867" b="0" i="0" u="none" strike="noStrike" cap="none" dirty="0">
                <a:solidFill>
                  <a:srgbClr val="999999"/>
                </a:solidFill>
                <a:latin typeface="Consolas"/>
                <a:ea typeface="Consolas"/>
                <a:cs typeface="Consolas"/>
                <a:sym typeface="Consolas"/>
              </a:rPr>
              <a:t>/* Somewhere in the </a:t>
            </a:r>
            <a:r>
              <a:rPr lang="en" sz="1867" dirty="0">
                <a:solidFill>
                  <a:srgbClr val="999999"/>
                </a:solidFill>
                <a:latin typeface="Consolas"/>
                <a:ea typeface="Consolas"/>
                <a:cs typeface="Consolas"/>
                <a:sym typeface="Consolas"/>
              </a:rPr>
              <a:t>Bookstore</a:t>
            </a:r>
            <a:r>
              <a:rPr lang="en" sz="1867" b="0" i="0" u="none" strike="noStrike" cap="none" dirty="0">
                <a:solidFill>
                  <a:srgbClr val="999999"/>
                </a:solidFill>
                <a:latin typeface="Consolas"/>
                <a:ea typeface="Consolas"/>
                <a:cs typeface="Consolas"/>
                <a:sym typeface="Consolas"/>
              </a:rPr>
              <a:t> class lives an instance of the </a:t>
            </a:r>
            <a:r>
              <a:rPr lang="en" sz="1867" dirty="0" err="1">
                <a:solidFill>
                  <a:srgbClr val="999999"/>
                </a:solidFill>
                <a:latin typeface="Consolas"/>
                <a:ea typeface="Consolas"/>
                <a:cs typeface="Consolas"/>
                <a:sym typeface="Consolas"/>
              </a:rPr>
              <a:t>BookstoreAccountant</a:t>
            </a:r>
            <a:r>
              <a:rPr lang="en" sz="1867" b="0" i="0" u="none" strike="noStrike" cap="none" dirty="0">
                <a:solidFill>
                  <a:srgbClr val="999999"/>
                </a:solidFill>
                <a:latin typeface="Consolas"/>
                <a:ea typeface="Consolas"/>
                <a:cs typeface="Consolas"/>
                <a:sym typeface="Consolas"/>
              </a:rPr>
              <a:t> class named </a:t>
            </a:r>
            <a:r>
              <a:rPr lang="en" sz="1867" b="0" i="0" u="none" strike="noStrike" cap="none" dirty="0" err="1">
                <a:solidFill>
                  <a:srgbClr val="999999"/>
                </a:solidFill>
                <a:latin typeface="Consolas"/>
                <a:ea typeface="Consolas"/>
                <a:cs typeface="Consolas"/>
                <a:sym typeface="Consolas"/>
              </a:rPr>
              <a:t>my</a:t>
            </a:r>
            <a:r>
              <a:rPr lang="en" sz="1867" dirty="0" err="1">
                <a:solidFill>
                  <a:srgbClr val="999999"/>
                </a:solidFill>
                <a:latin typeface="Consolas"/>
                <a:ea typeface="Consolas"/>
                <a:cs typeface="Consolas"/>
                <a:sym typeface="Consolas"/>
              </a:rPr>
              <a:t>Accountant</a:t>
            </a:r>
            <a:r>
              <a:rPr lang="en" sz="1867" dirty="0">
                <a:solidFill>
                  <a:srgbClr val="999999"/>
                </a:solidFill>
                <a:latin typeface="Consolas"/>
                <a:ea typeface="Consolas"/>
                <a:cs typeface="Consolas"/>
                <a:sym typeface="Consolas"/>
              </a:rPr>
              <a:t>   </a:t>
            </a:r>
            <a:r>
              <a:rPr lang="en" sz="1867" b="0" i="0" u="none" strike="noStrike" cap="none" dirty="0">
                <a:solidFill>
                  <a:srgbClr val="999999"/>
                </a:solidFill>
                <a:latin typeface="Consolas"/>
                <a:ea typeface="Consolas"/>
                <a:cs typeface="Consolas"/>
                <a:sym typeface="Consolas"/>
              </a:rPr>
              <a:t>                               </a:t>
            </a:r>
            <a:r>
              <a:rPr lang="en" sz="1867" dirty="0">
                <a:solidFill>
                  <a:srgbClr val="999999"/>
                </a:solidFill>
                <a:latin typeface="Consolas"/>
                <a:ea typeface="Consolas"/>
                <a:cs typeface="Consolas"/>
                <a:sym typeface="Consolas"/>
              </a:rPr>
              <a:t> </a:t>
            </a:r>
            <a:r>
              <a:rPr lang="en" sz="1867" b="0" i="0" u="none" strike="noStrike" cap="none" dirty="0">
                <a:solidFill>
                  <a:srgbClr val="999999"/>
                </a:solidFill>
                <a:latin typeface="Consolas"/>
                <a:ea typeface="Consolas"/>
                <a:cs typeface="Consolas"/>
                <a:sym typeface="Consolas"/>
              </a:rPr>
              <a:t>*/</a:t>
            </a:r>
            <a:endParaRPr dirty="0"/>
          </a:p>
          <a:p>
            <a:pPr marL="228600" marR="0" lvl="0" indent="-228600" algn="l" rtl="0">
              <a:lnSpc>
                <a:spcPct val="115000"/>
              </a:lnSpc>
              <a:spcBef>
                <a:spcPts val="0"/>
              </a:spcBef>
              <a:spcAft>
                <a:spcPts val="0"/>
              </a:spcAft>
              <a:buClr>
                <a:schemeClr val="dk1"/>
              </a:buClr>
              <a:buSzPts val="467"/>
              <a:buFont typeface="Arial"/>
              <a:buNone/>
            </a:pPr>
            <a:endParaRPr sz="1867" b="0" i="0" u="none" strike="noStrike" cap="none" dirty="0">
              <a:solidFill>
                <a:srgbClr val="999999"/>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467"/>
              <a:buFont typeface="Arial"/>
              <a:buNone/>
            </a:pPr>
            <a:r>
              <a:rPr lang="en" sz="1867" dirty="0">
                <a:solidFill>
                  <a:srgbClr val="000000"/>
                </a:solidFill>
                <a:latin typeface="Consolas"/>
                <a:ea typeface="Consolas"/>
                <a:cs typeface="Consolas"/>
                <a:sym typeface="Consolas"/>
              </a:rPr>
              <a:t>  </a:t>
            </a:r>
            <a:r>
              <a:rPr lang="en" sz="1867" b="0" i="0" u="none" strike="noStrike" cap="none" dirty="0" err="1">
                <a:solidFill>
                  <a:srgbClr val="000000"/>
                </a:solidFill>
                <a:latin typeface="Consolas"/>
                <a:ea typeface="Consolas"/>
                <a:cs typeface="Consolas"/>
                <a:sym typeface="Consolas"/>
              </a:rPr>
              <a:t>my</a:t>
            </a:r>
            <a:r>
              <a:rPr lang="en" sz="1867" dirty="0" err="1">
                <a:solidFill>
                  <a:srgbClr val="000000"/>
                </a:solidFill>
                <a:latin typeface="Consolas"/>
                <a:ea typeface="Consolas"/>
                <a:cs typeface="Consolas"/>
                <a:sym typeface="Consolas"/>
              </a:rPr>
              <a:t>Accountant.priceTenDollarBook</a:t>
            </a:r>
            <a:r>
              <a:rPr lang="en" sz="1867" dirty="0">
                <a:solidFill>
                  <a:srgbClr val="000000"/>
                </a:solidFill>
                <a:latin typeface="Consolas"/>
                <a:ea typeface="Consolas"/>
                <a:cs typeface="Consolas"/>
                <a:sym typeface="Consolas"/>
              </a:rPr>
              <a:t>();</a:t>
            </a:r>
            <a:endParaRPr dirty="0"/>
          </a:p>
          <a:p>
            <a:pPr marL="228600" marR="0" lvl="0" indent="-228600" algn="l" rtl="0">
              <a:lnSpc>
                <a:spcPct val="90000"/>
              </a:lnSpc>
              <a:spcBef>
                <a:spcPts val="0"/>
              </a:spcBef>
              <a:spcAft>
                <a:spcPts val="0"/>
              </a:spcAft>
              <a:buClr>
                <a:schemeClr val="dk1"/>
              </a:buClr>
              <a:buSzPts val="700"/>
              <a:buFont typeface="Arial"/>
              <a:buNone/>
            </a:pPr>
            <a:endParaRPr sz="2800" b="0" i="0" u="none" strike="noStrike" cap="none" dirty="0">
              <a:solidFill>
                <a:schemeClr val="dk1"/>
              </a:solidFill>
              <a:latin typeface="Arial"/>
              <a:ea typeface="Arial"/>
              <a:cs typeface="Arial"/>
              <a:sym typeface="Arial"/>
            </a:endParaRPr>
          </a:p>
          <a:p>
            <a:pPr marL="228600" marR="0" lvl="0" indent="-228600" algn="l" rtl="0">
              <a:lnSpc>
                <a:spcPct val="90000"/>
              </a:lnSpc>
              <a:spcBef>
                <a:spcPts val="0"/>
              </a:spcBef>
              <a:spcAft>
                <a:spcPts val="0"/>
              </a:spcAft>
              <a:buClr>
                <a:schemeClr val="dk1"/>
              </a:buClr>
              <a:buSzPts val="533"/>
              <a:buFont typeface="Arial"/>
              <a:buNone/>
            </a:pPr>
            <a:endParaRPr sz="2133" b="0" i="0" u="none" strike="noStrike" cap="none" dirty="0">
              <a:solidFill>
                <a:schemeClr val="dk1"/>
              </a:solidFill>
              <a:latin typeface="Arial"/>
              <a:ea typeface="Arial"/>
              <a:cs typeface="Arial"/>
              <a:sym typeface="Arial"/>
            </a:endParaRPr>
          </a:p>
        </p:txBody>
      </p:sp>
      <p:sp>
        <p:nvSpPr>
          <p:cNvPr id="293" name="Google Shape;293;p25"/>
          <p:cNvSpPr txBox="1">
            <a:spLocks noGrp="1"/>
          </p:cNvSpPr>
          <p:nvPr>
            <p:ph type="body" idx="2"/>
          </p:nvPr>
        </p:nvSpPr>
        <p:spPr>
          <a:xfrm>
            <a:off x="7156239" y="1600150"/>
            <a:ext cx="5325900" cy="4967700"/>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05000"/>
              </a:lnSpc>
              <a:spcBef>
                <a:spcPts val="0"/>
              </a:spcBef>
              <a:spcAft>
                <a:spcPts val="0"/>
              </a:spcAft>
              <a:buClr>
                <a:schemeClr val="dk1"/>
              </a:buClr>
              <a:buSzPts val="467"/>
              <a:buFont typeface="Arial"/>
              <a:buNone/>
            </a:pPr>
            <a:r>
              <a:rPr lang="en" sz="1867" b="0" i="0" u="none" strike="noStrike" cap="none">
                <a:solidFill>
                  <a:schemeClr val="dk1"/>
                </a:solidFill>
                <a:latin typeface="Consolas"/>
                <a:ea typeface="Consolas"/>
                <a:cs typeface="Consolas"/>
                <a:sym typeface="Consolas"/>
              </a:rPr>
              <a:t>public class </a:t>
            </a:r>
            <a:r>
              <a:rPr lang="en" sz="1867">
                <a:latin typeface="Consolas"/>
                <a:ea typeface="Consolas"/>
                <a:cs typeface="Consolas"/>
                <a:sym typeface="Consolas"/>
              </a:rPr>
              <a:t>BookstoreAccountant</a:t>
            </a:r>
            <a:r>
              <a:rPr lang="en" sz="1867" b="0" i="0" u="none" strike="noStrike" cap="none">
                <a:solidFill>
                  <a:schemeClr val="dk1"/>
                </a:solidFill>
                <a:latin typeface="Consolas"/>
                <a:ea typeface="Consolas"/>
                <a:cs typeface="Consolas"/>
                <a:sym typeface="Consolas"/>
              </a:rPr>
              <a:t> {</a:t>
            </a:r>
            <a:endParaRPr/>
          </a:p>
          <a:p>
            <a:pPr marL="228600" marR="0" lvl="0" indent="-228600" algn="l" rtl="0">
              <a:lnSpc>
                <a:spcPct val="105000"/>
              </a:lnSpc>
              <a:spcBef>
                <a:spcPts val="0"/>
              </a:spcBef>
              <a:spcAft>
                <a:spcPts val="0"/>
              </a:spcAft>
              <a:buClr>
                <a:schemeClr val="dk1"/>
              </a:buClr>
              <a:buSzPts val="467"/>
              <a:buFont typeface="Arial"/>
              <a:buNone/>
            </a:pPr>
            <a:endParaRPr sz="1867" b="0" i="0" u="none" strike="noStrike" cap="none">
              <a:solidFill>
                <a:srgbClr val="999999"/>
              </a:solidFill>
              <a:latin typeface="Consolas"/>
              <a:ea typeface="Consolas"/>
              <a:cs typeface="Consolas"/>
              <a:sym typeface="Consolas"/>
            </a:endParaRPr>
          </a:p>
          <a:p>
            <a:pPr marL="228600" marR="0" lvl="0" indent="-228600" algn="l" rtl="0">
              <a:lnSpc>
                <a:spcPct val="105000"/>
              </a:lnSpc>
              <a:spcBef>
                <a:spcPts val="0"/>
              </a:spcBef>
              <a:spcAft>
                <a:spcPts val="0"/>
              </a:spcAft>
              <a:buClr>
                <a:srgbClr val="999999"/>
              </a:buClr>
              <a:buSzPts val="467"/>
              <a:buFont typeface="Arial"/>
              <a:buNone/>
            </a:pPr>
            <a:r>
              <a:rPr lang="en" sz="1867" b="0" i="0" u="none" strike="noStrike" cap="none">
                <a:solidFill>
                  <a:srgbClr val="999999"/>
                </a:solidFill>
                <a:latin typeface="Consolas"/>
                <a:ea typeface="Consolas"/>
                <a:cs typeface="Consolas"/>
                <a:sym typeface="Consolas"/>
              </a:rPr>
              <a:t>	/* Some code elided */</a:t>
            </a:r>
            <a:endParaRPr/>
          </a:p>
          <a:p>
            <a:pPr marL="228600" marR="0" lvl="0" indent="-228600" algn="l" rtl="0">
              <a:lnSpc>
                <a:spcPct val="10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0" marR="0" lvl="0" indent="0" algn="l" rtl="0">
              <a:lnSpc>
                <a:spcPct val="105000"/>
              </a:lnSpc>
              <a:spcBef>
                <a:spcPts val="0"/>
              </a:spcBef>
              <a:spcAft>
                <a:spcPts val="0"/>
              </a:spcAft>
              <a:buClr>
                <a:srgbClr val="000000"/>
              </a:buClr>
              <a:buSzPts val="467"/>
              <a:buFont typeface="Arial"/>
              <a:buNone/>
            </a:pPr>
            <a:r>
              <a:rPr lang="en" sz="1867">
                <a:solidFill>
                  <a:srgbClr val="000000"/>
                </a:solidFill>
                <a:latin typeface="Consolas"/>
                <a:ea typeface="Consolas"/>
                <a:cs typeface="Consolas"/>
                <a:sym typeface="Consolas"/>
              </a:rPr>
              <a:t>   </a:t>
            </a:r>
            <a:r>
              <a:rPr lang="en" sz="1867" b="1">
                <a:solidFill>
                  <a:srgbClr val="000000"/>
                </a:solidFill>
                <a:latin typeface="Consolas"/>
                <a:ea typeface="Consolas"/>
                <a:cs typeface="Consolas"/>
                <a:sym typeface="Consolas"/>
              </a:rPr>
              <a:t> </a:t>
            </a:r>
            <a:r>
              <a:rPr lang="en" sz="1867">
                <a:solidFill>
                  <a:srgbClr val="000000"/>
                </a:solidFill>
                <a:latin typeface="Consolas"/>
                <a:ea typeface="Consolas"/>
                <a:cs typeface="Consolas"/>
                <a:sym typeface="Consolas"/>
              </a:rPr>
              <a:t>public int priceTenDollarBook() {</a:t>
            </a:r>
            <a:endParaRPr/>
          </a:p>
          <a:p>
            <a:pPr marL="0" marR="0" lvl="0" indent="0" algn="l" rtl="0">
              <a:lnSpc>
                <a:spcPct val="105000"/>
              </a:lnSpc>
              <a:spcBef>
                <a:spcPts val="0"/>
              </a:spcBef>
              <a:spcAft>
                <a:spcPts val="0"/>
              </a:spcAft>
              <a:buClr>
                <a:srgbClr val="000000"/>
              </a:buClr>
              <a:buSzPts val="467"/>
              <a:buFont typeface="Arial"/>
              <a:buNone/>
            </a:pPr>
            <a:r>
              <a:rPr lang="en" sz="1867">
                <a:solidFill>
                  <a:srgbClr val="000000"/>
                </a:solidFill>
                <a:latin typeface="Consolas"/>
                <a:ea typeface="Consolas"/>
                <a:cs typeface="Consolas"/>
                <a:sym typeface="Consolas"/>
              </a:rPr>
              <a:t>        return 10;</a:t>
            </a:r>
            <a:endParaRPr/>
          </a:p>
          <a:p>
            <a:pPr marL="0" lvl="0" indent="0" algn="l" rtl="0">
              <a:lnSpc>
                <a:spcPct val="115000"/>
              </a:lnSpc>
              <a:spcBef>
                <a:spcPts val="0"/>
              </a:spcBef>
              <a:spcAft>
                <a:spcPts val="0"/>
              </a:spcAft>
              <a:buClr>
                <a:schemeClr val="dk1"/>
              </a:buClr>
              <a:buSzPts val="467"/>
              <a:buFont typeface="Arial"/>
              <a:buNone/>
            </a:pPr>
            <a:r>
              <a:rPr lang="en" sz="1867">
                <a:solidFill>
                  <a:srgbClr val="000000"/>
                </a:solidFill>
                <a:latin typeface="Consolas"/>
                <a:ea typeface="Consolas"/>
                <a:cs typeface="Consolas"/>
                <a:sym typeface="Consolas"/>
              </a:rPr>
              <a:t>    }</a:t>
            </a:r>
            <a:endParaRPr/>
          </a:p>
          <a:p>
            <a:pPr marL="609585" marR="0" lvl="0" indent="-12681" algn="l" rtl="0">
              <a:lnSpc>
                <a:spcPct val="105000"/>
              </a:lnSpc>
              <a:spcBef>
                <a:spcPts val="0"/>
              </a:spcBef>
              <a:spcAft>
                <a:spcPts val="0"/>
              </a:spcAft>
              <a:buClr>
                <a:schemeClr val="dk1"/>
              </a:buClr>
              <a:buSzPts val="467"/>
              <a:buFont typeface="Arial"/>
              <a:buNone/>
            </a:pPr>
            <a:endParaRPr sz="1867" b="0" i="0" u="none" strike="noStrike" cap="none">
              <a:solidFill>
                <a:srgbClr val="000000"/>
              </a:solidFill>
              <a:latin typeface="Consolas"/>
              <a:ea typeface="Consolas"/>
              <a:cs typeface="Consolas"/>
              <a:sym typeface="Consolas"/>
            </a:endParaRPr>
          </a:p>
          <a:p>
            <a:pPr marL="609585" marR="0" lvl="0" indent="-12681" algn="l" rtl="0">
              <a:lnSpc>
                <a:spcPct val="105000"/>
              </a:lnSpc>
              <a:spcBef>
                <a:spcPts val="0"/>
              </a:spcBef>
              <a:spcAft>
                <a:spcPts val="0"/>
              </a:spcAft>
              <a:buClr>
                <a:schemeClr val="dk1"/>
              </a:buClr>
              <a:buSzPts val="467"/>
              <a:buFont typeface="Arial"/>
              <a:buNone/>
            </a:pPr>
            <a:endParaRPr sz="1867" b="0" i="0" u="none" strike="noStrike" cap="none">
              <a:solidFill>
                <a:srgbClr val="000000"/>
              </a:solidFill>
              <a:latin typeface="Consolas"/>
              <a:ea typeface="Consolas"/>
              <a:cs typeface="Consolas"/>
              <a:sym typeface="Consolas"/>
            </a:endParaRPr>
          </a:p>
          <a:p>
            <a:pPr marL="609585" marR="0" lvl="0" indent="-12681" algn="l" rtl="0">
              <a:lnSpc>
                <a:spcPct val="105000"/>
              </a:lnSpc>
              <a:spcBef>
                <a:spcPts val="0"/>
              </a:spcBef>
              <a:spcAft>
                <a:spcPts val="0"/>
              </a:spcAft>
              <a:buClr>
                <a:schemeClr val="dk1"/>
              </a:buClr>
              <a:buSzPts val="467"/>
              <a:buFont typeface="Arial"/>
              <a:buNone/>
            </a:pPr>
            <a:endParaRPr sz="1867" b="0" i="0" u="none" strike="noStrike" cap="none">
              <a:solidFill>
                <a:srgbClr val="000000"/>
              </a:solidFill>
              <a:latin typeface="Consolas"/>
              <a:ea typeface="Consolas"/>
              <a:cs typeface="Consolas"/>
              <a:sym typeface="Consolas"/>
            </a:endParaRPr>
          </a:p>
          <a:p>
            <a:pPr marL="609585" marR="0" lvl="0" indent="-12681" algn="l" rtl="0">
              <a:lnSpc>
                <a:spcPct val="105000"/>
              </a:lnSpc>
              <a:spcBef>
                <a:spcPts val="0"/>
              </a:spcBef>
              <a:spcAft>
                <a:spcPts val="0"/>
              </a:spcAft>
              <a:buClr>
                <a:schemeClr val="dk1"/>
              </a:buClr>
              <a:buSzPts val="467"/>
              <a:buFont typeface="Arial"/>
              <a:buNone/>
            </a:pPr>
            <a:endParaRPr sz="1867" b="0" i="0" u="none" strike="noStrike" cap="none">
              <a:solidFill>
                <a:srgbClr val="000000"/>
              </a:solidFill>
              <a:latin typeface="Consolas"/>
              <a:ea typeface="Consolas"/>
              <a:cs typeface="Consolas"/>
              <a:sym typeface="Consolas"/>
            </a:endParaRPr>
          </a:p>
          <a:p>
            <a:pPr marL="609585" marR="0" lvl="0" indent="-12681" algn="l" rtl="0">
              <a:lnSpc>
                <a:spcPct val="105000"/>
              </a:lnSpc>
              <a:spcBef>
                <a:spcPts val="0"/>
              </a:spcBef>
              <a:spcAft>
                <a:spcPts val="0"/>
              </a:spcAft>
              <a:buClr>
                <a:schemeClr val="dk1"/>
              </a:buClr>
              <a:buSzPts val="467"/>
              <a:buFont typeface="Arial"/>
              <a:buNone/>
            </a:pPr>
            <a:endParaRPr sz="1867" b="0" i="0" u="none" strike="noStrike" cap="none">
              <a:solidFill>
                <a:srgbClr val="000000"/>
              </a:solidFill>
              <a:latin typeface="Consolas"/>
              <a:ea typeface="Consolas"/>
              <a:cs typeface="Consolas"/>
              <a:sym typeface="Consolas"/>
            </a:endParaRPr>
          </a:p>
          <a:p>
            <a:pPr marL="609585" marR="0" lvl="0" indent="-12681" algn="l" rtl="0">
              <a:lnSpc>
                <a:spcPct val="105000"/>
              </a:lnSpc>
              <a:spcBef>
                <a:spcPts val="0"/>
              </a:spcBef>
              <a:spcAft>
                <a:spcPts val="0"/>
              </a:spcAft>
              <a:buClr>
                <a:schemeClr val="dk1"/>
              </a:buClr>
              <a:buSzPts val="467"/>
              <a:buFont typeface="Arial"/>
              <a:buNone/>
            </a:pPr>
            <a:endParaRPr sz="1867" b="0" i="0" u="none" strike="noStrike" cap="none">
              <a:solidFill>
                <a:srgbClr val="000000"/>
              </a:solidFill>
              <a:latin typeface="Consolas"/>
              <a:ea typeface="Consolas"/>
              <a:cs typeface="Consolas"/>
              <a:sym typeface="Consolas"/>
            </a:endParaRPr>
          </a:p>
          <a:p>
            <a:pPr marL="609585" marR="0" lvl="0" indent="-12681" algn="l" rtl="0">
              <a:lnSpc>
                <a:spcPct val="105000"/>
              </a:lnSpc>
              <a:spcBef>
                <a:spcPts val="0"/>
              </a:spcBef>
              <a:spcAft>
                <a:spcPts val="0"/>
              </a:spcAft>
              <a:buClr>
                <a:schemeClr val="dk1"/>
              </a:buClr>
              <a:buSzPts val="467"/>
              <a:buFont typeface="Arial"/>
              <a:buNone/>
            </a:pPr>
            <a:endParaRPr sz="1867" b="0" i="0" u="none" strike="noStrike" cap="none">
              <a:solidFill>
                <a:srgbClr val="000000"/>
              </a:solidFill>
              <a:latin typeface="Consolas"/>
              <a:ea typeface="Consolas"/>
              <a:cs typeface="Consolas"/>
              <a:sym typeface="Consolas"/>
            </a:endParaRPr>
          </a:p>
          <a:p>
            <a:pPr marL="228600" marR="0" lvl="0" indent="-228600" algn="l" rtl="0">
              <a:lnSpc>
                <a:spcPct val="105000"/>
              </a:lnSpc>
              <a:spcBef>
                <a:spcPts val="0"/>
              </a:spcBef>
              <a:spcAft>
                <a:spcPts val="0"/>
              </a:spcAft>
              <a:buClr>
                <a:schemeClr val="dk1"/>
              </a:buClr>
              <a:buSzPts val="467"/>
              <a:buFont typeface="Arial"/>
              <a:buNone/>
            </a:pPr>
            <a:r>
              <a:rPr lang="en" sz="1867" b="0" i="0" u="none" strike="noStrike" cap="none">
                <a:solidFill>
                  <a:schemeClr val="dk1"/>
                </a:solidFill>
                <a:latin typeface="Consolas"/>
                <a:ea typeface="Consolas"/>
                <a:cs typeface="Consolas"/>
                <a:sym typeface="Consolas"/>
              </a:rPr>
              <a:t>}</a:t>
            </a:r>
            <a:endParaRPr/>
          </a:p>
          <a:p>
            <a:pPr marL="228600" marR="0" lvl="0" indent="-228600" algn="l" rtl="0">
              <a:lnSpc>
                <a:spcPct val="80000"/>
              </a:lnSpc>
              <a:spcBef>
                <a:spcPts val="0"/>
              </a:spcBef>
              <a:spcAft>
                <a:spcPts val="0"/>
              </a:spcAft>
              <a:buClr>
                <a:schemeClr val="dk1"/>
              </a:buClr>
              <a:buSzPts val="700"/>
              <a:buFont typeface="Arial"/>
              <a:buNone/>
            </a:pPr>
            <a:endParaRPr sz="2800" b="0" i="0" u="none" strike="noStrike" cap="none">
              <a:solidFill>
                <a:schemeClr val="dk1"/>
              </a:solidFill>
              <a:latin typeface="Arial"/>
              <a:ea typeface="Arial"/>
              <a:cs typeface="Arial"/>
              <a:sym typeface="Arial"/>
            </a:endParaRPr>
          </a:p>
        </p:txBody>
      </p:sp>
      <p:cxnSp>
        <p:nvCxnSpPr>
          <p:cNvPr id="294" name="Google Shape;294;p25"/>
          <p:cNvCxnSpPr/>
          <p:nvPr/>
        </p:nvCxnSpPr>
        <p:spPr>
          <a:xfrm>
            <a:off x="7156250" y="1485383"/>
            <a:ext cx="0" cy="5054100"/>
          </a:xfrm>
          <a:prstGeom prst="straightConnector1">
            <a:avLst/>
          </a:prstGeom>
          <a:noFill/>
          <a:ln w="38100" cap="flat" cmpd="sng">
            <a:solidFill>
              <a:srgbClr val="999999"/>
            </a:solidFill>
            <a:prstDash val="solid"/>
            <a:round/>
            <a:headEnd type="none" w="sm" len="sm"/>
            <a:tailEnd type="none" w="sm" len="sm"/>
          </a:ln>
        </p:spPr>
      </p:cxnSp>
      <p:sp>
        <p:nvSpPr>
          <p:cNvPr id="295" name="Google Shape;295;p25"/>
          <p:cNvSpPr txBox="1"/>
          <p:nvPr/>
        </p:nvSpPr>
        <p:spPr>
          <a:xfrm>
            <a:off x="0" y="3661767"/>
            <a:ext cx="6759200" cy="2877599"/>
          </a:xfrm>
          <a:prstGeom prst="rect">
            <a:avLst/>
          </a:prstGeom>
          <a:noFill/>
          <a:ln>
            <a:noFill/>
          </a:ln>
        </p:spPr>
        <p:txBody>
          <a:bodyPr spcFirstLastPara="1" wrap="square" lIns="121900" tIns="121900" rIns="121900" bIns="121900" anchor="t" anchorCtr="0">
            <a:noAutofit/>
          </a:bodyPr>
          <a:lstStyle/>
          <a:p>
            <a:pPr marL="609585" marR="0" lvl="0" indent="-469883" algn="l" rtl="0">
              <a:lnSpc>
                <a:spcPct val="100000"/>
              </a:lnSpc>
              <a:spcBef>
                <a:spcPts val="0"/>
              </a:spcBef>
              <a:spcAft>
                <a:spcPts val="0"/>
              </a:spcAft>
              <a:buClr>
                <a:srgbClr val="000000"/>
              </a:buClr>
              <a:buSzPts val="2400"/>
              <a:buFont typeface="Arial"/>
              <a:buChar char="●"/>
            </a:pPr>
            <a:r>
              <a:rPr lang="en" sz="2400" b="0" i="0" u="none" strike="noStrike" cap="none">
                <a:solidFill>
                  <a:schemeClr val="dk1"/>
                </a:solidFill>
                <a:latin typeface="Arial"/>
                <a:ea typeface="Arial"/>
                <a:cs typeface="Arial"/>
                <a:sym typeface="Arial"/>
              </a:rPr>
              <a:t>We start by just calling the method</a:t>
            </a:r>
            <a:endParaRPr sz="2400" b="0" i="0" u="none" strike="noStrike" cap="none">
              <a:solidFill>
                <a:schemeClr val="dk1"/>
              </a:solidFill>
              <a:latin typeface="Arial"/>
              <a:ea typeface="Arial"/>
              <a:cs typeface="Arial"/>
              <a:sym typeface="Arial"/>
            </a:endParaRPr>
          </a:p>
          <a:p>
            <a:pPr marL="609585" marR="0" lvl="0" indent="-469883" algn="l" rtl="0">
              <a:lnSpc>
                <a:spcPct val="100000"/>
              </a:lnSpc>
              <a:spcBef>
                <a:spcPts val="1333"/>
              </a:spcBef>
              <a:spcAft>
                <a:spcPts val="0"/>
              </a:spcAft>
              <a:buClr>
                <a:srgbClr val="000000"/>
              </a:buClr>
              <a:buSzPts val="2400"/>
              <a:buFont typeface="Arial"/>
              <a:buChar char="●"/>
            </a:pPr>
            <a:r>
              <a:rPr lang="en" sz="2400" b="0" i="0" u="none" strike="noStrike" cap="none">
                <a:solidFill>
                  <a:schemeClr val="dk1"/>
                </a:solidFill>
                <a:latin typeface="Arial"/>
                <a:ea typeface="Arial"/>
                <a:cs typeface="Arial"/>
                <a:sym typeface="Arial"/>
              </a:rPr>
              <a:t>This is fine, but we are not doing anything with the result!</a:t>
            </a:r>
            <a:endParaRPr sz="2400" b="0" i="0" u="none" strike="noStrike" cap="none">
              <a:solidFill>
                <a:schemeClr val="dk1"/>
              </a:solidFill>
              <a:latin typeface="Arial"/>
              <a:ea typeface="Arial"/>
              <a:cs typeface="Arial"/>
              <a:sym typeface="Arial"/>
            </a:endParaRPr>
          </a:p>
          <a:p>
            <a:pPr marL="609585" marR="0" lvl="0" indent="-469883" algn="l" rtl="0">
              <a:lnSpc>
                <a:spcPct val="100000"/>
              </a:lnSpc>
              <a:spcBef>
                <a:spcPts val="1333"/>
              </a:spcBef>
              <a:spcAft>
                <a:spcPts val="0"/>
              </a:spcAft>
              <a:buClr>
                <a:srgbClr val="000000"/>
              </a:buClr>
              <a:buSzPts val="2400"/>
              <a:buFont typeface="Arial"/>
              <a:buChar char="●"/>
            </a:pPr>
            <a:r>
              <a:rPr lang="en" sz="2400" b="0" i="0" u="none" strike="noStrike" cap="none">
                <a:solidFill>
                  <a:schemeClr val="dk1"/>
                </a:solidFill>
                <a:latin typeface="Arial"/>
                <a:ea typeface="Arial"/>
                <a:cs typeface="Arial"/>
                <a:sym typeface="Arial"/>
              </a:rPr>
              <a:t>Let’s use the returned value by </a:t>
            </a:r>
            <a:r>
              <a:rPr lang="en" sz="2400" b="1" i="0" u="none" strike="noStrike" cap="none">
                <a:solidFill>
                  <a:schemeClr val="dk1"/>
                </a:solidFill>
                <a:latin typeface="Arial"/>
                <a:ea typeface="Arial"/>
                <a:cs typeface="Arial"/>
                <a:sym typeface="Arial"/>
              </a:rPr>
              <a:t>printing it to the console</a:t>
            </a:r>
            <a:endParaRPr sz="2400" b="1" i="0" u="none" strike="noStrike" cap="none">
              <a:solidFill>
                <a:schemeClr val="dk1"/>
              </a:solidFill>
              <a:latin typeface="Arial"/>
              <a:ea typeface="Arial"/>
              <a:cs typeface="Arial"/>
              <a:sym typeface="Arial"/>
            </a:endParaRPr>
          </a:p>
        </p:txBody>
      </p:sp>
      <p:sp>
        <p:nvSpPr>
          <p:cNvPr id="296" name="Google Shape;296;p25"/>
          <p:cNvSpPr txBox="1">
            <a:spLocks noGrp="1"/>
          </p:cNvSpPr>
          <p:nvPr>
            <p:ph type="title"/>
          </p:nvPr>
        </p:nvSpPr>
        <p:spPr>
          <a:xfrm>
            <a:off x="609600" y="23167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a:t>Accountant</a:t>
            </a:r>
            <a:r>
              <a:rPr lang="en" sz="3600" b="1" i="0" u="none" strike="noStrike" cap="none">
                <a:solidFill>
                  <a:schemeClr val="dk1"/>
                </a:solidFill>
                <a:latin typeface="Arial"/>
                <a:ea typeface="Arial"/>
                <a:cs typeface="Arial"/>
                <a:sym typeface="Arial"/>
              </a:rPr>
              <a:t> (3/6)</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2"/>
                                        </p:tgtEl>
                                        <p:attrNameLst>
                                          <p:attrName>style.visibility</p:attrName>
                                        </p:attrNameLst>
                                      </p:cBhvr>
                                      <p:to>
                                        <p:strVal val="visible"/>
                                      </p:to>
                                    </p:set>
                                    <p:animEffect transition="in" filter="fade">
                                      <p:cBhvr>
                                        <p:cTn id="7" dur="500"/>
                                        <p:tgtEl>
                                          <p:spTgt spid="292"/>
                                        </p:tgtEl>
                                      </p:cBhvr>
                                    </p:animEffect>
                                  </p:childTnLst>
                                </p:cTn>
                              </p:par>
                              <p:par>
                                <p:cTn id="8" presetID="10" presetClass="entr" presetSubtype="0" fill="hold" nodeType="withEffect">
                                  <p:stCondLst>
                                    <p:cond delay="0"/>
                                  </p:stCondLst>
                                  <p:childTnLst>
                                    <p:set>
                                      <p:cBhvr>
                                        <p:cTn id="9" dur="1" fill="hold">
                                          <p:stCondLst>
                                            <p:cond delay="0"/>
                                          </p:stCondLst>
                                        </p:cTn>
                                        <p:tgtEl>
                                          <p:spTgt spid="293"/>
                                        </p:tgtEl>
                                        <p:attrNameLst>
                                          <p:attrName>style.visibility</p:attrName>
                                        </p:attrNameLst>
                                      </p:cBhvr>
                                      <p:to>
                                        <p:strVal val="visible"/>
                                      </p:to>
                                    </p:set>
                                    <p:animEffect transition="in" filter="fade">
                                      <p:cBhvr>
                                        <p:cTn id="10" dur="500"/>
                                        <p:tgtEl>
                                          <p:spTgt spid="29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95">
                                            <p:txEl>
                                              <p:pRg st="0" end="0"/>
                                            </p:txEl>
                                          </p:spTgt>
                                        </p:tgtEl>
                                        <p:attrNameLst>
                                          <p:attrName>style.visibility</p:attrName>
                                        </p:attrNameLst>
                                      </p:cBhvr>
                                      <p:to>
                                        <p:strVal val="visible"/>
                                      </p:to>
                                    </p:set>
                                    <p:animEffect transition="in" filter="fade">
                                      <p:cBhvr>
                                        <p:cTn id="15" dur="500"/>
                                        <p:tgtEl>
                                          <p:spTgt spid="295">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95">
                                            <p:txEl>
                                              <p:pRg st="1" end="1"/>
                                            </p:txEl>
                                          </p:spTgt>
                                        </p:tgtEl>
                                        <p:attrNameLst>
                                          <p:attrName>style.visibility</p:attrName>
                                        </p:attrNameLst>
                                      </p:cBhvr>
                                      <p:to>
                                        <p:strVal val="visible"/>
                                      </p:to>
                                    </p:set>
                                    <p:animEffect transition="in" filter="fade">
                                      <p:cBhvr>
                                        <p:cTn id="20" dur="500"/>
                                        <p:tgtEl>
                                          <p:spTgt spid="295">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95">
                                            <p:txEl>
                                              <p:pRg st="2" end="2"/>
                                            </p:txEl>
                                          </p:spTgt>
                                        </p:tgtEl>
                                        <p:attrNameLst>
                                          <p:attrName>style.visibility</p:attrName>
                                        </p:attrNameLst>
                                      </p:cBhvr>
                                      <p:to>
                                        <p:strVal val="visible"/>
                                      </p:to>
                                    </p:set>
                                    <p:animEffect transition="in" filter="fade">
                                      <p:cBhvr>
                                        <p:cTn id="25" dur="500"/>
                                        <p:tgtEl>
                                          <p:spTgt spid="29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26"/>
          <p:cNvSpPr txBox="1">
            <a:spLocks noGrp="1"/>
          </p:cNvSpPr>
          <p:nvPr>
            <p:ph type="title"/>
          </p:nvPr>
        </p:nvSpPr>
        <p:spPr>
          <a:xfrm>
            <a:off x="609600" y="23167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Aside: </a:t>
            </a:r>
            <a:r>
              <a:rPr lang="en" sz="3600" b="1" i="0" u="none" strike="noStrike" cap="none">
                <a:solidFill>
                  <a:srgbClr val="0000FF"/>
                </a:solidFill>
                <a:latin typeface="Consolas"/>
                <a:ea typeface="Consolas"/>
                <a:cs typeface="Consolas"/>
                <a:sym typeface="Consolas"/>
              </a:rPr>
              <a:t>System.out.println</a:t>
            </a:r>
            <a:endParaRPr/>
          </a:p>
        </p:txBody>
      </p:sp>
      <p:sp>
        <p:nvSpPr>
          <p:cNvPr id="302" name="Google Shape;302;p26"/>
          <p:cNvSpPr txBox="1">
            <a:spLocks noGrp="1"/>
          </p:cNvSpPr>
          <p:nvPr>
            <p:ph type="body" idx="1"/>
          </p:nvPr>
        </p:nvSpPr>
        <p:spPr>
          <a:xfrm>
            <a:off x="0" y="1477963"/>
            <a:ext cx="12025223" cy="4968875"/>
          </a:xfrm>
          <a:prstGeom prst="rect">
            <a:avLst/>
          </a:prstGeom>
          <a:noFill/>
          <a:ln>
            <a:noFill/>
          </a:ln>
        </p:spPr>
        <p:txBody>
          <a:bodyPr spcFirstLastPara="1" wrap="square" lIns="121900" tIns="121900" rIns="121900" bIns="121900" anchor="ctr" anchorCtr="0">
            <a:noAutofit/>
          </a:bodyPr>
          <a:lstStyle/>
          <a:p>
            <a:pPr marL="927100" marR="0" lvl="0" indent="-508000" algn="l" rtl="0">
              <a:lnSpc>
                <a:spcPct val="90000"/>
              </a:lnSpc>
              <a:spcBef>
                <a:spcPts val="0"/>
              </a:spcBef>
              <a:spcAft>
                <a:spcPts val="0"/>
              </a:spcAft>
              <a:buClr>
                <a:schemeClr val="dk1"/>
              </a:buClr>
              <a:buSzPts val="2769"/>
              <a:buFont typeface="Arial"/>
              <a:buChar char="●"/>
            </a:pPr>
            <a:r>
              <a:rPr lang="en" sz="2800" b="0" i="0" u="none" strike="noStrike" cap="none" dirty="0" err="1">
                <a:solidFill>
                  <a:srgbClr val="0000FF"/>
                </a:solidFill>
                <a:latin typeface="Consolas"/>
                <a:ea typeface="Consolas"/>
                <a:cs typeface="Consolas"/>
                <a:sym typeface="Consolas"/>
              </a:rPr>
              <a:t>System.out.println</a:t>
            </a:r>
            <a:r>
              <a:rPr lang="en" sz="2800" b="0" i="0" u="none" strike="noStrike" cap="none" dirty="0">
                <a:solidFill>
                  <a:srgbClr val="0000FF"/>
                </a:solidFill>
              </a:rPr>
              <a:t> </a:t>
            </a:r>
            <a:r>
              <a:rPr lang="en" sz="2800" b="0" i="0" u="none" strike="noStrike" cap="none" dirty="0">
                <a:solidFill>
                  <a:schemeClr val="dk1"/>
                </a:solidFill>
              </a:rPr>
              <a:t>is an awesome tool for testing and debugging your code – learn to use it!</a:t>
            </a:r>
            <a:endParaRPr sz="2800" b="0" i="0" u="none" strike="noStrike" cap="none" dirty="0">
              <a:solidFill>
                <a:schemeClr val="dk1"/>
              </a:solidFill>
            </a:endParaRPr>
          </a:p>
          <a:p>
            <a:pPr marL="927100" marR="0" lvl="0" indent="-508000" algn="l" rtl="0">
              <a:lnSpc>
                <a:spcPct val="90000"/>
              </a:lnSpc>
              <a:spcBef>
                <a:spcPts val="2533"/>
              </a:spcBef>
              <a:spcAft>
                <a:spcPts val="0"/>
              </a:spcAft>
              <a:buClr>
                <a:schemeClr val="dk1"/>
              </a:buClr>
              <a:buSzPts val="2769"/>
              <a:buFont typeface="Arial"/>
              <a:buChar char="●"/>
            </a:pPr>
            <a:r>
              <a:rPr lang="en" sz="2800" b="0" i="0" u="none" strike="noStrike" cap="none" dirty="0">
                <a:solidFill>
                  <a:schemeClr val="dk1"/>
                </a:solidFill>
              </a:rPr>
              <a:t>Helps </a:t>
            </a:r>
            <a:r>
              <a:rPr lang="en" sz="2800" b="0" i="0" u="none" strike="noStrike" cap="none" dirty="0">
                <a:solidFill>
                  <a:srgbClr val="FF0000"/>
                </a:solidFill>
              </a:rPr>
              <a:t>the user see</a:t>
            </a:r>
            <a:r>
              <a:rPr lang="en" sz="2800" b="0" i="0" u="none" strike="noStrike" cap="none" dirty="0">
                <a:solidFill>
                  <a:schemeClr val="dk1"/>
                </a:solidFill>
              </a:rPr>
              <a:t> what is happening in your code </a:t>
            </a:r>
            <a:r>
              <a:rPr lang="en" sz="2800" b="0" i="0" u="none" strike="noStrike" cap="none" dirty="0">
                <a:solidFill>
                  <a:srgbClr val="FF0000"/>
                </a:solidFill>
              </a:rPr>
              <a:t>by printing out values </a:t>
            </a:r>
            <a:r>
              <a:rPr lang="en" sz="2800" b="0" i="0" u="none" strike="noStrike" cap="none" dirty="0">
                <a:solidFill>
                  <a:schemeClr val="dk1"/>
                </a:solidFill>
              </a:rPr>
              <a:t>as it executes</a:t>
            </a:r>
            <a:endParaRPr sz="2800" b="0" i="0" u="none" strike="noStrike" cap="none" dirty="0">
              <a:solidFill>
                <a:schemeClr val="dk1"/>
              </a:solidFill>
            </a:endParaRPr>
          </a:p>
          <a:p>
            <a:pPr marL="927100" marR="0" lvl="0" indent="-508000" algn="l" rtl="0">
              <a:lnSpc>
                <a:spcPct val="90000"/>
              </a:lnSpc>
              <a:spcBef>
                <a:spcPts val="2533"/>
              </a:spcBef>
              <a:spcAft>
                <a:spcPts val="0"/>
              </a:spcAft>
              <a:buClr>
                <a:schemeClr val="dk1"/>
              </a:buClr>
              <a:buSzPts val="2769"/>
              <a:buFont typeface="Arial"/>
              <a:buChar char="●"/>
            </a:pPr>
            <a:r>
              <a:rPr lang="en" sz="2800" b="0" i="0" u="none" strike="noStrike" cap="none" dirty="0">
                <a:solidFill>
                  <a:srgbClr val="FF0000"/>
                </a:solidFill>
              </a:rPr>
              <a:t>NOT</a:t>
            </a:r>
            <a:r>
              <a:rPr lang="en" sz="2800" b="0" i="0" u="none" strike="noStrike" cap="none" dirty="0">
                <a:solidFill>
                  <a:schemeClr val="dk1"/>
                </a:solidFill>
              </a:rPr>
              <a:t> equivalent to </a:t>
            </a:r>
            <a:r>
              <a:rPr lang="en" sz="2800" b="0" i="0" u="none" strike="noStrike" cap="none" dirty="0">
                <a:solidFill>
                  <a:srgbClr val="0000FF"/>
                </a:solidFill>
              </a:rPr>
              <a:t>return</a:t>
            </a:r>
            <a:r>
              <a:rPr lang="en" sz="2800" b="0" i="0" u="none" strike="noStrike" cap="none" dirty="0">
                <a:solidFill>
                  <a:schemeClr val="dk1"/>
                </a:solidFill>
              </a:rPr>
              <a:t>, </a:t>
            </a:r>
            <a:r>
              <a:rPr lang="en" sz="2800" dirty="0">
                <a:solidFill>
                  <a:schemeClr val="dk1"/>
                </a:solidFill>
              </a:rPr>
              <a:t>meaning other </a:t>
            </a:r>
            <a:r>
              <a:rPr lang="en" sz="2800" dirty="0">
                <a:solidFill>
                  <a:srgbClr val="FF0000"/>
                </a:solidFill>
              </a:rPr>
              <a:t>methods cannot see/use </a:t>
            </a:r>
            <a:r>
              <a:rPr lang="en" sz="2800" dirty="0">
                <a:solidFill>
                  <a:schemeClr val="dk1"/>
                </a:solidFill>
              </a:rPr>
              <a:t>what is printed</a:t>
            </a:r>
            <a:endParaRPr sz="2800" dirty="0">
              <a:solidFill>
                <a:schemeClr val="dk1"/>
              </a:solidFill>
            </a:endParaRPr>
          </a:p>
          <a:p>
            <a:pPr marL="927100" marR="0" lvl="0" indent="-508000" algn="l" rtl="0">
              <a:lnSpc>
                <a:spcPct val="90000"/>
              </a:lnSpc>
              <a:spcBef>
                <a:spcPts val="2533"/>
              </a:spcBef>
              <a:spcAft>
                <a:spcPts val="0"/>
              </a:spcAft>
              <a:buClr>
                <a:schemeClr val="dk1"/>
              </a:buClr>
              <a:buSzPts val="2769"/>
              <a:buFont typeface="Arial"/>
              <a:buChar char="●"/>
            </a:pPr>
            <a:r>
              <a:rPr lang="en" sz="2800" b="0" i="0" u="none" strike="noStrike" cap="none" dirty="0">
                <a:solidFill>
                  <a:schemeClr val="dk1"/>
                </a:solidFill>
              </a:rPr>
              <a:t>If</a:t>
            </a:r>
            <a:r>
              <a:rPr lang="en" sz="2800" dirty="0"/>
              <a:t> </a:t>
            </a:r>
            <a:r>
              <a:rPr lang="en" sz="2800" dirty="0">
                <a:solidFill>
                  <a:srgbClr val="0000FF"/>
                </a:solidFill>
                <a:latin typeface="Consolas"/>
                <a:ea typeface="Consolas"/>
                <a:cs typeface="Consolas"/>
                <a:sym typeface="Consolas"/>
              </a:rPr>
              <a:t>Bookstore</a:t>
            </a:r>
            <a:r>
              <a:rPr lang="en" sz="2800" dirty="0"/>
              <a:t> </a:t>
            </a:r>
            <a:r>
              <a:rPr lang="en" sz="2800" b="0" i="0" u="none" strike="noStrike" cap="none" dirty="0">
                <a:solidFill>
                  <a:schemeClr val="dk1"/>
                </a:solidFill>
              </a:rPr>
              <a:t>program is not behaving properly, can test whether </a:t>
            </a:r>
            <a:r>
              <a:rPr lang="en" sz="2800" dirty="0" err="1">
                <a:solidFill>
                  <a:srgbClr val="0000FF"/>
                </a:solidFill>
                <a:latin typeface="Consolas"/>
                <a:ea typeface="Consolas"/>
                <a:cs typeface="Consolas"/>
                <a:sym typeface="Consolas"/>
              </a:rPr>
              <a:t>priceTenDollarBook</a:t>
            </a:r>
            <a:r>
              <a:rPr lang="en" sz="2800" b="0" i="0" u="none" strike="noStrike" cap="none" dirty="0">
                <a:solidFill>
                  <a:schemeClr val="dk1"/>
                </a:solidFill>
              </a:rPr>
              <a:t> is the problem by printing its return value to verify that it is “1</a:t>
            </a:r>
            <a:r>
              <a:rPr lang="en" sz="2800" dirty="0"/>
              <a:t>0</a:t>
            </a:r>
            <a:r>
              <a:rPr lang="en" sz="2800" b="0" i="0" u="none" strike="noStrike" cap="none" dirty="0">
                <a:solidFill>
                  <a:schemeClr val="dk1"/>
                </a:solidFill>
              </a:rPr>
              <a:t>” (yes, obvious in this trivial case, but not in general!)</a:t>
            </a:r>
            <a:endParaRPr sz="2800" b="0" i="0" u="none" strike="noStrike" cap="none"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2">
                                            <p:txEl>
                                              <p:pRg st="0" end="0"/>
                                            </p:txEl>
                                          </p:spTgt>
                                        </p:tgtEl>
                                        <p:attrNameLst>
                                          <p:attrName>style.visibility</p:attrName>
                                        </p:attrNameLst>
                                      </p:cBhvr>
                                      <p:to>
                                        <p:strVal val="visible"/>
                                      </p:to>
                                    </p:set>
                                    <p:animEffect transition="in" filter="fade">
                                      <p:cBhvr>
                                        <p:cTn id="7" dur="500"/>
                                        <p:tgtEl>
                                          <p:spTgt spid="30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2">
                                            <p:txEl>
                                              <p:pRg st="1" end="1"/>
                                            </p:txEl>
                                          </p:spTgt>
                                        </p:tgtEl>
                                        <p:attrNameLst>
                                          <p:attrName>style.visibility</p:attrName>
                                        </p:attrNameLst>
                                      </p:cBhvr>
                                      <p:to>
                                        <p:strVal val="visible"/>
                                      </p:to>
                                    </p:set>
                                    <p:animEffect transition="in" filter="fade">
                                      <p:cBhvr>
                                        <p:cTn id="12" dur="500"/>
                                        <p:tgtEl>
                                          <p:spTgt spid="30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2">
                                            <p:txEl>
                                              <p:pRg st="2" end="2"/>
                                            </p:txEl>
                                          </p:spTgt>
                                        </p:tgtEl>
                                        <p:attrNameLst>
                                          <p:attrName>style.visibility</p:attrName>
                                        </p:attrNameLst>
                                      </p:cBhvr>
                                      <p:to>
                                        <p:strVal val="visible"/>
                                      </p:to>
                                    </p:set>
                                    <p:animEffect transition="in" filter="fade">
                                      <p:cBhvr>
                                        <p:cTn id="17" dur="500"/>
                                        <p:tgtEl>
                                          <p:spTgt spid="30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02">
                                            <p:txEl>
                                              <p:pRg st="3" end="3"/>
                                            </p:txEl>
                                          </p:spTgt>
                                        </p:tgtEl>
                                        <p:attrNameLst>
                                          <p:attrName>style.visibility</p:attrName>
                                        </p:attrNameLst>
                                      </p:cBhvr>
                                      <p:to>
                                        <p:strVal val="visible"/>
                                      </p:to>
                                    </p:set>
                                    <p:animEffect transition="in" filter="fade">
                                      <p:cBhvr>
                                        <p:cTn id="22" dur="500"/>
                                        <p:tgtEl>
                                          <p:spTgt spid="30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cxnSp>
        <p:nvCxnSpPr>
          <p:cNvPr id="307" name="Google Shape;307;p27"/>
          <p:cNvCxnSpPr/>
          <p:nvPr/>
        </p:nvCxnSpPr>
        <p:spPr>
          <a:xfrm>
            <a:off x="6943975" y="1374983"/>
            <a:ext cx="0" cy="5054100"/>
          </a:xfrm>
          <a:prstGeom prst="straightConnector1">
            <a:avLst/>
          </a:prstGeom>
          <a:noFill/>
          <a:ln w="38100" cap="flat" cmpd="sng">
            <a:solidFill>
              <a:srgbClr val="999999"/>
            </a:solidFill>
            <a:prstDash val="solid"/>
            <a:round/>
            <a:headEnd type="none" w="sm" len="sm"/>
            <a:tailEnd type="none" w="sm" len="sm"/>
          </a:ln>
        </p:spPr>
      </p:cxnSp>
      <p:sp>
        <p:nvSpPr>
          <p:cNvPr id="308" name="Google Shape;308;p27"/>
          <p:cNvSpPr txBox="1">
            <a:spLocks noGrp="1"/>
          </p:cNvSpPr>
          <p:nvPr>
            <p:ph type="title"/>
          </p:nvPr>
        </p:nvSpPr>
        <p:spPr>
          <a:xfrm>
            <a:off x="609600" y="231678"/>
            <a:ext cx="10972800" cy="11433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a:t>Accountant</a:t>
            </a:r>
            <a:r>
              <a:rPr lang="en" sz="3600" b="1" i="0" u="none" strike="noStrike" cap="none">
                <a:solidFill>
                  <a:schemeClr val="dk1"/>
                </a:solidFill>
                <a:latin typeface="Arial"/>
                <a:ea typeface="Arial"/>
                <a:cs typeface="Arial"/>
                <a:sym typeface="Arial"/>
              </a:rPr>
              <a:t> (</a:t>
            </a:r>
            <a:r>
              <a:rPr lang="en"/>
              <a:t>4</a:t>
            </a:r>
            <a:r>
              <a:rPr lang="en" sz="3600" b="1" i="0" u="none" strike="noStrike" cap="none">
                <a:solidFill>
                  <a:schemeClr val="dk1"/>
                </a:solidFill>
                <a:latin typeface="Arial"/>
                <a:ea typeface="Arial"/>
                <a:cs typeface="Arial"/>
                <a:sym typeface="Arial"/>
              </a:rPr>
              <a:t>/6)</a:t>
            </a:r>
            <a:endParaRPr/>
          </a:p>
        </p:txBody>
      </p:sp>
      <p:sp>
        <p:nvSpPr>
          <p:cNvPr id="309" name="Google Shape;309;p27"/>
          <p:cNvSpPr txBox="1"/>
          <p:nvPr/>
        </p:nvSpPr>
        <p:spPr>
          <a:xfrm>
            <a:off x="0" y="1571680"/>
            <a:ext cx="6759300" cy="4967700"/>
          </a:xfrm>
          <a:prstGeom prst="rect">
            <a:avLst/>
          </a:prstGeom>
          <a:noFill/>
          <a:ln>
            <a:noFill/>
          </a:ln>
        </p:spPr>
        <p:txBody>
          <a:bodyPr spcFirstLastPara="1" wrap="square" lIns="121900" tIns="121900" rIns="121900" bIns="121900" anchor="t" anchorCtr="0">
            <a:noAutofit/>
          </a:bodyPr>
          <a:lstStyle/>
          <a:p>
            <a:pPr marL="596900" marR="0" lvl="0" indent="-457200" algn="l" rtl="0">
              <a:lnSpc>
                <a:spcPct val="90000"/>
              </a:lnSpc>
              <a:spcBef>
                <a:spcPts val="0"/>
              </a:spcBef>
              <a:spcAft>
                <a:spcPts val="0"/>
              </a:spcAft>
              <a:buClr>
                <a:srgbClr val="000000"/>
              </a:buClr>
              <a:buSzPct val="100000"/>
              <a:buFont typeface="Arial" panose="020B0604020202020204" pitchFamily="34" charset="0"/>
              <a:buChar char="•"/>
            </a:pPr>
            <a:r>
              <a:rPr lang="en" sz="2600" b="0" i="0" u="none" strike="noStrike" cap="none" dirty="0">
                <a:solidFill>
                  <a:schemeClr val="dk1"/>
                </a:solidFill>
                <a:latin typeface="Arial"/>
                <a:ea typeface="Arial"/>
                <a:cs typeface="Arial"/>
                <a:sym typeface="Arial"/>
              </a:rPr>
              <a:t>In a new method, </a:t>
            </a:r>
            <a:r>
              <a:rPr lang="en" sz="2600" b="0" i="0" u="none" strike="noStrike" cap="none" dirty="0" err="1">
                <a:solidFill>
                  <a:srgbClr val="0000FF"/>
                </a:solidFill>
                <a:latin typeface="Consolas"/>
                <a:ea typeface="Consolas"/>
                <a:cs typeface="Consolas"/>
                <a:sym typeface="Consolas"/>
              </a:rPr>
              <a:t>manageBooks</a:t>
            </a:r>
            <a:r>
              <a:rPr lang="en" sz="2600" b="0" i="0" u="none" strike="noStrike" cap="none" dirty="0">
                <a:solidFill>
                  <a:srgbClr val="0000FF"/>
                </a:solidFill>
                <a:latin typeface="Consolas"/>
                <a:ea typeface="Consolas"/>
                <a:cs typeface="Consolas"/>
                <a:sym typeface="Consolas"/>
              </a:rPr>
              <a:t>()</a:t>
            </a:r>
            <a:r>
              <a:rPr lang="en" sz="2600" b="0" i="0" u="none" strike="noStrike" cap="none" dirty="0">
                <a:solidFill>
                  <a:srgbClr val="000000"/>
                </a:solidFill>
                <a:latin typeface="Arial"/>
                <a:ea typeface="Arial"/>
                <a:cs typeface="Arial"/>
                <a:sym typeface="Arial"/>
              </a:rPr>
              <a:t>, print result</a:t>
            </a:r>
            <a:endParaRPr sz="2600" b="0" i="0" u="none" strike="noStrike" cap="none" dirty="0">
              <a:solidFill>
                <a:schemeClr val="dk1"/>
              </a:solidFill>
              <a:latin typeface="Arial"/>
              <a:ea typeface="Arial"/>
              <a:cs typeface="Arial"/>
              <a:sym typeface="Arial"/>
            </a:endParaRPr>
          </a:p>
          <a:p>
            <a:pPr marL="763501" marR="0" lvl="0" indent="-457200" algn="l" rtl="0">
              <a:lnSpc>
                <a:spcPct val="90000"/>
              </a:lnSpc>
              <a:spcBef>
                <a:spcPts val="0"/>
              </a:spcBef>
              <a:spcAft>
                <a:spcPts val="0"/>
              </a:spcAft>
              <a:buClr>
                <a:srgbClr val="000000"/>
              </a:buClr>
              <a:buSzPts val="2624"/>
              <a:buFont typeface="Arial" panose="020B0604020202020204" pitchFamily="34" charset="0"/>
              <a:buChar char="•"/>
            </a:pPr>
            <a:endParaRPr sz="2600" b="0" i="0" u="none" strike="noStrike" cap="none" dirty="0">
              <a:solidFill>
                <a:srgbClr val="000000"/>
              </a:solidFill>
              <a:latin typeface="Arial"/>
              <a:ea typeface="Arial"/>
              <a:cs typeface="Arial"/>
              <a:sym typeface="Arial"/>
            </a:endParaRPr>
          </a:p>
          <a:p>
            <a:pPr marL="596900" marR="0" lvl="0" indent="-457200" algn="l" rtl="0">
              <a:lnSpc>
                <a:spcPct val="90000"/>
              </a:lnSpc>
              <a:spcBef>
                <a:spcPts val="0"/>
              </a:spcBef>
              <a:spcAft>
                <a:spcPts val="0"/>
              </a:spcAft>
              <a:buClr>
                <a:srgbClr val="000000"/>
              </a:buClr>
              <a:buSzPts val="2624"/>
              <a:buFont typeface="Arial" panose="020B0604020202020204" pitchFamily="34" charset="0"/>
              <a:buChar char="•"/>
            </a:pPr>
            <a:r>
              <a:rPr lang="en" sz="2600" b="0" i="0" u="none" strike="noStrike" cap="none" dirty="0">
                <a:solidFill>
                  <a:srgbClr val="000000"/>
                </a:solidFill>
                <a:latin typeface="Arial"/>
                <a:ea typeface="Arial"/>
                <a:cs typeface="Arial"/>
                <a:sym typeface="Arial"/>
              </a:rPr>
              <a:t>“Printing” in this case means displaying a value to the user of the program</a:t>
            </a:r>
            <a:endParaRPr sz="2600" b="0" i="0" u="none" strike="noStrike" cap="none" dirty="0">
              <a:solidFill>
                <a:schemeClr val="dk1"/>
              </a:solidFill>
              <a:latin typeface="Arial"/>
              <a:ea typeface="Arial"/>
              <a:cs typeface="Arial"/>
              <a:sym typeface="Arial"/>
            </a:endParaRPr>
          </a:p>
          <a:p>
            <a:pPr marL="763501" marR="0" lvl="0" indent="-457200" algn="l" rtl="0">
              <a:lnSpc>
                <a:spcPct val="90000"/>
              </a:lnSpc>
              <a:spcBef>
                <a:spcPts val="0"/>
              </a:spcBef>
              <a:spcAft>
                <a:spcPts val="0"/>
              </a:spcAft>
              <a:buClr>
                <a:srgbClr val="000000"/>
              </a:buClr>
              <a:buSzPts val="2624"/>
              <a:buFont typeface="Arial" panose="020B0604020202020204" pitchFamily="34" charset="0"/>
              <a:buChar char="•"/>
            </a:pPr>
            <a:endParaRPr sz="2600" b="0" i="0" u="none" strike="noStrike" cap="none" dirty="0">
              <a:solidFill>
                <a:schemeClr val="dk1"/>
              </a:solidFill>
              <a:latin typeface="Arial"/>
              <a:ea typeface="Arial"/>
              <a:cs typeface="Arial"/>
              <a:sym typeface="Arial"/>
            </a:endParaRPr>
          </a:p>
          <a:p>
            <a:pPr marL="596900" marR="0" lvl="0" indent="-457200" algn="l" rtl="0">
              <a:lnSpc>
                <a:spcPct val="90000"/>
              </a:lnSpc>
              <a:spcBef>
                <a:spcPts val="0"/>
              </a:spcBef>
              <a:spcAft>
                <a:spcPts val="0"/>
              </a:spcAft>
              <a:buClr>
                <a:srgbClr val="000000"/>
              </a:buClr>
              <a:buSzPts val="2624"/>
              <a:buFont typeface="Arial" panose="020B0604020202020204" pitchFamily="34" charset="0"/>
              <a:buChar char="•"/>
            </a:pPr>
            <a:r>
              <a:rPr lang="en" sz="2600" b="0" i="0" u="none" strike="noStrike" cap="none" dirty="0">
                <a:solidFill>
                  <a:schemeClr val="dk1"/>
                </a:solidFill>
                <a:latin typeface="Arial"/>
                <a:ea typeface="Arial"/>
                <a:cs typeface="Arial"/>
                <a:sym typeface="Arial"/>
              </a:rPr>
              <a:t>To print to console, we use </a:t>
            </a:r>
            <a:r>
              <a:rPr lang="en" sz="2600" b="0" i="0" u="none" strike="noStrike" cap="none" dirty="0" err="1">
                <a:solidFill>
                  <a:srgbClr val="0000FF"/>
                </a:solidFill>
                <a:latin typeface="Consolas"/>
                <a:ea typeface="Consolas"/>
                <a:cs typeface="Consolas"/>
                <a:sym typeface="Consolas"/>
              </a:rPr>
              <a:t>System.out.println</a:t>
            </a:r>
            <a:r>
              <a:rPr lang="en" sz="2600" b="0" i="0" u="none" strike="noStrike" cap="none" dirty="0">
                <a:solidFill>
                  <a:srgbClr val="0000FF"/>
                </a:solidFill>
                <a:latin typeface="Consolas"/>
                <a:ea typeface="Consolas"/>
                <a:cs typeface="Consolas"/>
                <a:sym typeface="Consolas"/>
              </a:rPr>
              <a:t> </a:t>
            </a:r>
            <a:r>
              <a:rPr lang="en" sz="2600" dirty="0">
                <a:solidFill>
                  <a:schemeClr val="tx1"/>
                </a:solidFill>
                <a:latin typeface="Consolas"/>
                <a:ea typeface="Consolas"/>
                <a:cs typeface="Consolas"/>
                <a:sym typeface="Consolas"/>
              </a:rPr>
              <a:t>(</a:t>
            </a:r>
            <a:r>
              <a:rPr lang="en" sz="2600" b="0" i="0" u="none" strike="noStrike" cap="none" dirty="0">
                <a:solidFill>
                  <a:srgbClr val="000000"/>
                </a:solidFill>
                <a:latin typeface="Arial"/>
                <a:ea typeface="Arial"/>
                <a:cs typeface="Arial"/>
                <a:sym typeface="Arial"/>
              </a:rPr>
              <a:t>&lt;expression to print&gt;)</a:t>
            </a:r>
            <a:endParaRPr sz="1400" b="0" i="0" u="none" strike="noStrike" cap="none" dirty="0">
              <a:solidFill>
                <a:srgbClr val="000000"/>
              </a:solidFill>
              <a:latin typeface="Arial"/>
              <a:ea typeface="Arial"/>
              <a:cs typeface="Arial"/>
              <a:sym typeface="Arial"/>
            </a:endParaRPr>
          </a:p>
          <a:p>
            <a:pPr marL="763501" marR="0" lvl="0" indent="-457200" algn="l" rtl="0">
              <a:lnSpc>
                <a:spcPct val="90000"/>
              </a:lnSpc>
              <a:spcBef>
                <a:spcPts val="0"/>
              </a:spcBef>
              <a:spcAft>
                <a:spcPts val="0"/>
              </a:spcAft>
              <a:buClr>
                <a:srgbClr val="000000"/>
              </a:buClr>
              <a:buSzPts val="2624"/>
              <a:buFont typeface="Arial" panose="020B0604020202020204" pitchFamily="34" charset="0"/>
              <a:buChar char="•"/>
            </a:pPr>
            <a:endParaRPr sz="2600" b="0" i="0" u="none" strike="noStrike" cap="none" dirty="0">
              <a:solidFill>
                <a:schemeClr val="dk1"/>
              </a:solidFill>
              <a:latin typeface="Arial"/>
              <a:ea typeface="Arial"/>
              <a:cs typeface="Arial"/>
              <a:sym typeface="Arial"/>
            </a:endParaRPr>
          </a:p>
          <a:p>
            <a:pPr marL="596900" marR="0" lvl="0" indent="-457200" algn="l" rtl="0">
              <a:lnSpc>
                <a:spcPct val="90000"/>
              </a:lnSpc>
              <a:spcBef>
                <a:spcPts val="0"/>
              </a:spcBef>
              <a:spcAft>
                <a:spcPts val="0"/>
              </a:spcAft>
              <a:buClr>
                <a:srgbClr val="000000"/>
              </a:buClr>
              <a:buSzPts val="2624"/>
              <a:buFont typeface="Arial" panose="020B0604020202020204" pitchFamily="34" charset="0"/>
              <a:buChar char="•"/>
            </a:pPr>
            <a:r>
              <a:rPr lang="en" sz="2600" b="0" i="0" u="none" strike="noStrike" cap="none" dirty="0" err="1">
                <a:solidFill>
                  <a:srgbClr val="0000FF"/>
                </a:solidFill>
                <a:latin typeface="Consolas"/>
                <a:ea typeface="Consolas"/>
                <a:cs typeface="Consolas"/>
                <a:sym typeface="Consolas"/>
              </a:rPr>
              <a:t>println</a:t>
            </a:r>
            <a:r>
              <a:rPr lang="en" sz="2600" b="0" i="0" u="none" strike="noStrike" cap="none" dirty="0">
                <a:solidFill>
                  <a:schemeClr val="dk1"/>
                </a:solidFill>
                <a:latin typeface="Arial"/>
                <a:ea typeface="Arial"/>
                <a:cs typeface="Arial"/>
                <a:sym typeface="Arial"/>
              </a:rPr>
              <a:t> method prints out value of expression you provide within the parentheses</a:t>
            </a:r>
            <a:endParaRPr sz="1400" b="0" i="0" u="none" strike="noStrike" cap="none" dirty="0">
              <a:solidFill>
                <a:srgbClr val="000000"/>
              </a:solidFill>
              <a:latin typeface="Arial"/>
              <a:ea typeface="Arial"/>
              <a:cs typeface="Arial"/>
              <a:sym typeface="Arial"/>
            </a:endParaRPr>
          </a:p>
        </p:txBody>
      </p:sp>
      <p:sp>
        <p:nvSpPr>
          <p:cNvPr id="310" name="Google Shape;310;p27"/>
          <p:cNvSpPr txBox="1">
            <a:spLocks noGrp="1"/>
          </p:cNvSpPr>
          <p:nvPr>
            <p:ph type="body" idx="2"/>
          </p:nvPr>
        </p:nvSpPr>
        <p:spPr>
          <a:xfrm>
            <a:off x="6960300" y="1535925"/>
            <a:ext cx="5498400" cy="4967700"/>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05000"/>
              </a:lnSpc>
              <a:spcBef>
                <a:spcPts val="0"/>
              </a:spcBef>
              <a:spcAft>
                <a:spcPts val="0"/>
              </a:spcAft>
              <a:buClr>
                <a:schemeClr val="dk1"/>
              </a:buClr>
              <a:buSzPts val="467"/>
              <a:buFont typeface="Arial"/>
              <a:buNone/>
            </a:pPr>
            <a:r>
              <a:rPr lang="en" sz="1867" b="0" i="0" u="none" strike="noStrike" cap="none" dirty="0">
                <a:solidFill>
                  <a:schemeClr val="dk1"/>
                </a:solidFill>
                <a:latin typeface="Consolas"/>
                <a:ea typeface="Consolas"/>
                <a:cs typeface="Consolas"/>
                <a:sym typeface="Consolas"/>
              </a:rPr>
              <a:t>public class </a:t>
            </a:r>
            <a:r>
              <a:rPr lang="en" sz="1867" dirty="0">
                <a:latin typeface="Consolas"/>
                <a:ea typeface="Consolas"/>
                <a:cs typeface="Consolas"/>
                <a:sym typeface="Consolas"/>
              </a:rPr>
              <a:t>BookstoreAccountant</a:t>
            </a:r>
            <a:r>
              <a:rPr lang="en" sz="1867" b="0" i="0" u="none" strike="noStrike" cap="none" dirty="0">
                <a:solidFill>
                  <a:schemeClr val="dk1"/>
                </a:solidFill>
                <a:latin typeface="Consolas"/>
                <a:ea typeface="Consolas"/>
                <a:cs typeface="Consolas"/>
                <a:sym typeface="Consolas"/>
              </a:rPr>
              <a:t> {</a:t>
            </a:r>
            <a:endParaRPr sz="1867" b="0" i="0" u="none" strike="noStrike" cap="none" dirty="0">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rgbClr val="999999"/>
              </a:buClr>
              <a:buSzPts val="467"/>
              <a:buFont typeface="Arial"/>
              <a:buNone/>
            </a:pPr>
            <a:r>
              <a:rPr lang="en" sz="1867" b="0" i="0" u="none" strike="noStrike" cap="none" dirty="0">
                <a:solidFill>
                  <a:srgbClr val="999999"/>
                </a:solidFill>
                <a:latin typeface="Consolas"/>
                <a:ea typeface="Consolas"/>
                <a:cs typeface="Consolas"/>
                <a:sym typeface="Consolas"/>
              </a:rPr>
              <a:t>	/* Some code elided */</a:t>
            </a:r>
            <a:endParaRPr sz="1867" b="0" i="0" u="none" strike="noStrike" cap="none" dirty="0">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0" marR="0" lvl="0" indent="0" algn="l" rtl="0">
              <a:lnSpc>
                <a:spcPct val="105000"/>
              </a:lnSpc>
              <a:spcBef>
                <a:spcPts val="0"/>
              </a:spcBef>
              <a:spcAft>
                <a:spcPts val="0"/>
              </a:spcAft>
              <a:buClr>
                <a:srgbClr val="000000"/>
              </a:buClr>
              <a:buSzPts val="467"/>
              <a:buFont typeface="Arial"/>
              <a:buNone/>
            </a:pPr>
            <a:r>
              <a:rPr lang="en" sz="1867" dirty="0">
                <a:solidFill>
                  <a:srgbClr val="000000"/>
                </a:solidFill>
                <a:latin typeface="Consolas"/>
                <a:ea typeface="Consolas"/>
                <a:cs typeface="Consolas"/>
                <a:sym typeface="Consolas"/>
              </a:rPr>
              <a:t>   </a:t>
            </a:r>
            <a:r>
              <a:rPr lang="en" sz="1867" b="1" dirty="0">
                <a:solidFill>
                  <a:srgbClr val="000000"/>
                </a:solidFill>
                <a:latin typeface="Consolas"/>
                <a:ea typeface="Consolas"/>
                <a:cs typeface="Consolas"/>
                <a:sym typeface="Consolas"/>
              </a:rPr>
              <a:t> </a:t>
            </a:r>
            <a:r>
              <a:rPr lang="en" sz="1867" dirty="0">
                <a:solidFill>
                  <a:srgbClr val="000000"/>
                </a:solidFill>
                <a:latin typeface="Consolas"/>
                <a:ea typeface="Consolas"/>
                <a:cs typeface="Consolas"/>
                <a:sym typeface="Consolas"/>
              </a:rPr>
              <a:t>public int priceTenDollarBook() {</a:t>
            </a:r>
            <a:endParaRPr sz="1867" dirty="0">
              <a:solidFill>
                <a:schemeClr val="dk1"/>
              </a:solidFill>
              <a:latin typeface="Consolas"/>
              <a:ea typeface="Consolas"/>
              <a:cs typeface="Consolas"/>
              <a:sym typeface="Consolas"/>
            </a:endParaRPr>
          </a:p>
          <a:p>
            <a:pPr marL="0" marR="0" lvl="0" indent="0" algn="l" rtl="0">
              <a:lnSpc>
                <a:spcPct val="105000"/>
              </a:lnSpc>
              <a:spcBef>
                <a:spcPts val="0"/>
              </a:spcBef>
              <a:spcAft>
                <a:spcPts val="0"/>
              </a:spcAft>
              <a:buClr>
                <a:srgbClr val="000000"/>
              </a:buClr>
              <a:buSzPts val="467"/>
              <a:buFont typeface="Arial"/>
              <a:buNone/>
            </a:pPr>
            <a:r>
              <a:rPr lang="en" sz="1867" dirty="0">
                <a:solidFill>
                  <a:srgbClr val="000000"/>
                </a:solidFill>
                <a:latin typeface="Consolas"/>
                <a:ea typeface="Consolas"/>
                <a:cs typeface="Consolas"/>
                <a:sym typeface="Consolas"/>
              </a:rPr>
              <a:t>        return 10;</a:t>
            </a:r>
            <a:endParaRPr sz="1867" dirty="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dirty="0">
                <a:solidFill>
                  <a:srgbClr val="000000"/>
                </a:solidFill>
                <a:latin typeface="Consolas"/>
                <a:ea typeface="Consolas"/>
                <a:cs typeface="Consolas"/>
                <a:sym typeface="Consolas"/>
              </a:rPr>
              <a:t>    }</a:t>
            </a:r>
            <a:endParaRPr sz="1867" dirty="0">
              <a:solidFill>
                <a:schemeClr val="dk1"/>
              </a:solidFill>
              <a:latin typeface="Consolas"/>
              <a:ea typeface="Consolas"/>
              <a:cs typeface="Consolas"/>
              <a:sym typeface="Consolas"/>
            </a:endParaRPr>
          </a:p>
          <a:p>
            <a:pPr marL="609584" marR="0" lvl="0" indent="-12684" algn="l" rtl="0">
              <a:lnSpc>
                <a:spcPct val="105000"/>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dirty="0">
                <a:latin typeface="Consolas"/>
                <a:ea typeface="Consolas"/>
                <a:cs typeface="Consolas"/>
                <a:sym typeface="Consolas"/>
              </a:rPr>
              <a:t>    public void manageBooks() {</a:t>
            </a:r>
            <a:endParaRPr sz="1867" dirty="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b="1" dirty="0">
                <a:solidFill>
                  <a:srgbClr val="FF0000"/>
                </a:solidFill>
                <a:latin typeface="Consolas"/>
                <a:ea typeface="Consolas"/>
                <a:cs typeface="Consolas"/>
                <a:sym typeface="Consolas"/>
              </a:rPr>
              <a:t>        </a:t>
            </a:r>
            <a:r>
              <a:rPr lang="en" sz="1867" dirty="0">
                <a:solidFill>
                  <a:srgbClr val="FF0000"/>
                </a:solidFill>
                <a:latin typeface="Consolas"/>
                <a:ea typeface="Consolas"/>
                <a:cs typeface="Consolas"/>
                <a:sym typeface="Consolas"/>
              </a:rPr>
              <a:t>System.out.println(</a:t>
            </a:r>
            <a:endParaRPr sz="1867" dirty="0">
              <a:solidFill>
                <a:srgbClr val="FF0000"/>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b="1" dirty="0">
                <a:solidFill>
                  <a:srgbClr val="FF0000"/>
                </a:solidFill>
                <a:latin typeface="Consolas"/>
                <a:ea typeface="Consolas"/>
                <a:cs typeface="Consolas"/>
                <a:sym typeface="Consolas"/>
              </a:rPr>
              <a:t>            this.priceTenDollarBook()</a:t>
            </a:r>
            <a:r>
              <a:rPr lang="en" sz="1867" dirty="0">
                <a:solidFill>
                  <a:srgbClr val="000000"/>
                </a:solidFill>
                <a:latin typeface="Consolas"/>
                <a:ea typeface="Consolas"/>
                <a:cs typeface="Consolas"/>
                <a:sym typeface="Consolas"/>
              </a:rPr>
              <a:t>);</a:t>
            </a:r>
            <a:endParaRPr sz="1867" dirty="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dirty="0">
                <a:latin typeface="Consolas"/>
                <a:ea typeface="Consolas"/>
                <a:cs typeface="Consolas"/>
                <a:sym typeface="Consolas"/>
              </a:rPr>
              <a:t>    }</a:t>
            </a:r>
            <a:endParaRPr sz="1867" dirty="0">
              <a:solidFill>
                <a:schemeClr val="dk1"/>
              </a:solidFill>
              <a:latin typeface="Consolas"/>
              <a:ea typeface="Consolas"/>
              <a:cs typeface="Consolas"/>
              <a:sym typeface="Consolas"/>
            </a:endParaRPr>
          </a:p>
          <a:p>
            <a:pPr marL="0" marR="0" lvl="0" indent="0" algn="l" rtl="0">
              <a:lnSpc>
                <a:spcPct val="105000"/>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609584" marR="0" lvl="0" indent="-12684" algn="l" rtl="0">
              <a:lnSpc>
                <a:spcPct val="105000"/>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chemeClr val="dk1"/>
              </a:buClr>
              <a:buSzPts val="467"/>
              <a:buFont typeface="Arial"/>
              <a:buNone/>
            </a:pPr>
            <a:r>
              <a:rPr lang="en" sz="1867" b="0" i="0" u="none" strike="noStrike" cap="none" dirty="0">
                <a:solidFill>
                  <a:schemeClr val="dk1"/>
                </a:solidFill>
                <a:latin typeface="Consolas"/>
                <a:ea typeface="Consolas"/>
                <a:cs typeface="Consolas"/>
                <a:sym typeface="Consolas"/>
              </a:rPr>
              <a:t>}</a:t>
            </a:r>
            <a:endParaRPr sz="1867" b="0" i="0" u="none" strike="noStrike" cap="none" dirty="0">
              <a:solidFill>
                <a:schemeClr val="dk1"/>
              </a:solidFill>
              <a:latin typeface="Consolas"/>
              <a:ea typeface="Consolas"/>
              <a:cs typeface="Consolas"/>
              <a:sym typeface="Consolas"/>
            </a:endParaRPr>
          </a:p>
          <a:p>
            <a:pPr marL="228600" marR="0" lvl="0" indent="-228600" algn="l" rtl="0">
              <a:lnSpc>
                <a:spcPct val="80000"/>
              </a:lnSpc>
              <a:spcBef>
                <a:spcPts val="0"/>
              </a:spcBef>
              <a:spcAft>
                <a:spcPts val="0"/>
              </a:spcAft>
              <a:buClr>
                <a:schemeClr val="dk1"/>
              </a:buClr>
              <a:buSzPts val="700"/>
              <a:buFont typeface="Arial"/>
              <a:buNone/>
            </a:pPr>
            <a:endParaRPr sz="2800" b="0"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9">
                                            <p:txEl>
                                              <p:pRg st="0" end="0"/>
                                            </p:txEl>
                                          </p:spTgt>
                                        </p:tgtEl>
                                        <p:attrNameLst>
                                          <p:attrName>style.visibility</p:attrName>
                                        </p:attrNameLst>
                                      </p:cBhvr>
                                      <p:to>
                                        <p:strVal val="visible"/>
                                      </p:to>
                                    </p:set>
                                    <p:animEffect transition="in" filter="fade">
                                      <p:cBhvr>
                                        <p:cTn id="7" dur="500"/>
                                        <p:tgtEl>
                                          <p:spTgt spid="309">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10"/>
                                        </p:tgtEl>
                                        <p:attrNameLst>
                                          <p:attrName>style.visibility</p:attrName>
                                        </p:attrNameLst>
                                      </p:cBhvr>
                                      <p:to>
                                        <p:strVal val="visible"/>
                                      </p:to>
                                    </p:set>
                                    <p:animEffect transition="in" filter="fade">
                                      <p:cBhvr>
                                        <p:cTn id="10" dur="500"/>
                                        <p:tgtEl>
                                          <p:spTgt spid="3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09">
                                            <p:txEl>
                                              <p:pRg st="2" end="2"/>
                                            </p:txEl>
                                          </p:spTgt>
                                        </p:tgtEl>
                                        <p:attrNameLst>
                                          <p:attrName>style.visibility</p:attrName>
                                        </p:attrNameLst>
                                      </p:cBhvr>
                                      <p:to>
                                        <p:strVal val="visible"/>
                                      </p:to>
                                    </p:set>
                                    <p:animEffect transition="in" filter="fade">
                                      <p:cBhvr>
                                        <p:cTn id="15" dur="500"/>
                                        <p:tgtEl>
                                          <p:spTgt spid="309">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09">
                                            <p:txEl>
                                              <p:pRg st="4" end="4"/>
                                            </p:txEl>
                                          </p:spTgt>
                                        </p:tgtEl>
                                        <p:attrNameLst>
                                          <p:attrName>style.visibility</p:attrName>
                                        </p:attrNameLst>
                                      </p:cBhvr>
                                      <p:to>
                                        <p:strVal val="visible"/>
                                      </p:to>
                                    </p:set>
                                    <p:animEffect transition="in" filter="fade">
                                      <p:cBhvr>
                                        <p:cTn id="20" dur="500"/>
                                        <p:tgtEl>
                                          <p:spTgt spid="309">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09">
                                            <p:txEl>
                                              <p:pRg st="6" end="6"/>
                                            </p:txEl>
                                          </p:spTgt>
                                        </p:tgtEl>
                                        <p:attrNameLst>
                                          <p:attrName>style.visibility</p:attrName>
                                        </p:attrNameLst>
                                      </p:cBhvr>
                                      <p:to>
                                        <p:strVal val="visible"/>
                                      </p:to>
                                    </p:set>
                                    <p:animEffect transition="in" filter="fade">
                                      <p:cBhvr>
                                        <p:cTn id="25" dur="500"/>
                                        <p:tgtEl>
                                          <p:spTgt spid="30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8"/>
          <p:cNvSpPr txBox="1">
            <a:spLocks noGrp="1"/>
          </p:cNvSpPr>
          <p:nvPr>
            <p:ph type="title"/>
          </p:nvPr>
        </p:nvSpPr>
        <p:spPr>
          <a:xfrm>
            <a:off x="609600" y="231678"/>
            <a:ext cx="10972800" cy="11433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a:t>Accountant</a:t>
            </a:r>
            <a:r>
              <a:rPr lang="en" sz="3600" b="1" i="0" u="none" strike="noStrike" cap="none">
                <a:solidFill>
                  <a:schemeClr val="dk1"/>
                </a:solidFill>
                <a:latin typeface="Arial"/>
                <a:ea typeface="Arial"/>
                <a:cs typeface="Arial"/>
                <a:sym typeface="Arial"/>
              </a:rPr>
              <a:t> (</a:t>
            </a:r>
            <a:r>
              <a:rPr lang="en"/>
              <a:t>5</a:t>
            </a:r>
            <a:r>
              <a:rPr lang="en" sz="3600" b="1" i="0" u="none" strike="noStrike" cap="none">
                <a:solidFill>
                  <a:schemeClr val="dk1"/>
                </a:solidFill>
                <a:latin typeface="Arial"/>
                <a:ea typeface="Arial"/>
                <a:cs typeface="Arial"/>
                <a:sym typeface="Arial"/>
              </a:rPr>
              <a:t>/6)</a:t>
            </a:r>
            <a:endParaRPr/>
          </a:p>
        </p:txBody>
      </p:sp>
      <p:sp>
        <p:nvSpPr>
          <p:cNvPr id="316" name="Google Shape;316;p28"/>
          <p:cNvSpPr txBox="1"/>
          <p:nvPr/>
        </p:nvSpPr>
        <p:spPr>
          <a:xfrm>
            <a:off x="0" y="1807005"/>
            <a:ext cx="6799811" cy="4967700"/>
          </a:xfrm>
          <a:prstGeom prst="rect">
            <a:avLst/>
          </a:prstGeom>
          <a:noFill/>
          <a:ln>
            <a:noFill/>
          </a:ln>
        </p:spPr>
        <p:txBody>
          <a:bodyPr spcFirstLastPara="1" wrap="square" lIns="121900" tIns="121900" rIns="121900" bIns="121900" anchor="t" anchorCtr="0">
            <a:noAutofit/>
          </a:bodyPr>
          <a:lstStyle/>
          <a:p>
            <a:pPr marL="609584" marR="0" lvl="0" indent="-469884" algn="l" rtl="0">
              <a:lnSpc>
                <a:spcPct val="90000"/>
              </a:lnSpc>
              <a:spcBef>
                <a:spcPts val="0"/>
              </a:spcBef>
              <a:spcAft>
                <a:spcPts val="0"/>
              </a:spcAft>
              <a:buClr>
                <a:srgbClr val="000000"/>
              </a:buClr>
              <a:buSzPts val="2825"/>
              <a:buFont typeface="Arial"/>
              <a:buChar char="●"/>
            </a:pPr>
            <a:r>
              <a:rPr lang="en" sz="2800" b="0" i="0" u="none" strike="noStrike" cap="none">
                <a:solidFill>
                  <a:schemeClr val="dk1"/>
                </a:solidFill>
                <a:latin typeface="Arial"/>
                <a:ea typeface="Arial"/>
                <a:cs typeface="Arial"/>
                <a:sym typeface="Arial"/>
              </a:rPr>
              <a:t>We have provided the expression </a:t>
            </a:r>
            <a:r>
              <a:rPr lang="en" sz="2800" b="0" i="0" u="none" strike="noStrike" cap="none">
                <a:solidFill>
                  <a:srgbClr val="0000FF"/>
                </a:solidFill>
                <a:latin typeface="Consolas"/>
                <a:ea typeface="Consolas"/>
                <a:cs typeface="Consolas"/>
                <a:sym typeface="Consolas"/>
              </a:rPr>
              <a:t>this.priceTenDollarBook()</a:t>
            </a:r>
            <a:r>
              <a:rPr lang="en" sz="2800" b="0" i="0" u="none" strike="noStrike" cap="none">
                <a:solidFill>
                  <a:schemeClr val="dk1"/>
                </a:solidFill>
                <a:latin typeface="Arial"/>
                <a:ea typeface="Arial"/>
                <a:cs typeface="Arial"/>
                <a:sym typeface="Arial"/>
              </a:rPr>
              <a:t> to be printed to the console</a:t>
            </a:r>
            <a:endParaRPr sz="2800" b="0" i="0" u="none" strike="noStrike" cap="none">
              <a:solidFill>
                <a:schemeClr val="dk1"/>
              </a:solidFill>
              <a:latin typeface="Arial"/>
              <a:ea typeface="Arial"/>
              <a:cs typeface="Arial"/>
              <a:sym typeface="Arial"/>
            </a:endParaRPr>
          </a:p>
          <a:p>
            <a:pPr marL="609584" marR="0" lvl="0" indent="-469884" algn="l" rtl="0">
              <a:lnSpc>
                <a:spcPct val="90000"/>
              </a:lnSpc>
              <a:spcBef>
                <a:spcPts val="2533"/>
              </a:spcBef>
              <a:spcAft>
                <a:spcPts val="0"/>
              </a:spcAft>
              <a:buClr>
                <a:srgbClr val="000000"/>
              </a:buClr>
              <a:buSzPts val="2825"/>
              <a:buFont typeface="Arial"/>
              <a:buChar char="●"/>
            </a:pPr>
            <a:r>
              <a:rPr lang="en" sz="2800" b="0" i="0" u="none" strike="noStrike" cap="none">
                <a:solidFill>
                  <a:schemeClr val="dk1"/>
                </a:solidFill>
                <a:latin typeface="Arial"/>
                <a:ea typeface="Arial"/>
                <a:cs typeface="Arial"/>
                <a:sym typeface="Arial"/>
              </a:rPr>
              <a:t>This information given to the </a:t>
            </a:r>
            <a:r>
              <a:rPr lang="en" sz="2800" b="0" i="0" u="none" strike="noStrike" cap="none">
                <a:solidFill>
                  <a:srgbClr val="0000FF"/>
                </a:solidFill>
                <a:latin typeface="Consolas"/>
                <a:ea typeface="Consolas"/>
                <a:cs typeface="Consolas"/>
                <a:sym typeface="Consolas"/>
              </a:rPr>
              <a:t>println</a:t>
            </a:r>
            <a:r>
              <a:rPr lang="en" sz="2800" b="0" i="0" u="none" strike="noStrike" cap="none">
                <a:solidFill>
                  <a:schemeClr val="dk1"/>
                </a:solidFill>
                <a:latin typeface="Arial"/>
                <a:ea typeface="Arial"/>
                <a:cs typeface="Arial"/>
                <a:sym typeface="Arial"/>
              </a:rPr>
              <a:t> method is called an </a:t>
            </a:r>
            <a:r>
              <a:rPr lang="en" sz="2800" b="1" i="0" u="none" strike="noStrike" cap="none">
                <a:solidFill>
                  <a:schemeClr val="dk1"/>
                </a:solidFill>
                <a:latin typeface="Arial"/>
                <a:ea typeface="Arial"/>
                <a:cs typeface="Arial"/>
                <a:sym typeface="Arial"/>
              </a:rPr>
              <a:t>argument</a:t>
            </a:r>
            <a:r>
              <a:rPr lang="en" sz="2800" b="0" i="0" u="none" strike="noStrike" cap="none">
                <a:solidFill>
                  <a:schemeClr val="dk1"/>
                </a:solidFill>
                <a:latin typeface="Arial"/>
                <a:ea typeface="Arial"/>
                <a:cs typeface="Arial"/>
                <a:sym typeface="Arial"/>
              </a:rPr>
              <a:t>: more on this in a few slides</a:t>
            </a:r>
            <a:endParaRPr sz="2800" b="0" i="0" u="none" strike="noStrike" cap="none">
              <a:solidFill>
                <a:schemeClr val="dk1"/>
              </a:solidFill>
              <a:latin typeface="Arial"/>
              <a:ea typeface="Arial"/>
              <a:cs typeface="Arial"/>
              <a:sym typeface="Arial"/>
            </a:endParaRPr>
          </a:p>
          <a:p>
            <a:pPr marL="609584" marR="0" lvl="0" indent="-469884" algn="l" rtl="0">
              <a:lnSpc>
                <a:spcPct val="90000"/>
              </a:lnSpc>
              <a:spcBef>
                <a:spcPts val="2533"/>
              </a:spcBef>
              <a:spcAft>
                <a:spcPts val="0"/>
              </a:spcAft>
              <a:buClr>
                <a:srgbClr val="000000"/>
              </a:buClr>
              <a:buSzPts val="2825"/>
              <a:buFont typeface="Arial"/>
              <a:buChar char="●"/>
            </a:pPr>
            <a:r>
              <a:rPr lang="en" sz="2800" b="0" i="0" u="none" strike="noStrike" cap="none">
                <a:solidFill>
                  <a:schemeClr val="dk1"/>
                </a:solidFill>
                <a:latin typeface="Arial"/>
                <a:ea typeface="Arial"/>
                <a:cs typeface="Arial"/>
                <a:sym typeface="Arial"/>
              </a:rPr>
              <a:t>Putting one method call inside another is called</a:t>
            </a:r>
            <a:r>
              <a:rPr lang="en" sz="2800" b="1" i="0" u="none" strike="noStrike" cap="none">
                <a:solidFill>
                  <a:schemeClr val="dk1"/>
                </a:solidFill>
                <a:latin typeface="Arial"/>
                <a:ea typeface="Arial"/>
                <a:cs typeface="Arial"/>
                <a:sym typeface="Arial"/>
              </a:rPr>
              <a:t> nesting</a:t>
            </a:r>
            <a:r>
              <a:rPr lang="en" sz="2800" b="0" i="0" u="none" strike="noStrike" cap="none">
                <a:solidFill>
                  <a:schemeClr val="dk1"/>
                </a:solidFill>
                <a:latin typeface="Arial"/>
                <a:ea typeface="Arial"/>
                <a:cs typeface="Arial"/>
                <a:sym typeface="Arial"/>
              </a:rPr>
              <a:t> of method calls; more examples later</a:t>
            </a:r>
            <a:endParaRPr sz="2800" b="0" i="0" u="none" strike="noStrike" cap="none">
              <a:solidFill>
                <a:schemeClr val="dk1"/>
              </a:solidFill>
              <a:latin typeface="Arial"/>
              <a:ea typeface="Arial"/>
              <a:cs typeface="Arial"/>
              <a:sym typeface="Arial"/>
            </a:endParaRPr>
          </a:p>
        </p:txBody>
      </p:sp>
      <p:cxnSp>
        <p:nvCxnSpPr>
          <p:cNvPr id="317" name="Google Shape;317;p28"/>
          <p:cNvCxnSpPr/>
          <p:nvPr/>
        </p:nvCxnSpPr>
        <p:spPr>
          <a:xfrm>
            <a:off x="6943975" y="1374983"/>
            <a:ext cx="0" cy="5054100"/>
          </a:xfrm>
          <a:prstGeom prst="straightConnector1">
            <a:avLst/>
          </a:prstGeom>
          <a:noFill/>
          <a:ln w="38100" cap="flat" cmpd="sng">
            <a:solidFill>
              <a:srgbClr val="999999"/>
            </a:solidFill>
            <a:prstDash val="solid"/>
            <a:round/>
            <a:headEnd type="none" w="sm" len="sm"/>
            <a:tailEnd type="none" w="sm" len="sm"/>
          </a:ln>
        </p:spPr>
      </p:cxnSp>
      <p:sp>
        <p:nvSpPr>
          <p:cNvPr id="318" name="Google Shape;318;p28"/>
          <p:cNvSpPr txBox="1">
            <a:spLocks noGrp="1"/>
          </p:cNvSpPr>
          <p:nvPr>
            <p:ph type="body" idx="2"/>
          </p:nvPr>
        </p:nvSpPr>
        <p:spPr>
          <a:xfrm>
            <a:off x="6960300" y="1535925"/>
            <a:ext cx="5498400" cy="4967700"/>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05000"/>
              </a:lnSpc>
              <a:spcBef>
                <a:spcPts val="0"/>
              </a:spcBef>
              <a:spcAft>
                <a:spcPts val="0"/>
              </a:spcAft>
              <a:buClr>
                <a:schemeClr val="dk1"/>
              </a:buClr>
              <a:buSzPts val="467"/>
              <a:buFont typeface="Arial"/>
              <a:buNone/>
            </a:pPr>
            <a:r>
              <a:rPr lang="en" sz="1867" b="0" i="0" u="none" strike="noStrike" cap="none">
                <a:solidFill>
                  <a:schemeClr val="dk1"/>
                </a:solidFill>
                <a:latin typeface="Consolas"/>
                <a:ea typeface="Consolas"/>
                <a:cs typeface="Consolas"/>
                <a:sym typeface="Consolas"/>
              </a:rPr>
              <a:t>public class </a:t>
            </a:r>
            <a:r>
              <a:rPr lang="en" sz="1867">
                <a:latin typeface="Consolas"/>
                <a:ea typeface="Consolas"/>
                <a:cs typeface="Consolas"/>
                <a:sym typeface="Consolas"/>
              </a:rPr>
              <a:t>BookstoreAccountant</a:t>
            </a:r>
            <a:r>
              <a:rPr lang="en" sz="1867" b="0" i="0" u="none" strike="noStrike" cap="none">
                <a:solidFill>
                  <a:schemeClr val="dk1"/>
                </a:solidFill>
                <a:latin typeface="Consolas"/>
                <a:ea typeface="Consolas"/>
                <a:cs typeface="Consolas"/>
                <a:sym typeface="Consolas"/>
              </a:rPr>
              <a:t> {</a:t>
            </a:r>
            <a:endParaRPr sz="1867" b="0" i="0" u="none" strike="noStrike" cap="none">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rgbClr val="999999"/>
              </a:buClr>
              <a:buSzPts val="467"/>
              <a:buFont typeface="Arial"/>
              <a:buNone/>
            </a:pPr>
            <a:r>
              <a:rPr lang="en" sz="1867" b="0" i="0" u="none" strike="noStrike" cap="none">
                <a:solidFill>
                  <a:srgbClr val="999999"/>
                </a:solidFill>
                <a:latin typeface="Consolas"/>
                <a:ea typeface="Consolas"/>
                <a:cs typeface="Consolas"/>
                <a:sym typeface="Consolas"/>
              </a:rPr>
              <a:t>	/* Some code elided */</a:t>
            </a:r>
            <a:endParaRPr sz="1867" b="0" i="0" u="none" strike="noStrike" cap="none">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0" marR="0" lvl="0" indent="0" algn="l" rtl="0">
              <a:lnSpc>
                <a:spcPct val="105000"/>
              </a:lnSpc>
              <a:spcBef>
                <a:spcPts val="0"/>
              </a:spcBef>
              <a:spcAft>
                <a:spcPts val="0"/>
              </a:spcAft>
              <a:buClr>
                <a:srgbClr val="000000"/>
              </a:buClr>
              <a:buSzPts val="467"/>
              <a:buFont typeface="Arial"/>
              <a:buNone/>
            </a:pPr>
            <a:r>
              <a:rPr lang="en" sz="1867">
                <a:solidFill>
                  <a:srgbClr val="000000"/>
                </a:solidFill>
                <a:latin typeface="Consolas"/>
                <a:ea typeface="Consolas"/>
                <a:cs typeface="Consolas"/>
                <a:sym typeface="Consolas"/>
              </a:rPr>
              <a:t>   </a:t>
            </a:r>
            <a:r>
              <a:rPr lang="en" sz="1867" b="1">
                <a:solidFill>
                  <a:srgbClr val="000000"/>
                </a:solidFill>
                <a:latin typeface="Consolas"/>
                <a:ea typeface="Consolas"/>
                <a:cs typeface="Consolas"/>
                <a:sym typeface="Consolas"/>
              </a:rPr>
              <a:t> </a:t>
            </a:r>
            <a:r>
              <a:rPr lang="en" sz="1867">
                <a:solidFill>
                  <a:srgbClr val="000000"/>
                </a:solidFill>
                <a:latin typeface="Consolas"/>
                <a:ea typeface="Consolas"/>
                <a:cs typeface="Consolas"/>
                <a:sym typeface="Consolas"/>
              </a:rPr>
              <a:t>public int priceTenDollarBook() {</a:t>
            </a:r>
            <a:endParaRPr sz="1867">
              <a:solidFill>
                <a:schemeClr val="dk1"/>
              </a:solidFill>
              <a:latin typeface="Consolas"/>
              <a:ea typeface="Consolas"/>
              <a:cs typeface="Consolas"/>
              <a:sym typeface="Consolas"/>
            </a:endParaRPr>
          </a:p>
          <a:p>
            <a:pPr marL="0" marR="0" lvl="0" indent="0" algn="l" rtl="0">
              <a:lnSpc>
                <a:spcPct val="105000"/>
              </a:lnSpc>
              <a:spcBef>
                <a:spcPts val="0"/>
              </a:spcBef>
              <a:spcAft>
                <a:spcPts val="0"/>
              </a:spcAft>
              <a:buClr>
                <a:srgbClr val="000000"/>
              </a:buClr>
              <a:buSzPts val="467"/>
              <a:buFont typeface="Arial"/>
              <a:buNone/>
            </a:pPr>
            <a:r>
              <a:rPr lang="en" sz="1867">
                <a:solidFill>
                  <a:srgbClr val="000000"/>
                </a:solidFill>
                <a:latin typeface="Consolas"/>
                <a:ea typeface="Consolas"/>
                <a:cs typeface="Consolas"/>
                <a:sym typeface="Consolas"/>
              </a:rPr>
              <a:t>        return 10;</a:t>
            </a:r>
            <a:endParaRPr sz="1867">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a:solidFill>
                  <a:srgbClr val="000000"/>
                </a:solidFill>
                <a:latin typeface="Consolas"/>
                <a:ea typeface="Consolas"/>
                <a:cs typeface="Consolas"/>
                <a:sym typeface="Consolas"/>
              </a:rPr>
              <a:t>    }</a:t>
            </a:r>
            <a:endParaRPr sz="1867">
              <a:solidFill>
                <a:schemeClr val="dk1"/>
              </a:solidFill>
              <a:latin typeface="Consolas"/>
              <a:ea typeface="Consolas"/>
              <a:cs typeface="Consolas"/>
              <a:sym typeface="Consolas"/>
            </a:endParaRPr>
          </a:p>
          <a:p>
            <a:pPr marL="609584" marR="0" lvl="0" indent="-12684" algn="l" rtl="0">
              <a:lnSpc>
                <a:spcPct val="10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a:latin typeface="Consolas"/>
                <a:ea typeface="Consolas"/>
                <a:cs typeface="Consolas"/>
                <a:sym typeface="Consolas"/>
              </a:rPr>
              <a:t>    public void manageBooks() {</a:t>
            </a:r>
            <a:endParaRPr sz="1867">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b="1">
                <a:solidFill>
                  <a:srgbClr val="FF0000"/>
                </a:solidFill>
                <a:latin typeface="Consolas"/>
                <a:ea typeface="Consolas"/>
                <a:cs typeface="Consolas"/>
                <a:sym typeface="Consolas"/>
              </a:rPr>
              <a:t>        </a:t>
            </a:r>
            <a:r>
              <a:rPr lang="en" sz="1867">
                <a:solidFill>
                  <a:srgbClr val="000000"/>
                </a:solidFill>
                <a:latin typeface="Consolas"/>
                <a:ea typeface="Consolas"/>
                <a:cs typeface="Consolas"/>
                <a:sym typeface="Consolas"/>
              </a:rPr>
              <a:t>System.out.println(</a:t>
            </a:r>
            <a:endParaRPr sz="1867">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b="1">
                <a:solidFill>
                  <a:srgbClr val="FF0000"/>
                </a:solidFill>
                <a:latin typeface="Consolas"/>
                <a:ea typeface="Consolas"/>
                <a:cs typeface="Consolas"/>
                <a:sym typeface="Consolas"/>
              </a:rPr>
              <a:t>            this.priceTenDollarBook()</a:t>
            </a:r>
            <a:r>
              <a:rPr lang="en" sz="1867">
                <a:solidFill>
                  <a:srgbClr val="000000"/>
                </a:solidFill>
                <a:latin typeface="Consolas"/>
                <a:ea typeface="Consolas"/>
                <a:cs typeface="Consolas"/>
                <a:sym typeface="Consolas"/>
              </a:rPr>
              <a:t>);</a:t>
            </a:r>
            <a:endParaRPr sz="1867">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a:latin typeface="Consolas"/>
                <a:ea typeface="Consolas"/>
                <a:cs typeface="Consolas"/>
                <a:sym typeface="Consolas"/>
              </a:rPr>
              <a:t>    }</a:t>
            </a:r>
            <a:endParaRPr sz="1867">
              <a:solidFill>
                <a:schemeClr val="dk1"/>
              </a:solidFill>
              <a:latin typeface="Consolas"/>
              <a:ea typeface="Consolas"/>
              <a:cs typeface="Consolas"/>
              <a:sym typeface="Consolas"/>
            </a:endParaRPr>
          </a:p>
          <a:p>
            <a:pPr marL="0" marR="0" lvl="0" indent="0" algn="l" rtl="0">
              <a:lnSpc>
                <a:spcPct val="10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609584" marR="0" lvl="0" indent="-12684" algn="l" rtl="0">
              <a:lnSpc>
                <a:spcPct val="10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chemeClr val="dk1"/>
              </a:buClr>
              <a:buSzPts val="467"/>
              <a:buFont typeface="Arial"/>
              <a:buNone/>
            </a:pPr>
            <a:r>
              <a:rPr lang="en" sz="1867" b="0" i="0" u="none" strike="noStrike" cap="none">
                <a:solidFill>
                  <a:schemeClr val="dk1"/>
                </a:solidFill>
                <a:latin typeface="Consolas"/>
                <a:ea typeface="Consolas"/>
                <a:cs typeface="Consolas"/>
                <a:sym typeface="Consolas"/>
              </a:rPr>
              <a:t>}</a:t>
            </a:r>
            <a:endParaRPr sz="1867" b="0" i="0" u="none" strike="noStrike" cap="none">
              <a:solidFill>
                <a:schemeClr val="dk1"/>
              </a:solidFill>
              <a:latin typeface="Consolas"/>
              <a:ea typeface="Consolas"/>
              <a:cs typeface="Consolas"/>
              <a:sym typeface="Consolas"/>
            </a:endParaRPr>
          </a:p>
          <a:p>
            <a:pPr marL="228600" marR="0" lvl="0" indent="-228600" algn="l" rtl="0">
              <a:lnSpc>
                <a:spcPct val="80000"/>
              </a:lnSpc>
              <a:spcBef>
                <a:spcPts val="0"/>
              </a:spcBef>
              <a:spcAft>
                <a:spcPts val="0"/>
              </a:spcAft>
              <a:buClr>
                <a:schemeClr val="dk1"/>
              </a:buClr>
              <a:buSzPts val="700"/>
              <a:buFont typeface="Arial"/>
              <a:buNone/>
            </a:pPr>
            <a:endParaRPr sz="2800" b="0" i="0" u="none" strike="noStrike" cap="none">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6">
                                            <p:txEl>
                                              <p:pRg st="0" end="0"/>
                                            </p:txEl>
                                          </p:spTgt>
                                        </p:tgtEl>
                                        <p:attrNameLst>
                                          <p:attrName>style.visibility</p:attrName>
                                        </p:attrNameLst>
                                      </p:cBhvr>
                                      <p:to>
                                        <p:strVal val="visible"/>
                                      </p:to>
                                    </p:set>
                                    <p:animEffect transition="in" filter="fade">
                                      <p:cBhvr>
                                        <p:cTn id="7" dur="500"/>
                                        <p:tgtEl>
                                          <p:spTgt spid="3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6">
                                            <p:txEl>
                                              <p:pRg st="1" end="1"/>
                                            </p:txEl>
                                          </p:spTgt>
                                        </p:tgtEl>
                                        <p:attrNameLst>
                                          <p:attrName>style.visibility</p:attrName>
                                        </p:attrNameLst>
                                      </p:cBhvr>
                                      <p:to>
                                        <p:strVal val="visible"/>
                                      </p:to>
                                    </p:set>
                                    <p:animEffect transition="in" filter="fade">
                                      <p:cBhvr>
                                        <p:cTn id="12" dur="500"/>
                                        <p:tgtEl>
                                          <p:spTgt spid="31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16">
                                            <p:txEl>
                                              <p:pRg st="2" end="2"/>
                                            </p:txEl>
                                          </p:spTgt>
                                        </p:tgtEl>
                                        <p:attrNameLst>
                                          <p:attrName>style.visibility</p:attrName>
                                        </p:attrNameLst>
                                      </p:cBhvr>
                                      <p:to>
                                        <p:strVal val="visible"/>
                                      </p:to>
                                    </p:set>
                                    <p:animEffect transition="in" filter="fade">
                                      <p:cBhvr>
                                        <p:cTn id="17" dur="500"/>
                                        <p:tgtEl>
                                          <p:spTgt spid="3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54F26-CA4F-634A-90A2-128C1277A0B0}"/>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83A6CF2-BF39-7D46-B362-BA89BA72AC20}"/>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27897B54-8870-254B-B73C-0B215A04E8CA}"/>
              </a:ext>
            </a:extLst>
          </p:cNvPr>
          <p:cNvPicPr>
            <a:picLocks noChangeAspect="1"/>
          </p:cNvPicPr>
          <p:nvPr/>
        </p:nvPicPr>
        <p:blipFill>
          <a:blip r:embed="rId2"/>
          <a:stretch>
            <a:fillRect/>
          </a:stretch>
        </p:blipFill>
        <p:spPr>
          <a:xfrm>
            <a:off x="0" y="-1"/>
            <a:ext cx="12196916" cy="6860765"/>
          </a:xfrm>
          <a:prstGeom prst="rect">
            <a:avLst/>
          </a:prstGeom>
        </p:spPr>
      </p:pic>
    </p:spTree>
    <p:extLst>
      <p:ext uri="{BB962C8B-B14F-4D97-AF65-F5344CB8AC3E}">
        <p14:creationId xmlns:p14="http://schemas.microsoft.com/office/powerpoint/2010/main" val="14181597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29"/>
          <p:cNvSpPr txBox="1">
            <a:spLocks noGrp="1"/>
          </p:cNvSpPr>
          <p:nvPr>
            <p:ph type="body" idx="2"/>
          </p:nvPr>
        </p:nvSpPr>
        <p:spPr>
          <a:xfrm>
            <a:off x="6960300" y="1535925"/>
            <a:ext cx="5498400" cy="4967700"/>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05000"/>
              </a:lnSpc>
              <a:spcBef>
                <a:spcPts val="0"/>
              </a:spcBef>
              <a:spcAft>
                <a:spcPts val="0"/>
              </a:spcAft>
              <a:buClr>
                <a:schemeClr val="dk1"/>
              </a:buClr>
              <a:buSzPts val="467"/>
              <a:buFont typeface="Arial"/>
              <a:buNone/>
            </a:pPr>
            <a:r>
              <a:rPr lang="en" sz="1867" b="0" i="0" u="none" strike="noStrike" cap="none">
                <a:solidFill>
                  <a:schemeClr val="dk1"/>
                </a:solidFill>
                <a:latin typeface="Consolas"/>
                <a:ea typeface="Consolas"/>
                <a:cs typeface="Consolas"/>
                <a:sym typeface="Consolas"/>
              </a:rPr>
              <a:t>public class </a:t>
            </a:r>
            <a:r>
              <a:rPr lang="en" sz="1867">
                <a:latin typeface="Consolas"/>
                <a:ea typeface="Consolas"/>
                <a:cs typeface="Consolas"/>
                <a:sym typeface="Consolas"/>
              </a:rPr>
              <a:t>BookstoreAccountant</a:t>
            </a:r>
            <a:r>
              <a:rPr lang="en" sz="1867" b="0" i="0" u="none" strike="noStrike" cap="none">
                <a:solidFill>
                  <a:schemeClr val="dk1"/>
                </a:solidFill>
                <a:latin typeface="Consolas"/>
                <a:ea typeface="Consolas"/>
                <a:cs typeface="Consolas"/>
                <a:sym typeface="Consolas"/>
              </a:rPr>
              <a:t> {</a:t>
            </a:r>
            <a:endParaRPr sz="1867" b="0" i="0" u="none" strike="noStrike" cap="none">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rgbClr val="999999"/>
              </a:buClr>
              <a:buSzPts val="467"/>
              <a:buFont typeface="Arial"/>
              <a:buNone/>
            </a:pPr>
            <a:r>
              <a:rPr lang="en" sz="1867" b="0" i="0" u="none" strike="noStrike" cap="none">
                <a:solidFill>
                  <a:srgbClr val="999999"/>
                </a:solidFill>
                <a:latin typeface="Consolas"/>
                <a:ea typeface="Consolas"/>
                <a:cs typeface="Consolas"/>
                <a:sym typeface="Consolas"/>
              </a:rPr>
              <a:t>	/* Some code elided */</a:t>
            </a:r>
            <a:endParaRPr sz="1867" b="0" i="0" u="none" strike="noStrike" cap="none">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0" marR="0" lvl="0" indent="0" algn="l" rtl="0">
              <a:lnSpc>
                <a:spcPct val="105000"/>
              </a:lnSpc>
              <a:spcBef>
                <a:spcPts val="0"/>
              </a:spcBef>
              <a:spcAft>
                <a:spcPts val="0"/>
              </a:spcAft>
              <a:buClr>
                <a:srgbClr val="000000"/>
              </a:buClr>
              <a:buSzPts val="467"/>
              <a:buFont typeface="Arial"/>
              <a:buNone/>
            </a:pPr>
            <a:r>
              <a:rPr lang="en" sz="1867">
                <a:solidFill>
                  <a:srgbClr val="000000"/>
                </a:solidFill>
                <a:latin typeface="Consolas"/>
                <a:ea typeface="Consolas"/>
                <a:cs typeface="Consolas"/>
                <a:sym typeface="Consolas"/>
              </a:rPr>
              <a:t>   </a:t>
            </a:r>
            <a:r>
              <a:rPr lang="en" sz="1867" b="1">
                <a:solidFill>
                  <a:srgbClr val="000000"/>
                </a:solidFill>
                <a:latin typeface="Consolas"/>
                <a:ea typeface="Consolas"/>
                <a:cs typeface="Consolas"/>
                <a:sym typeface="Consolas"/>
              </a:rPr>
              <a:t> </a:t>
            </a:r>
            <a:r>
              <a:rPr lang="en" sz="1867">
                <a:solidFill>
                  <a:srgbClr val="000000"/>
                </a:solidFill>
                <a:latin typeface="Consolas"/>
                <a:ea typeface="Consolas"/>
                <a:cs typeface="Consolas"/>
                <a:sym typeface="Consolas"/>
              </a:rPr>
              <a:t>public int priceTenDollarBook() {</a:t>
            </a:r>
            <a:endParaRPr sz="1867">
              <a:solidFill>
                <a:schemeClr val="dk1"/>
              </a:solidFill>
              <a:latin typeface="Consolas"/>
              <a:ea typeface="Consolas"/>
              <a:cs typeface="Consolas"/>
              <a:sym typeface="Consolas"/>
            </a:endParaRPr>
          </a:p>
          <a:p>
            <a:pPr marL="0" marR="0" lvl="0" indent="0" algn="l" rtl="0">
              <a:lnSpc>
                <a:spcPct val="105000"/>
              </a:lnSpc>
              <a:spcBef>
                <a:spcPts val="0"/>
              </a:spcBef>
              <a:spcAft>
                <a:spcPts val="0"/>
              </a:spcAft>
              <a:buClr>
                <a:srgbClr val="000000"/>
              </a:buClr>
              <a:buSzPts val="467"/>
              <a:buFont typeface="Arial"/>
              <a:buNone/>
            </a:pPr>
            <a:r>
              <a:rPr lang="en" sz="1867">
                <a:solidFill>
                  <a:srgbClr val="000000"/>
                </a:solidFill>
                <a:latin typeface="Consolas"/>
                <a:ea typeface="Consolas"/>
                <a:cs typeface="Consolas"/>
                <a:sym typeface="Consolas"/>
              </a:rPr>
              <a:t>        return 10;</a:t>
            </a:r>
            <a:endParaRPr sz="1867">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a:solidFill>
                  <a:srgbClr val="000000"/>
                </a:solidFill>
                <a:latin typeface="Consolas"/>
                <a:ea typeface="Consolas"/>
                <a:cs typeface="Consolas"/>
                <a:sym typeface="Consolas"/>
              </a:rPr>
              <a:t>    }</a:t>
            </a:r>
            <a:endParaRPr sz="1867">
              <a:solidFill>
                <a:schemeClr val="dk1"/>
              </a:solidFill>
              <a:latin typeface="Consolas"/>
              <a:ea typeface="Consolas"/>
              <a:cs typeface="Consolas"/>
              <a:sym typeface="Consolas"/>
            </a:endParaRPr>
          </a:p>
          <a:p>
            <a:pPr marL="609584" marR="0" lvl="0" indent="-12684" algn="l" rtl="0">
              <a:lnSpc>
                <a:spcPct val="10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a:latin typeface="Consolas"/>
                <a:ea typeface="Consolas"/>
                <a:cs typeface="Consolas"/>
                <a:sym typeface="Consolas"/>
              </a:rPr>
              <a:t>    public void manageBooks() {</a:t>
            </a:r>
            <a:endParaRPr sz="1867">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b="1">
                <a:solidFill>
                  <a:srgbClr val="FF0000"/>
                </a:solidFill>
                <a:latin typeface="Consolas"/>
                <a:ea typeface="Consolas"/>
                <a:cs typeface="Consolas"/>
                <a:sym typeface="Consolas"/>
              </a:rPr>
              <a:t>        </a:t>
            </a:r>
            <a:r>
              <a:rPr lang="en" sz="1867">
                <a:solidFill>
                  <a:srgbClr val="000000"/>
                </a:solidFill>
                <a:latin typeface="Consolas"/>
                <a:ea typeface="Consolas"/>
                <a:cs typeface="Consolas"/>
                <a:sym typeface="Consolas"/>
              </a:rPr>
              <a:t>System.out.println(</a:t>
            </a:r>
            <a:endParaRPr sz="1867">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b="1">
                <a:solidFill>
                  <a:srgbClr val="FF0000"/>
                </a:solidFill>
                <a:latin typeface="Consolas"/>
                <a:ea typeface="Consolas"/>
                <a:cs typeface="Consolas"/>
                <a:sym typeface="Consolas"/>
              </a:rPr>
              <a:t>            this.priceTenDollarBook()</a:t>
            </a:r>
            <a:r>
              <a:rPr lang="en" sz="1867">
                <a:solidFill>
                  <a:srgbClr val="000000"/>
                </a:solidFill>
                <a:latin typeface="Consolas"/>
                <a:ea typeface="Consolas"/>
                <a:cs typeface="Consolas"/>
                <a:sym typeface="Consolas"/>
              </a:rPr>
              <a:t>);</a:t>
            </a:r>
            <a:endParaRPr sz="1867">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67"/>
              <a:buFont typeface="Arial"/>
              <a:buNone/>
            </a:pPr>
            <a:r>
              <a:rPr lang="en" sz="1867">
                <a:latin typeface="Consolas"/>
                <a:ea typeface="Consolas"/>
                <a:cs typeface="Consolas"/>
                <a:sym typeface="Consolas"/>
              </a:rPr>
              <a:t>    }</a:t>
            </a:r>
            <a:endParaRPr sz="1867">
              <a:solidFill>
                <a:schemeClr val="dk1"/>
              </a:solidFill>
              <a:latin typeface="Consolas"/>
              <a:ea typeface="Consolas"/>
              <a:cs typeface="Consolas"/>
              <a:sym typeface="Consolas"/>
            </a:endParaRPr>
          </a:p>
          <a:p>
            <a:pPr marL="0" marR="0" lvl="0" indent="0" algn="l" rtl="0">
              <a:lnSpc>
                <a:spcPct val="10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609584" marR="0" lvl="0" indent="-12684" algn="l" rtl="0">
              <a:lnSpc>
                <a:spcPct val="10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chemeClr val="dk1"/>
              </a:buClr>
              <a:buSzPts val="467"/>
              <a:buFont typeface="Arial"/>
              <a:buNone/>
            </a:pPr>
            <a:r>
              <a:rPr lang="en" sz="1867" b="0" i="0" u="none" strike="noStrike" cap="none">
                <a:solidFill>
                  <a:schemeClr val="dk1"/>
                </a:solidFill>
                <a:latin typeface="Consolas"/>
                <a:ea typeface="Consolas"/>
                <a:cs typeface="Consolas"/>
                <a:sym typeface="Consolas"/>
              </a:rPr>
              <a:t>}</a:t>
            </a:r>
            <a:endParaRPr sz="1867" b="0" i="0" u="none" strike="noStrike" cap="none">
              <a:solidFill>
                <a:schemeClr val="dk1"/>
              </a:solidFill>
              <a:latin typeface="Consolas"/>
              <a:ea typeface="Consolas"/>
              <a:cs typeface="Consolas"/>
              <a:sym typeface="Consolas"/>
            </a:endParaRPr>
          </a:p>
          <a:p>
            <a:pPr marL="228600" marR="0" lvl="0" indent="-228600" algn="l" rtl="0">
              <a:lnSpc>
                <a:spcPct val="80000"/>
              </a:lnSpc>
              <a:spcBef>
                <a:spcPts val="0"/>
              </a:spcBef>
              <a:spcAft>
                <a:spcPts val="0"/>
              </a:spcAft>
              <a:buClr>
                <a:schemeClr val="dk1"/>
              </a:buClr>
              <a:buSzPts val="700"/>
              <a:buFont typeface="Arial"/>
              <a:buNone/>
            </a:pPr>
            <a:endParaRPr sz="2800" b="0" i="0" u="none" strike="noStrike" cap="none">
              <a:solidFill>
                <a:schemeClr val="dk1"/>
              </a:solidFill>
              <a:latin typeface="Arial"/>
              <a:ea typeface="Arial"/>
              <a:cs typeface="Arial"/>
              <a:sym typeface="Arial"/>
            </a:endParaRPr>
          </a:p>
        </p:txBody>
      </p:sp>
      <p:sp>
        <p:nvSpPr>
          <p:cNvPr id="324" name="Google Shape;324;p29"/>
          <p:cNvSpPr txBox="1">
            <a:spLocks noGrp="1"/>
          </p:cNvSpPr>
          <p:nvPr>
            <p:ph type="title"/>
          </p:nvPr>
        </p:nvSpPr>
        <p:spPr>
          <a:xfrm>
            <a:off x="609600" y="231678"/>
            <a:ext cx="10972800" cy="11433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a:t>Accountant</a:t>
            </a:r>
            <a:r>
              <a:rPr lang="en" sz="3600" b="1" i="0" u="none" strike="noStrike" cap="none">
                <a:solidFill>
                  <a:schemeClr val="dk1"/>
                </a:solidFill>
                <a:latin typeface="Arial"/>
                <a:ea typeface="Arial"/>
                <a:cs typeface="Arial"/>
                <a:sym typeface="Arial"/>
              </a:rPr>
              <a:t> (</a:t>
            </a:r>
            <a:r>
              <a:rPr lang="en"/>
              <a:t>6</a:t>
            </a:r>
            <a:r>
              <a:rPr lang="en" sz="3600" b="1" i="0" u="none" strike="noStrike" cap="none">
                <a:solidFill>
                  <a:schemeClr val="dk1"/>
                </a:solidFill>
                <a:latin typeface="Arial"/>
                <a:ea typeface="Arial"/>
                <a:cs typeface="Arial"/>
                <a:sym typeface="Arial"/>
              </a:rPr>
              <a:t>/6)</a:t>
            </a:r>
            <a:endParaRPr/>
          </a:p>
        </p:txBody>
      </p:sp>
      <p:sp>
        <p:nvSpPr>
          <p:cNvPr id="325" name="Google Shape;325;p29"/>
          <p:cNvSpPr txBox="1"/>
          <p:nvPr/>
        </p:nvSpPr>
        <p:spPr>
          <a:xfrm>
            <a:off x="9357007" y="5637600"/>
            <a:ext cx="2225400" cy="6489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rgbClr val="FF0000"/>
              </a:buClr>
              <a:buSzPts val="533"/>
              <a:buFont typeface="Arial"/>
              <a:buNone/>
            </a:pPr>
            <a:r>
              <a:rPr lang="en" sz="2133" b="1" i="0" u="none" strike="noStrike" cap="none">
                <a:solidFill>
                  <a:srgbClr val="FF0000"/>
                </a:solidFill>
                <a:latin typeface="Arial"/>
                <a:ea typeface="Arial"/>
                <a:cs typeface="Arial"/>
                <a:sym typeface="Arial"/>
              </a:rPr>
              <a:t>argument</a:t>
            </a:r>
            <a:endParaRPr sz="1400" b="0" i="0" u="none" strike="noStrike" cap="none">
              <a:solidFill>
                <a:srgbClr val="000000"/>
              </a:solidFill>
              <a:latin typeface="Arial"/>
              <a:ea typeface="Arial"/>
              <a:cs typeface="Arial"/>
              <a:sym typeface="Arial"/>
            </a:endParaRPr>
          </a:p>
        </p:txBody>
      </p:sp>
      <p:cxnSp>
        <p:nvCxnSpPr>
          <p:cNvPr id="326" name="Google Shape;326;p29"/>
          <p:cNvCxnSpPr/>
          <p:nvPr/>
        </p:nvCxnSpPr>
        <p:spPr>
          <a:xfrm rot="10800000">
            <a:off x="10009425" y="5225150"/>
            <a:ext cx="0" cy="571500"/>
          </a:xfrm>
          <a:prstGeom prst="straightConnector1">
            <a:avLst/>
          </a:prstGeom>
          <a:noFill/>
          <a:ln w="19050" cap="flat" cmpd="sng">
            <a:solidFill>
              <a:srgbClr val="FF0000"/>
            </a:solidFill>
            <a:prstDash val="solid"/>
            <a:round/>
            <a:headEnd type="none" w="sm" len="sm"/>
            <a:tailEnd type="triangle" w="lg" len="lg"/>
          </a:ln>
        </p:spPr>
      </p:cxnSp>
      <p:sp>
        <p:nvSpPr>
          <p:cNvPr id="327" name="Google Shape;327;p29"/>
          <p:cNvSpPr txBox="1"/>
          <p:nvPr/>
        </p:nvSpPr>
        <p:spPr>
          <a:xfrm>
            <a:off x="95033" y="1785750"/>
            <a:ext cx="6812700" cy="4176300"/>
          </a:xfrm>
          <a:prstGeom prst="rect">
            <a:avLst/>
          </a:prstGeom>
          <a:noFill/>
          <a:ln>
            <a:noFill/>
          </a:ln>
        </p:spPr>
        <p:txBody>
          <a:bodyPr spcFirstLastPara="1" wrap="square" lIns="121900" tIns="121900" rIns="121900" bIns="121900" anchor="t" anchorCtr="0">
            <a:noAutofit/>
          </a:bodyPr>
          <a:lstStyle/>
          <a:p>
            <a:pPr marL="609584" marR="0" lvl="0" indent="-481314" algn="l" rtl="0">
              <a:lnSpc>
                <a:spcPct val="100000"/>
              </a:lnSpc>
              <a:spcBef>
                <a:spcPts val="0"/>
              </a:spcBef>
              <a:spcAft>
                <a:spcPts val="0"/>
              </a:spcAft>
              <a:buClr>
                <a:srgbClr val="000000"/>
              </a:buClr>
              <a:buSzPts val="2800"/>
              <a:buFont typeface="Arial"/>
              <a:buChar char="●"/>
            </a:pPr>
            <a:r>
              <a:rPr lang="en" sz="2800" b="0" i="0" u="none" strike="noStrike" cap="none">
                <a:solidFill>
                  <a:schemeClr val="dk1"/>
                </a:solidFill>
                <a:latin typeface="Arial"/>
                <a:ea typeface="Arial"/>
                <a:cs typeface="Arial"/>
                <a:sym typeface="Arial"/>
              </a:rPr>
              <a:t>When this line of code is evaluated:</a:t>
            </a:r>
            <a:endParaRPr sz="2800" b="0" i="0" u="none" strike="noStrike" cap="none">
              <a:solidFill>
                <a:schemeClr val="dk1"/>
              </a:solidFill>
              <a:latin typeface="Arial"/>
              <a:ea typeface="Arial"/>
              <a:cs typeface="Arial"/>
              <a:sym typeface="Arial"/>
            </a:endParaRPr>
          </a:p>
          <a:p>
            <a:pPr marL="1219169" marR="0" lvl="1" indent="-469869" algn="l" rtl="0">
              <a:lnSpc>
                <a:spcPct val="100000"/>
              </a:lnSpc>
              <a:spcBef>
                <a:spcPts val="1333"/>
              </a:spcBef>
              <a:spcAft>
                <a:spcPts val="0"/>
              </a:spcAft>
              <a:buClr>
                <a:schemeClr val="dk1"/>
              </a:buClr>
              <a:buSzPts val="2600"/>
              <a:buFont typeface="Arial"/>
              <a:buChar char="○"/>
            </a:pPr>
            <a:r>
              <a:rPr lang="en" sz="2600" b="0" i="0" u="none" strike="noStrike" cap="none">
                <a:solidFill>
                  <a:srgbClr val="0000FF"/>
                </a:solidFill>
                <a:latin typeface="Consolas"/>
                <a:ea typeface="Consolas"/>
                <a:cs typeface="Consolas"/>
                <a:sym typeface="Consolas"/>
              </a:rPr>
              <a:t>println</a:t>
            </a:r>
            <a:r>
              <a:rPr lang="en" sz="2600" b="0" i="0" u="none" strike="noStrike" cap="none">
                <a:solidFill>
                  <a:schemeClr val="dk1"/>
                </a:solidFill>
                <a:latin typeface="Arial"/>
                <a:ea typeface="Arial"/>
                <a:cs typeface="Arial"/>
                <a:sym typeface="Arial"/>
              </a:rPr>
              <a:t> is called on </a:t>
            </a:r>
            <a:r>
              <a:rPr lang="en" sz="2600" b="0" i="0" u="none" strike="noStrike" cap="none">
                <a:solidFill>
                  <a:srgbClr val="0000FF"/>
                </a:solidFill>
                <a:latin typeface="Consolas"/>
                <a:ea typeface="Consolas"/>
                <a:cs typeface="Consolas"/>
                <a:sym typeface="Consolas"/>
              </a:rPr>
              <a:t>System.out</a:t>
            </a:r>
            <a:r>
              <a:rPr lang="en" sz="2600" b="0" i="0" u="none" strike="noStrike" cap="none">
                <a:solidFill>
                  <a:schemeClr val="dk1"/>
                </a:solidFill>
                <a:latin typeface="Arial"/>
                <a:ea typeface="Arial"/>
                <a:cs typeface="Arial"/>
                <a:sym typeface="Arial"/>
              </a:rPr>
              <a:t>, and it needs to use result of </a:t>
            </a:r>
            <a:r>
              <a:rPr lang="en" sz="2600" b="0" i="0" u="none" strike="noStrike" cap="none">
                <a:solidFill>
                  <a:srgbClr val="0000FF"/>
                </a:solidFill>
                <a:latin typeface="Consolas"/>
                <a:ea typeface="Consolas"/>
                <a:cs typeface="Consolas"/>
                <a:sym typeface="Consolas"/>
              </a:rPr>
              <a:t>priceTenDollarBook</a:t>
            </a:r>
            <a:endParaRPr sz="2600" b="0" i="0" u="none" strike="noStrike" cap="none">
              <a:solidFill>
                <a:schemeClr val="dk1"/>
              </a:solidFill>
              <a:latin typeface="Consolas"/>
              <a:ea typeface="Consolas"/>
              <a:cs typeface="Consolas"/>
              <a:sym typeface="Consolas"/>
            </a:endParaRPr>
          </a:p>
          <a:p>
            <a:pPr marL="1219169" marR="0" lvl="1" indent="-481299" algn="l" rtl="0">
              <a:lnSpc>
                <a:spcPct val="100000"/>
              </a:lnSpc>
              <a:spcBef>
                <a:spcPts val="1333"/>
              </a:spcBef>
              <a:spcAft>
                <a:spcPts val="0"/>
              </a:spcAft>
              <a:buClr>
                <a:srgbClr val="000000"/>
              </a:buClr>
              <a:buSzPts val="2600"/>
              <a:buFont typeface="Arial"/>
              <a:buChar char="○"/>
            </a:pPr>
            <a:r>
              <a:rPr lang="en" sz="2600" b="0" i="0" u="none" strike="noStrike" cap="none">
                <a:solidFill>
                  <a:srgbClr val="0000FF"/>
                </a:solidFill>
                <a:latin typeface="Consolas"/>
                <a:ea typeface="Consolas"/>
                <a:cs typeface="Consolas"/>
                <a:sym typeface="Consolas"/>
              </a:rPr>
              <a:t>priceTenDollarBook</a:t>
            </a:r>
            <a:r>
              <a:rPr lang="en" sz="2600" b="0" i="0" u="none" strike="noStrike" cap="none">
                <a:solidFill>
                  <a:srgbClr val="0000FF"/>
                </a:solidFill>
                <a:latin typeface="Arial"/>
                <a:ea typeface="Arial"/>
                <a:cs typeface="Arial"/>
                <a:sym typeface="Arial"/>
              </a:rPr>
              <a:t> </a:t>
            </a:r>
            <a:r>
              <a:rPr lang="en" sz="2600" b="0" i="0" u="none" strike="noStrike" cap="none">
                <a:solidFill>
                  <a:schemeClr val="dk1"/>
                </a:solidFill>
                <a:latin typeface="Arial"/>
                <a:ea typeface="Arial"/>
                <a:cs typeface="Arial"/>
                <a:sym typeface="Arial"/>
              </a:rPr>
              <a:t>is called on </a:t>
            </a:r>
            <a:r>
              <a:rPr lang="en" sz="2600" b="0" i="0" u="none" strike="noStrike" cap="none">
                <a:solidFill>
                  <a:srgbClr val="0000FF"/>
                </a:solidFill>
                <a:latin typeface="Consolas"/>
                <a:ea typeface="Consolas"/>
                <a:cs typeface="Consolas"/>
                <a:sym typeface="Consolas"/>
              </a:rPr>
              <a:t>this</a:t>
            </a:r>
            <a:r>
              <a:rPr lang="en" sz="2600" b="0" i="0" u="none" strike="noStrike" cap="none">
                <a:solidFill>
                  <a:schemeClr val="dk1"/>
                </a:solidFill>
                <a:latin typeface="Arial"/>
                <a:ea typeface="Arial"/>
                <a:cs typeface="Arial"/>
                <a:sym typeface="Arial"/>
              </a:rPr>
              <a:t>, returning 10</a:t>
            </a:r>
            <a:endParaRPr sz="2600" b="0" i="0" u="none" strike="noStrike" cap="none">
              <a:solidFill>
                <a:schemeClr val="dk1"/>
              </a:solidFill>
              <a:latin typeface="Arial"/>
              <a:ea typeface="Arial"/>
              <a:cs typeface="Arial"/>
              <a:sym typeface="Arial"/>
            </a:endParaRPr>
          </a:p>
          <a:p>
            <a:pPr marL="1219169" marR="0" lvl="1" indent="-469869" algn="l" rtl="0">
              <a:lnSpc>
                <a:spcPct val="100000"/>
              </a:lnSpc>
              <a:spcBef>
                <a:spcPts val="1333"/>
              </a:spcBef>
              <a:spcAft>
                <a:spcPts val="0"/>
              </a:spcAft>
              <a:buClr>
                <a:srgbClr val="000000"/>
              </a:buClr>
              <a:buSzPts val="2600"/>
              <a:buFont typeface="Arial"/>
              <a:buChar char="○"/>
            </a:pPr>
            <a:r>
              <a:rPr lang="en" sz="2600" b="0" i="0" u="none" strike="noStrike" cap="none">
                <a:solidFill>
                  <a:srgbClr val="0000FF"/>
                </a:solidFill>
                <a:latin typeface="Consolas"/>
                <a:ea typeface="Consolas"/>
                <a:cs typeface="Consolas"/>
                <a:sym typeface="Consolas"/>
              </a:rPr>
              <a:t>println </a:t>
            </a:r>
            <a:r>
              <a:rPr lang="en" sz="2600" b="0" i="0" u="none" strike="noStrike" cap="none">
                <a:solidFill>
                  <a:srgbClr val="000000"/>
                </a:solidFill>
                <a:latin typeface="Arial"/>
                <a:ea typeface="Arial"/>
                <a:cs typeface="Arial"/>
                <a:sym typeface="Arial"/>
              </a:rPr>
              <a:t>gets 10 as an argument, 10 is printed to console</a:t>
            </a:r>
            <a:endParaRPr sz="2600" b="0" i="0" u="none" strike="noStrike" cap="none">
              <a:solidFill>
                <a:schemeClr val="dk1"/>
              </a:solidFill>
              <a:latin typeface="Arial"/>
              <a:ea typeface="Arial"/>
              <a:cs typeface="Arial"/>
              <a:sym typeface="Arial"/>
            </a:endParaRPr>
          </a:p>
        </p:txBody>
      </p:sp>
      <p:cxnSp>
        <p:nvCxnSpPr>
          <p:cNvPr id="328" name="Google Shape;328;p29"/>
          <p:cNvCxnSpPr/>
          <p:nvPr/>
        </p:nvCxnSpPr>
        <p:spPr>
          <a:xfrm>
            <a:off x="6943975" y="1374983"/>
            <a:ext cx="0" cy="5054100"/>
          </a:xfrm>
          <a:prstGeom prst="straightConnector1">
            <a:avLst/>
          </a:prstGeom>
          <a:noFill/>
          <a:ln w="38100" cap="flat" cmpd="sng">
            <a:solidFill>
              <a:srgbClr val="999999"/>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7">
                                            <p:txEl>
                                              <p:pRg st="0" end="0"/>
                                            </p:txEl>
                                          </p:spTgt>
                                        </p:tgtEl>
                                        <p:attrNameLst>
                                          <p:attrName>style.visibility</p:attrName>
                                        </p:attrNameLst>
                                      </p:cBhvr>
                                      <p:to>
                                        <p:strVal val="visible"/>
                                      </p:to>
                                    </p:set>
                                    <p:animEffect transition="in" filter="fade">
                                      <p:cBhvr>
                                        <p:cTn id="7" dur="500"/>
                                        <p:tgtEl>
                                          <p:spTgt spid="32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27">
                                            <p:txEl>
                                              <p:pRg st="1" end="1"/>
                                            </p:txEl>
                                          </p:spTgt>
                                        </p:tgtEl>
                                        <p:attrNameLst>
                                          <p:attrName>style.visibility</p:attrName>
                                        </p:attrNameLst>
                                      </p:cBhvr>
                                      <p:to>
                                        <p:strVal val="visible"/>
                                      </p:to>
                                    </p:set>
                                    <p:animEffect transition="in" filter="fade">
                                      <p:cBhvr>
                                        <p:cTn id="12" dur="500"/>
                                        <p:tgtEl>
                                          <p:spTgt spid="32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7">
                                            <p:txEl>
                                              <p:pRg st="2" end="2"/>
                                            </p:txEl>
                                          </p:spTgt>
                                        </p:tgtEl>
                                        <p:attrNameLst>
                                          <p:attrName>style.visibility</p:attrName>
                                        </p:attrNameLst>
                                      </p:cBhvr>
                                      <p:to>
                                        <p:strVal val="visible"/>
                                      </p:to>
                                    </p:set>
                                    <p:animEffect transition="in" filter="fade">
                                      <p:cBhvr>
                                        <p:cTn id="17" dur="500"/>
                                        <p:tgtEl>
                                          <p:spTgt spid="32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27">
                                            <p:txEl>
                                              <p:pRg st="3" end="3"/>
                                            </p:txEl>
                                          </p:spTgt>
                                        </p:tgtEl>
                                        <p:attrNameLst>
                                          <p:attrName>style.visibility</p:attrName>
                                        </p:attrNameLst>
                                      </p:cBhvr>
                                      <p:to>
                                        <p:strVal val="visible"/>
                                      </p:to>
                                    </p:set>
                                    <p:animEffect transition="in" filter="fade">
                                      <p:cBhvr>
                                        <p:cTn id="22" dur="500"/>
                                        <p:tgtEl>
                                          <p:spTgt spid="327">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25"/>
                                        </p:tgtEl>
                                        <p:attrNameLst>
                                          <p:attrName>style.visibility</p:attrName>
                                        </p:attrNameLst>
                                      </p:cBhvr>
                                      <p:to>
                                        <p:strVal val="visible"/>
                                      </p:to>
                                    </p:set>
                                    <p:animEffect transition="in" filter="fade">
                                      <p:cBhvr>
                                        <p:cTn id="25" dur="500"/>
                                        <p:tgtEl>
                                          <p:spTgt spid="325"/>
                                        </p:tgtEl>
                                      </p:cBhvr>
                                    </p:animEffect>
                                  </p:childTnLst>
                                </p:cTn>
                              </p:par>
                              <p:par>
                                <p:cTn id="26" presetID="10" presetClass="entr" presetSubtype="0" fill="hold" nodeType="withEffect">
                                  <p:stCondLst>
                                    <p:cond delay="0"/>
                                  </p:stCondLst>
                                  <p:childTnLst>
                                    <p:set>
                                      <p:cBhvr>
                                        <p:cTn id="27" dur="1" fill="hold">
                                          <p:stCondLst>
                                            <p:cond delay="0"/>
                                          </p:stCondLst>
                                        </p:cTn>
                                        <p:tgtEl>
                                          <p:spTgt spid="326"/>
                                        </p:tgtEl>
                                        <p:attrNameLst>
                                          <p:attrName>style.visibility</p:attrName>
                                        </p:attrNameLst>
                                      </p:cBhvr>
                                      <p:to>
                                        <p:strVal val="visible"/>
                                      </p:to>
                                    </p:set>
                                    <p:animEffect transition="in" filter="fade">
                                      <p:cBhvr>
                                        <p:cTn id="28" dur="500"/>
                                        <p:tgtEl>
                                          <p:spTgt spid="3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0"/>
          <p:cNvSpPr txBox="1">
            <a:spLocks noGrp="1"/>
          </p:cNvSpPr>
          <p:nvPr>
            <p:ph type="title"/>
          </p:nvPr>
        </p:nvSpPr>
        <p:spPr>
          <a:xfrm>
            <a:off x="609600" y="231678"/>
            <a:ext cx="11244146" cy="11433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dirty="0"/>
              <a:t>Accountant</a:t>
            </a:r>
            <a:r>
              <a:rPr lang="en" sz="3600" b="1" i="0" u="none" strike="noStrike" cap="none" dirty="0">
                <a:solidFill>
                  <a:schemeClr val="dk1"/>
                </a:solidFill>
                <a:latin typeface="Arial"/>
                <a:ea typeface="Arial"/>
                <a:cs typeface="Arial"/>
                <a:sym typeface="Arial"/>
              </a:rPr>
              <a:t>: A </a:t>
            </a:r>
            <a:r>
              <a:rPr lang="en" dirty="0"/>
              <a:t>More Generic Price Calculator (1/4)</a:t>
            </a:r>
            <a:endParaRPr dirty="0"/>
          </a:p>
        </p:txBody>
      </p:sp>
      <p:sp>
        <p:nvSpPr>
          <p:cNvPr id="334" name="Google Shape;334;p30"/>
          <p:cNvSpPr txBox="1">
            <a:spLocks noGrp="1"/>
          </p:cNvSpPr>
          <p:nvPr>
            <p:ph type="body" idx="1"/>
          </p:nvPr>
        </p:nvSpPr>
        <p:spPr>
          <a:xfrm>
            <a:off x="0" y="1661099"/>
            <a:ext cx="5837000" cy="4451700"/>
          </a:xfrm>
          <a:prstGeom prst="rect">
            <a:avLst/>
          </a:prstGeom>
          <a:noFill/>
          <a:ln>
            <a:noFill/>
          </a:ln>
        </p:spPr>
        <p:txBody>
          <a:bodyPr spcFirstLastPara="1" wrap="square" lIns="121900" tIns="121900" rIns="121900" bIns="121900" anchor="ctr" anchorCtr="0">
            <a:noAutofit/>
          </a:bodyPr>
          <a:lstStyle/>
          <a:p>
            <a:pPr marL="609584" marR="0" lvl="0" indent="-482584" algn="l" rtl="0">
              <a:lnSpc>
                <a:spcPct val="90000"/>
              </a:lnSpc>
              <a:spcBef>
                <a:spcPts val="0"/>
              </a:spcBef>
              <a:spcAft>
                <a:spcPts val="0"/>
              </a:spcAft>
              <a:buClr>
                <a:schemeClr val="dk1"/>
              </a:buClr>
              <a:buSzPts val="2634"/>
              <a:buFont typeface="Arial"/>
              <a:buChar char="●"/>
            </a:pPr>
            <a:r>
              <a:rPr lang="en" sz="2667" b="0" i="0" u="none" strike="noStrike" cap="none">
                <a:solidFill>
                  <a:schemeClr val="dk1"/>
                </a:solidFill>
                <a:latin typeface="Arial"/>
                <a:ea typeface="Arial"/>
                <a:cs typeface="Arial"/>
                <a:sym typeface="Arial"/>
              </a:rPr>
              <a:t>Now </a:t>
            </a:r>
            <a:r>
              <a:rPr lang="en" sz="2667">
                <a:solidFill>
                  <a:srgbClr val="000000"/>
                </a:solidFill>
              </a:rPr>
              <a:t>your accountant </a:t>
            </a:r>
            <a:r>
              <a:rPr lang="en" sz="2667" b="0" i="0" u="none" strike="noStrike" cap="none">
                <a:solidFill>
                  <a:schemeClr val="dk1"/>
                </a:solidFill>
                <a:latin typeface="Arial"/>
                <a:ea typeface="Arial"/>
                <a:cs typeface="Arial"/>
                <a:sym typeface="Arial"/>
              </a:rPr>
              <a:t>can </a:t>
            </a:r>
            <a:r>
              <a:rPr lang="en" sz="2667"/>
              <a:t>get the price of a ten-dollar book --</a:t>
            </a:r>
            <a:r>
              <a:rPr lang="en" sz="2667" b="0" i="0" u="none" strike="noStrike" cap="none">
                <a:solidFill>
                  <a:schemeClr val="dk1"/>
                </a:solidFill>
                <a:latin typeface="Arial"/>
                <a:ea typeface="Arial"/>
                <a:cs typeface="Arial"/>
                <a:sym typeface="Arial"/>
              </a:rPr>
              <a:t> but that’s </a:t>
            </a:r>
            <a:r>
              <a:rPr lang="en" sz="2667"/>
              <a:t>completely obvious</a:t>
            </a:r>
            <a:endParaRPr sz="2667">
              <a:solidFill>
                <a:schemeClr val="dk1"/>
              </a:solidFill>
            </a:endParaRPr>
          </a:p>
          <a:p>
            <a:pPr marL="609584" lvl="0" indent="-482584" algn="l" rtl="0">
              <a:lnSpc>
                <a:spcPct val="100000"/>
              </a:lnSpc>
              <a:spcBef>
                <a:spcPts val="1000"/>
              </a:spcBef>
              <a:spcAft>
                <a:spcPts val="0"/>
              </a:spcAft>
              <a:buClr>
                <a:schemeClr val="dk1"/>
              </a:buClr>
              <a:buSzPts val="2634"/>
              <a:buFont typeface="Arial"/>
              <a:buChar char="●"/>
            </a:pPr>
            <a:r>
              <a:rPr lang="en" sz="2667"/>
              <a:t>For a functional bookstore, we’d need a separate method for each possible book price!</a:t>
            </a:r>
            <a:endParaRPr sz="2667">
              <a:solidFill>
                <a:schemeClr val="dk1"/>
              </a:solidFill>
            </a:endParaRPr>
          </a:p>
          <a:p>
            <a:pPr marL="609584" lvl="0" indent="-482584" algn="l" rtl="0">
              <a:lnSpc>
                <a:spcPct val="100000"/>
              </a:lnSpc>
              <a:spcBef>
                <a:spcPts val="1000"/>
              </a:spcBef>
              <a:spcAft>
                <a:spcPts val="0"/>
              </a:spcAft>
              <a:buClr>
                <a:schemeClr val="dk1"/>
              </a:buClr>
              <a:buSzPts val="2634"/>
              <a:buFont typeface="Arial"/>
              <a:buChar char="●"/>
            </a:pPr>
            <a:r>
              <a:rPr lang="en" sz="2667"/>
              <a:t>Instead, how about a generic method that finds the price of any number of copies of a book, given its price?</a:t>
            </a:r>
            <a:endParaRPr sz="2667">
              <a:solidFill>
                <a:schemeClr val="dk1"/>
              </a:solidFill>
            </a:endParaRPr>
          </a:p>
          <a:p>
            <a:pPr marL="1143000" lvl="2" indent="-114300" algn="l" rtl="0">
              <a:lnSpc>
                <a:spcPct val="100000"/>
              </a:lnSpc>
              <a:spcBef>
                <a:spcPts val="1200"/>
              </a:spcBef>
              <a:spcAft>
                <a:spcPts val="0"/>
              </a:spcAft>
              <a:buSzPts val="1800"/>
              <a:buFont typeface="Courier New"/>
              <a:buChar char="o"/>
            </a:pPr>
            <a:r>
              <a:rPr lang="en" sz="1800"/>
              <a:t> </a:t>
            </a:r>
            <a:r>
              <a:rPr lang="en" sz="2200"/>
              <a:t>useful when the bookstore needs to order new books</a:t>
            </a:r>
            <a:endParaRPr sz="2200"/>
          </a:p>
        </p:txBody>
      </p:sp>
      <p:sp>
        <p:nvSpPr>
          <p:cNvPr id="335" name="Google Shape;335;p30"/>
          <p:cNvSpPr txBox="1"/>
          <p:nvPr/>
        </p:nvSpPr>
        <p:spPr>
          <a:xfrm>
            <a:off x="5935500" y="1600200"/>
            <a:ext cx="6837600" cy="32601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Clr>
                <a:schemeClr val="dk1"/>
              </a:buClr>
              <a:buSzPts val="425"/>
              <a:buFont typeface="Consolas"/>
              <a:buNone/>
            </a:pPr>
            <a:r>
              <a:rPr lang="en" sz="1700" b="0" i="0" u="none" strike="noStrike" cap="none" dirty="0">
                <a:solidFill>
                  <a:schemeClr val="dk1"/>
                </a:solidFill>
                <a:latin typeface="Consolas"/>
                <a:ea typeface="Consolas"/>
                <a:cs typeface="Consolas"/>
                <a:sym typeface="Consolas"/>
              </a:rPr>
              <a:t>public class </a:t>
            </a:r>
            <a:r>
              <a:rPr lang="en" sz="1700" b="0" i="0" u="none" strike="noStrike" cap="none" dirty="0" err="1">
                <a:solidFill>
                  <a:schemeClr val="dk1"/>
                </a:solidFill>
                <a:latin typeface="Consolas"/>
                <a:ea typeface="Consolas"/>
                <a:cs typeface="Consolas"/>
                <a:sym typeface="Consolas"/>
              </a:rPr>
              <a:t>BookstoreAccountant</a:t>
            </a:r>
            <a:r>
              <a:rPr lang="en" sz="1700" b="0" i="0" u="none" strike="noStrike" cap="none" dirty="0">
                <a:solidFill>
                  <a:schemeClr val="dk1"/>
                </a:solidFill>
                <a:latin typeface="Consolas"/>
                <a:ea typeface="Consolas"/>
                <a:cs typeface="Consolas"/>
                <a:sym typeface="Consolas"/>
              </a:rPr>
              <a:t> {</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700"/>
              <a:buFont typeface="Consolas"/>
              <a:buNone/>
            </a:pPr>
            <a:endParaRPr sz="1700" b="0" i="0" u="none" strike="noStrike" cap="none" dirty="0">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425"/>
              <a:buFont typeface="Consolas"/>
              <a:buNone/>
            </a:pPr>
            <a:r>
              <a:rPr lang="en" sz="1700" b="0" i="0" u="none" strike="noStrike" cap="none" dirty="0">
                <a:solidFill>
                  <a:schemeClr val="dk1"/>
                </a:solidFill>
                <a:latin typeface="Consolas"/>
                <a:ea typeface="Consolas"/>
                <a:cs typeface="Consolas"/>
                <a:sym typeface="Consolas"/>
              </a:rPr>
              <a:t>    public int </a:t>
            </a:r>
            <a:r>
              <a:rPr lang="en" sz="1700" b="0" i="0" u="none" strike="noStrike" cap="none" dirty="0" err="1">
                <a:solidFill>
                  <a:schemeClr val="dk1"/>
                </a:solidFill>
                <a:latin typeface="Consolas"/>
                <a:ea typeface="Consolas"/>
                <a:cs typeface="Consolas"/>
                <a:sym typeface="Consolas"/>
              </a:rPr>
              <a:t>priceTenDollarBook</a:t>
            </a:r>
            <a:r>
              <a:rPr lang="en" sz="1700" b="0" i="0" u="none" strike="noStrike" cap="none" dirty="0">
                <a:solidFill>
                  <a:schemeClr val="dk1"/>
                </a:solidFill>
                <a:latin typeface="Consolas"/>
                <a:ea typeface="Consolas"/>
                <a:cs typeface="Consolas"/>
                <a:sym typeface="Consolas"/>
              </a:rPr>
              <a:t>() {</a:t>
            </a:r>
            <a:endParaRPr sz="1400" b="0" i="0" u="none" strike="noStrike" cap="none" dirty="0">
              <a:solidFill>
                <a:srgbClr val="000000"/>
              </a:solidFill>
              <a:latin typeface="Arial"/>
              <a:ea typeface="Arial"/>
              <a:cs typeface="Arial"/>
              <a:sym typeface="Arial"/>
            </a:endParaRPr>
          </a:p>
          <a:p>
            <a:pPr marL="0" marR="0" lvl="0" indent="0" algn="l" rtl="0">
              <a:lnSpc>
                <a:spcPct val="105000"/>
              </a:lnSpc>
              <a:spcBef>
                <a:spcPts val="0"/>
              </a:spcBef>
              <a:spcAft>
                <a:spcPts val="0"/>
              </a:spcAft>
              <a:buClr>
                <a:schemeClr val="dk1"/>
              </a:buClr>
              <a:buSzPts val="425"/>
              <a:buFont typeface="Arial"/>
              <a:buNone/>
            </a:pPr>
            <a:r>
              <a:rPr lang="en" sz="1700" b="0" i="0" u="none" strike="noStrike" cap="none" dirty="0">
                <a:solidFill>
                  <a:schemeClr val="dk1"/>
                </a:solidFill>
                <a:latin typeface="Consolas"/>
                <a:ea typeface="Consolas"/>
                <a:cs typeface="Consolas"/>
                <a:sym typeface="Consolas"/>
              </a:rPr>
              <a:t>        return 10;</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Arial"/>
              <a:buNone/>
            </a:pPr>
            <a:r>
              <a:rPr lang="en" sz="1700" b="0" i="0" u="none" strike="noStrike" cap="none" dirty="0">
                <a:solidFill>
                  <a:schemeClr val="dk1"/>
                </a:solidFill>
                <a:latin typeface="Consolas"/>
                <a:ea typeface="Consolas"/>
                <a:cs typeface="Consolas"/>
                <a:sym typeface="Consolas"/>
              </a:rPr>
              <a:t>    }</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700"/>
              <a:buFont typeface="Arial"/>
              <a:buNone/>
            </a:pPr>
            <a:endParaRPr sz="1700" b="0" i="0" u="none" strike="noStrike" cap="none" dirty="0">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425"/>
              <a:buFont typeface="Arial"/>
              <a:buNone/>
            </a:pPr>
            <a:endParaRPr lang="en" sz="1700" b="0" i="0" u="none" strike="noStrike" cap="none" dirty="0">
              <a:solidFill>
                <a:srgbClr val="000000"/>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425"/>
              <a:buFont typeface="Arial"/>
              <a:buNone/>
            </a:pPr>
            <a:endParaRPr lang="en" sz="1700" dirty="0">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425"/>
              <a:buFont typeface="Arial"/>
              <a:buNone/>
            </a:pPr>
            <a:endParaRPr lang="en" sz="1700" b="0" i="0" u="none" strike="noStrike" cap="none" dirty="0">
              <a:solidFill>
                <a:srgbClr val="000000"/>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425"/>
              <a:buFont typeface="Arial"/>
              <a:buNone/>
            </a:pPr>
            <a:r>
              <a:rPr lang="en" sz="1700" b="0" i="0" u="none" strike="noStrike" cap="none" dirty="0">
                <a:solidFill>
                  <a:srgbClr val="000000"/>
                </a:solidFill>
                <a:latin typeface="Consolas"/>
                <a:ea typeface="Consolas"/>
                <a:cs typeface="Consolas"/>
                <a:sym typeface="Consolas"/>
              </a:rPr>
              <a:t>}</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867"/>
              <a:buFont typeface="Arial"/>
              <a:buNone/>
            </a:pPr>
            <a:endParaRPr sz="1867" b="0" i="0" u="none" strike="noStrike" cap="none" dirty="0">
              <a:solidFill>
                <a:srgbClr val="000000"/>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467"/>
              <a:buFont typeface="Consolas"/>
              <a:buNone/>
            </a:pPr>
            <a:r>
              <a:rPr lang="en" sz="1867" b="0" i="0" u="none" strike="noStrike" cap="none" dirty="0">
                <a:solidFill>
                  <a:srgbClr val="000000"/>
                </a:solidFill>
                <a:latin typeface="Consolas"/>
                <a:ea typeface="Consolas"/>
                <a:cs typeface="Consolas"/>
                <a:sym typeface="Consolas"/>
              </a:rPr>
              <a:t>	</a:t>
            </a:r>
            <a:endParaRPr sz="1400" b="0" i="0" u="none" strike="noStrike" cap="none" dirty="0">
              <a:solidFill>
                <a:srgbClr val="000000"/>
              </a:solidFill>
              <a:latin typeface="Arial"/>
              <a:ea typeface="Arial"/>
              <a:cs typeface="Arial"/>
              <a:sym typeface="Arial"/>
            </a:endParaRPr>
          </a:p>
        </p:txBody>
      </p:sp>
      <p:sp>
        <p:nvSpPr>
          <p:cNvPr id="336" name="Google Shape;336;p30"/>
          <p:cNvSpPr txBox="1"/>
          <p:nvPr/>
        </p:nvSpPr>
        <p:spPr>
          <a:xfrm>
            <a:off x="8758775" y="4607475"/>
            <a:ext cx="1611900" cy="714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0000"/>
              </a:buClr>
              <a:buSzPts val="1400"/>
              <a:buFont typeface="Arial"/>
              <a:buNone/>
            </a:pPr>
            <a:r>
              <a:rPr lang="en" sz="1400" b="0" i="0" u="none" strike="noStrike" cap="none">
                <a:solidFill>
                  <a:srgbClr val="FF0000"/>
                </a:solidFill>
                <a:latin typeface="Arial"/>
                <a:ea typeface="Arial"/>
                <a:cs typeface="Arial"/>
                <a:sym typeface="Arial"/>
              </a:rPr>
              <a:t>number of copies you’re buying</a:t>
            </a:r>
            <a:endParaRPr sz="1400" b="0" i="0" u="none" strike="noStrike" cap="none">
              <a:solidFill>
                <a:srgbClr val="000000"/>
              </a:solidFill>
              <a:latin typeface="Arial"/>
              <a:ea typeface="Arial"/>
              <a:cs typeface="Arial"/>
              <a:sym typeface="Arial"/>
            </a:endParaRPr>
          </a:p>
        </p:txBody>
      </p:sp>
      <p:sp>
        <p:nvSpPr>
          <p:cNvPr id="337" name="Google Shape;337;p30"/>
          <p:cNvSpPr txBox="1"/>
          <p:nvPr/>
        </p:nvSpPr>
        <p:spPr>
          <a:xfrm>
            <a:off x="10720375" y="4683500"/>
            <a:ext cx="1338300" cy="775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0000"/>
              </a:buClr>
              <a:buSzPts val="1400"/>
              <a:buFont typeface="Arial"/>
              <a:buNone/>
            </a:pPr>
            <a:r>
              <a:rPr lang="en" sz="1400" b="0" i="0" u="none" strike="noStrike" cap="none">
                <a:solidFill>
                  <a:srgbClr val="FF0000"/>
                </a:solidFill>
                <a:latin typeface="Arial"/>
                <a:ea typeface="Arial"/>
                <a:cs typeface="Arial"/>
                <a:sym typeface="Arial"/>
              </a:rPr>
              <a:t>price per copy</a:t>
            </a:r>
            <a:endParaRPr sz="1400" b="0" i="0" u="none" strike="noStrike" cap="none">
              <a:solidFill>
                <a:srgbClr val="000000"/>
              </a:solidFill>
              <a:latin typeface="Arial"/>
              <a:ea typeface="Arial"/>
              <a:cs typeface="Arial"/>
              <a:sym typeface="Arial"/>
            </a:endParaRPr>
          </a:p>
        </p:txBody>
      </p:sp>
      <p:cxnSp>
        <p:nvCxnSpPr>
          <p:cNvPr id="338" name="Google Shape;338;p30"/>
          <p:cNvCxnSpPr/>
          <p:nvPr/>
        </p:nvCxnSpPr>
        <p:spPr>
          <a:xfrm rot="10800000" flipH="1">
            <a:off x="9884025" y="3786475"/>
            <a:ext cx="91200" cy="805800"/>
          </a:xfrm>
          <a:prstGeom prst="straightConnector1">
            <a:avLst/>
          </a:prstGeom>
          <a:noFill/>
          <a:ln w="19050" cap="flat" cmpd="sng">
            <a:solidFill>
              <a:srgbClr val="FF0000"/>
            </a:solidFill>
            <a:prstDash val="solid"/>
            <a:round/>
            <a:headEnd type="none" w="sm" len="sm"/>
            <a:tailEnd type="triangle" w="lg" len="lg"/>
          </a:ln>
        </p:spPr>
      </p:cxnSp>
      <p:cxnSp>
        <p:nvCxnSpPr>
          <p:cNvPr id="339" name="Google Shape;339;p30"/>
          <p:cNvCxnSpPr>
            <a:stCxn id="337" idx="0"/>
          </p:cNvCxnSpPr>
          <p:nvPr/>
        </p:nvCxnSpPr>
        <p:spPr>
          <a:xfrm rot="10800000">
            <a:off x="11389525" y="3847100"/>
            <a:ext cx="0" cy="836400"/>
          </a:xfrm>
          <a:prstGeom prst="straightConnector1">
            <a:avLst/>
          </a:prstGeom>
          <a:noFill/>
          <a:ln w="19050" cap="flat" cmpd="sng">
            <a:solidFill>
              <a:srgbClr val="FF0000"/>
            </a:solidFill>
            <a:prstDash val="solid"/>
            <a:round/>
            <a:headEnd type="none" w="sm" len="sm"/>
            <a:tailEnd type="triangle" w="lg" len="lg"/>
          </a:ln>
        </p:spPr>
      </p:cxnSp>
      <p:cxnSp>
        <p:nvCxnSpPr>
          <p:cNvPr id="340" name="Google Shape;340;p30"/>
          <p:cNvCxnSpPr/>
          <p:nvPr/>
        </p:nvCxnSpPr>
        <p:spPr>
          <a:xfrm rot="10800000" flipH="1">
            <a:off x="7050513" y="3786474"/>
            <a:ext cx="1092337" cy="1149008"/>
          </a:xfrm>
          <a:prstGeom prst="straightConnector1">
            <a:avLst/>
          </a:prstGeom>
          <a:noFill/>
          <a:ln w="19050" cap="flat" cmpd="sng">
            <a:solidFill>
              <a:srgbClr val="FF0000"/>
            </a:solidFill>
            <a:prstDash val="solid"/>
            <a:round/>
            <a:headEnd type="none" w="sm" len="sm"/>
            <a:tailEnd type="triangle" w="lg" len="lg"/>
          </a:ln>
        </p:spPr>
      </p:cxnSp>
      <p:sp>
        <p:nvSpPr>
          <p:cNvPr id="341" name="Google Shape;341;p30"/>
          <p:cNvSpPr txBox="1"/>
          <p:nvPr/>
        </p:nvSpPr>
        <p:spPr>
          <a:xfrm>
            <a:off x="6630150" y="4919097"/>
            <a:ext cx="1414200" cy="53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0000"/>
              </a:buClr>
              <a:buSzPts val="1400"/>
              <a:buFont typeface="Arial"/>
              <a:buNone/>
            </a:pPr>
            <a:r>
              <a:rPr lang="en" sz="1400" b="0" i="0" u="none" strike="noStrike" cap="none">
                <a:solidFill>
                  <a:srgbClr val="FF0000"/>
                </a:solidFill>
                <a:latin typeface="Arial"/>
                <a:ea typeface="Arial"/>
                <a:cs typeface="Arial"/>
                <a:sym typeface="Arial"/>
              </a:rPr>
              <a:t>cost of the purchase</a:t>
            </a:r>
            <a:endParaRPr sz="1400" b="0" i="0" u="none" strike="noStrike" cap="none">
              <a:solidFill>
                <a:srgbClr val="000000"/>
              </a:solidFill>
              <a:latin typeface="Arial"/>
              <a:ea typeface="Arial"/>
              <a:cs typeface="Arial"/>
              <a:sym typeface="Arial"/>
            </a:endParaRPr>
          </a:p>
        </p:txBody>
      </p:sp>
      <p:sp>
        <p:nvSpPr>
          <p:cNvPr id="2" name="Rectangle 1">
            <a:extLst>
              <a:ext uri="{FF2B5EF4-FFF2-40B4-BE49-F238E27FC236}">
                <a16:creationId xmlns:a16="http://schemas.microsoft.com/office/drawing/2014/main" id="{3AD5E0B9-1D61-B64B-AC12-EFA178FD0436}"/>
              </a:ext>
            </a:extLst>
          </p:cNvPr>
          <p:cNvSpPr/>
          <p:nvPr/>
        </p:nvSpPr>
        <p:spPr>
          <a:xfrm>
            <a:off x="6516725" y="3464850"/>
            <a:ext cx="6096000" cy="921278"/>
          </a:xfrm>
          <a:prstGeom prst="rect">
            <a:avLst/>
          </a:prstGeom>
        </p:spPr>
        <p:txBody>
          <a:bodyPr>
            <a:spAutoFit/>
          </a:bodyPr>
          <a:lstStyle/>
          <a:p>
            <a:pPr lvl="0">
              <a:lnSpc>
                <a:spcPct val="115000"/>
              </a:lnSpc>
              <a:buClr>
                <a:schemeClr val="dk1"/>
              </a:buClr>
              <a:buSzPts val="425"/>
            </a:pPr>
            <a:r>
              <a:rPr lang="en-US" sz="1700" b="1" dirty="0">
                <a:solidFill>
                  <a:srgbClr val="FF0000"/>
                </a:solidFill>
                <a:latin typeface="Consolas"/>
                <a:ea typeface="Consolas"/>
                <a:cs typeface="Consolas"/>
                <a:sym typeface="Consolas"/>
              </a:rPr>
              <a:t>public int </a:t>
            </a:r>
            <a:r>
              <a:rPr lang="en-US" sz="1700" b="1" dirty="0" err="1">
                <a:solidFill>
                  <a:srgbClr val="FF0000"/>
                </a:solidFill>
                <a:latin typeface="Consolas"/>
                <a:ea typeface="Consolas"/>
                <a:cs typeface="Consolas"/>
                <a:sym typeface="Consolas"/>
              </a:rPr>
              <a:t>priceBooks</a:t>
            </a:r>
            <a:r>
              <a:rPr lang="en-US" sz="1700" b="1" dirty="0">
                <a:solidFill>
                  <a:srgbClr val="FF0000"/>
                </a:solidFill>
                <a:latin typeface="Consolas"/>
                <a:ea typeface="Consolas"/>
                <a:cs typeface="Consolas"/>
                <a:sym typeface="Consolas"/>
              </a:rPr>
              <a:t>(int </a:t>
            </a:r>
            <a:r>
              <a:rPr lang="en-US" sz="1700" b="1" dirty="0" err="1">
                <a:solidFill>
                  <a:srgbClr val="FF0000"/>
                </a:solidFill>
                <a:latin typeface="Consolas"/>
                <a:ea typeface="Consolas"/>
                <a:cs typeface="Consolas"/>
                <a:sym typeface="Consolas"/>
              </a:rPr>
              <a:t>numCps</a:t>
            </a:r>
            <a:r>
              <a:rPr lang="en-US" sz="1700" b="1" dirty="0">
                <a:solidFill>
                  <a:srgbClr val="FF0000"/>
                </a:solidFill>
                <a:latin typeface="Consolas"/>
                <a:ea typeface="Consolas"/>
                <a:cs typeface="Consolas"/>
                <a:sym typeface="Consolas"/>
              </a:rPr>
              <a:t>, int price) {</a:t>
            </a:r>
            <a:endParaRPr lang="en-US" sz="1700" dirty="0"/>
          </a:p>
          <a:p>
            <a:pPr lvl="0">
              <a:lnSpc>
                <a:spcPct val="115000"/>
              </a:lnSpc>
              <a:buClr>
                <a:schemeClr val="dk1"/>
              </a:buClr>
              <a:buSzPts val="425"/>
            </a:pPr>
            <a:r>
              <a:rPr lang="en-US" dirty="0">
                <a:solidFill>
                  <a:schemeClr val="dk1"/>
                </a:solidFill>
                <a:latin typeface="Consolas"/>
                <a:ea typeface="Consolas"/>
                <a:cs typeface="Consolas"/>
                <a:sym typeface="Consolas"/>
              </a:rPr>
              <a:t>        </a:t>
            </a:r>
            <a:r>
              <a:rPr lang="en-US" dirty="0">
                <a:solidFill>
                  <a:srgbClr val="999999"/>
                </a:solidFill>
                <a:latin typeface="Consolas"/>
                <a:ea typeface="Consolas"/>
                <a:cs typeface="Consolas"/>
                <a:sym typeface="Consolas"/>
              </a:rPr>
              <a:t>// let’s fill this in!</a:t>
            </a:r>
            <a:endParaRPr lang="en-US" sz="1100" dirty="0"/>
          </a:p>
          <a:p>
            <a:pPr lvl="0">
              <a:lnSpc>
                <a:spcPct val="115000"/>
              </a:lnSpc>
              <a:buClr>
                <a:schemeClr val="dk1"/>
              </a:buClr>
              <a:buSzPts val="425"/>
            </a:pPr>
            <a:r>
              <a:rPr lang="en-US" sz="1700" b="1" dirty="0">
                <a:solidFill>
                  <a:srgbClr val="FF0000"/>
                </a:solidFill>
                <a:latin typeface="Consolas"/>
                <a:ea typeface="Consolas"/>
                <a:cs typeface="Consolas"/>
                <a:sym typeface="Consolas"/>
              </a:rPr>
              <a:t>}</a:t>
            </a:r>
            <a:endParaRPr lang="en-US" sz="17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4">
                                            <p:txEl>
                                              <p:pRg st="0" end="0"/>
                                            </p:txEl>
                                          </p:spTgt>
                                        </p:tgtEl>
                                        <p:attrNameLst>
                                          <p:attrName>style.visibility</p:attrName>
                                        </p:attrNameLst>
                                      </p:cBhvr>
                                      <p:to>
                                        <p:strVal val="visible"/>
                                      </p:to>
                                    </p:set>
                                    <p:animEffect transition="in" filter="fade">
                                      <p:cBhvr>
                                        <p:cTn id="7" dur="500"/>
                                        <p:tgtEl>
                                          <p:spTgt spid="33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4">
                                            <p:txEl>
                                              <p:pRg st="1" end="1"/>
                                            </p:txEl>
                                          </p:spTgt>
                                        </p:tgtEl>
                                        <p:attrNameLst>
                                          <p:attrName>style.visibility</p:attrName>
                                        </p:attrNameLst>
                                      </p:cBhvr>
                                      <p:to>
                                        <p:strVal val="visible"/>
                                      </p:to>
                                    </p:set>
                                    <p:animEffect transition="in" filter="fade">
                                      <p:cBhvr>
                                        <p:cTn id="12" dur="500"/>
                                        <p:tgtEl>
                                          <p:spTgt spid="33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34">
                                            <p:txEl>
                                              <p:pRg st="2" end="2"/>
                                            </p:txEl>
                                          </p:spTgt>
                                        </p:tgtEl>
                                        <p:attrNameLst>
                                          <p:attrName>style.visibility</p:attrName>
                                        </p:attrNameLst>
                                      </p:cBhvr>
                                      <p:to>
                                        <p:strVal val="visible"/>
                                      </p:to>
                                    </p:set>
                                    <p:animEffect transition="in" filter="fade">
                                      <p:cBhvr>
                                        <p:cTn id="17" dur="500"/>
                                        <p:tgtEl>
                                          <p:spTgt spid="334">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34">
                                            <p:txEl>
                                              <p:pRg st="3" end="3"/>
                                            </p:txEl>
                                          </p:spTgt>
                                        </p:tgtEl>
                                        <p:attrNameLst>
                                          <p:attrName>style.visibility</p:attrName>
                                        </p:attrNameLst>
                                      </p:cBhvr>
                                      <p:to>
                                        <p:strVal val="visible"/>
                                      </p:to>
                                    </p:set>
                                    <p:animEffect transition="in" filter="fade">
                                      <p:cBhvr>
                                        <p:cTn id="20" dur="500"/>
                                        <p:tgtEl>
                                          <p:spTgt spid="334">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41"/>
                                        </p:tgtEl>
                                        <p:attrNameLst>
                                          <p:attrName>style.visibility</p:attrName>
                                        </p:attrNameLst>
                                      </p:cBhvr>
                                      <p:to>
                                        <p:strVal val="visible"/>
                                      </p:to>
                                    </p:set>
                                    <p:animEffect transition="in" filter="fade">
                                      <p:cBhvr>
                                        <p:cTn id="30" dur="500"/>
                                        <p:tgtEl>
                                          <p:spTgt spid="341"/>
                                        </p:tgtEl>
                                      </p:cBhvr>
                                    </p:animEffect>
                                  </p:childTnLst>
                                </p:cTn>
                              </p:par>
                              <p:par>
                                <p:cTn id="31" presetID="10" presetClass="entr" presetSubtype="0" fill="hold" nodeType="withEffect">
                                  <p:stCondLst>
                                    <p:cond delay="0"/>
                                  </p:stCondLst>
                                  <p:childTnLst>
                                    <p:set>
                                      <p:cBhvr>
                                        <p:cTn id="32" dur="1" fill="hold">
                                          <p:stCondLst>
                                            <p:cond delay="0"/>
                                          </p:stCondLst>
                                        </p:cTn>
                                        <p:tgtEl>
                                          <p:spTgt spid="340"/>
                                        </p:tgtEl>
                                        <p:attrNameLst>
                                          <p:attrName>style.visibility</p:attrName>
                                        </p:attrNameLst>
                                      </p:cBhvr>
                                      <p:to>
                                        <p:strVal val="visible"/>
                                      </p:to>
                                    </p:set>
                                    <p:animEffect transition="in" filter="fade">
                                      <p:cBhvr>
                                        <p:cTn id="33" dur="500"/>
                                        <p:tgtEl>
                                          <p:spTgt spid="340"/>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38"/>
                                        </p:tgtEl>
                                        <p:attrNameLst>
                                          <p:attrName>style.visibility</p:attrName>
                                        </p:attrNameLst>
                                      </p:cBhvr>
                                      <p:to>
                                        <p:strVal val="visible"/>
                                      </p:to>
                                    </p:set>
                                    <p:animEffect transition="in" filter="fade">
                                      <p:cBhvr>
                                        <p:cTn id="38" dur="500"/>
                                        <p:tgtEl>
                                          <p:spTgt spid="338"/>
                                        </p:tgtEl>
                                      </p:cBhvr>
                                    </p:animEffect>
                                  </p:childTnLst>
                                </p:cTn>
                              </p:par>
                              <p:par>
                                <p:cTn id="39" presetID="10" presetClass="entr" presetSubtype="0" fill="hold" nodeType="withEffect">
                                  <p:stCondLst>
                                    <p:cond delay="0"/>
                                  </p:stCondLst>
                                  <p:childTnLst>
                                    <p:set>
                                      <p:cBhvr>
                                        <p:cTn id="40" dur="1" fill="hold">
                                          <p:stCondLst>
                                            <p:cond delay="0"/>
                                          </p:stCondLst>
                                        </p:cTn>
                                        <p:tgtEl>
                                          <p:spTgt spid="336"/>
                                        </p:tgtEl>
                                        <p:attrNameLst>
                                          <p:attrName>style.visibility</p:attrName>
                                        </p:attrNameLst>
                                      </p:cBhvr>
                                      <p:to>
                                        <p:strVal val="visible"/>
                                      </p:to>
                                    </p:set>
                                    <p:animEffect transition="in" filter="fade">
                                      <p:cBhvr>
                                        <p:cTn id="41" dur="500"/>
                                        <p:tgtEl>
                                          <p:spTgt spid="336"/>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39"/>
                                        </p:tgtEl>
                                        <p:attrNameLst>
                                          <p:attrName>style.visibility</p:attrName>
                                        </p:attrNameLst>
                                      </p:cBhvr>
                                      <p:to>
                                        <p:strVal val="visible"/>
                                      </p:to>
                                    </p:set>
                                    <p:animEffect transition="in" filter="fade">
                                      <p:cBhvr>
                                        <p:cTn id="46" dur="500"/>
                                        <p:tgtEl>
                                          <p:spTgt spid="339"/>
                                        </p:tgtEl>
                                      </p:cBhvr>
                                    </p:animEffect>
                                  </p:childTnLst>
                                </p:cTn>
                              </p:par>
                              <p:par>
                                <p:cTn id="47" presetID="10" presetClass="entr" presetSubtype="0" fill="hold" nodeType="withEffect">
                                  <p:stCondLst>
                                    <p:cond delay="0"/>
                                  </p:stCondLst>
                                  <p:childTnLst>
                                    <p:set>
                                      <p:cBhvr>
                                        <p:cTn id="48" dur="1" fill="hold">
                                          <p:stCondLst>
                                            <p:cond delay="0"/>
                                          </p:stCondLst>
                                        </p:cTn>
                                        <p:tgtEl>
                                          <p:spTgt spid="337"/>
                                        </p:tgtEl>
                                        <p:attrNameLst>
                                          <p:attrName>style.visibility</p:attrName>
                                        </p:attrNameLst>
                                      </p:cBhvr>
                                      <p:to>
                                        <p:strVal val="visible"/>
                                      </p:to>
                                    </p:set>
                                    <p:animEffect transition="in" filter="fade">
                                      <p:cBhvr>
                                        <p:cTn id="49" dur="500"/>
                                        <p:tgtEl>
                                          <p:spTgt spid="3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1"/>
          <p:cNvSpPr txBox="1">
            <a:spLocks noGrp="1"/>
          </p:cNvSpPr>
          <p:nvPr>
            <p:ph type="title"/>
          </p:nvPr>
        </p:nvSpPr>
        <p:spPr>
          <a:xfrm>
            <a:off x="609599" y="231678"/>
            <a:ext cx="11143785" cy="1143300"/>
          </a:xfrm>
          <a:prstGeom prst="rect">
            <a:avLst/>
          </a:prstGeom>
          <a:noFill/>
          <a:ln>
            <a:noFill/>
          </a:ln>
        </p:spPr>
        <p:txBody>
          <a:bodyPr spcFirstLastPara="1" wrap="square" lIns="121900" tIns="121900" rIns="121900" bIns="121900" anchor="b" anchorCtr="0">
            <a:noAutofit/>
          </a:bodyPr>
          <a:lstStyle/>
          <a:p>
            <a:pPr lvl="0">
              <a:buSzPts val="900"/>
            </a:pPr>
            <a:r>
              <a:rPr lang="en" dirty="0"/>
              <a:t>Accountant</a:t>
            </a:r>
            <a:r>
              <a:rPr lang="en" sz="3600" b="1" i="0" u="none" strike="noStrike" cap="none" dirty="0">
                <a:solidFill>
                  <a:schemeClr val="dk1"/>
                </a:solidFill>
                <a:latin typeface="Arial"/>
                <a:ea typeface="Arial"/>
                <a:cs typeface="Arial"/>
                <a:sym typeface="Arial"/>
              </a:rPr>
              <a:t>: </a:t>
            </a:r>
            <a:r>
              <a:rPr lang="en" dirty="0"/>
              <a:t>A More Generic Price Calculator (2/4)</a:t>
            </a:r>
            <a:endParaRPr dirty="0"/>
          </a:p>
        </p:txBody>
      </p:sp>
      <p:sp>
        <p:nvSpPr>
          <p:cNvPr id="347" name="Google Shape;347;p31"/>
          <p:cNvSpPr txBox="1">
            <a:spLocks noGrp="1"/>
          </p:cNvSpPr>
          <p:nvPr>
            <p:ph type="body" idx="1"/>
          </p:nvPr>
        </p:nvSpPr>
        <p:spPr>
          <a:xfrm>
            <a:off x="0" y="1915974"/>
            <a:ext cx="5935500" cy="3953400"/>
          </a:xfrm>
          <a:prstGeom prst="rect">
            <a:avLst/>
          </a:prstGeom>
          <a:noFill/>
          <a:ln>
            <a:noFill/>
          </a:ln>
        </p:spPr>
        <p:txBody>
          <a:bodyPr spcFirstLastPara="1" wrap="square" lIns="121900" tIns="121900" rIns="121900" bIns="121900" anchor="ctr" anchorCtr="0">
            <a:noAutofit/>
          </a:bodyPr>
          <a:lstStyle/>
          <a:p>
            <a:pPr marL="609584" lvl="0" indent="-482584" algn="l" rtl="0">
              <a:lnSpc>
                <a:spcPct val="100000"/>
              </a:lnSpc>
              <a:spcBef>
                <a:spcPts val="0"/>
              </a:spcBef>
              <a:spcAft>
                <a:spcPts val="0"/>
              </a:spcAft>
              <a:buClr>
                <a:schemeClr val="dk1"/>
              </a:buClr>
              <a:buSzPts val="2634"/>
              <a:buFont typeface="Arial"/>
              <a:buChar char="●"/>
            </a:pPr>
            <a:r>
              <a:rPr lang="en" sz="2667"/>
              <a:t>Method answers the question: given a number of copies and a price per copy, how much do all of the copies cost together?</a:t>
            </a:r>
            <a:endParaRPr sz="2667">
              <a:solidFill>
                <a:schemeClr val="dk1"/>
              </a:solidFill>
            </a:endParaRPr>
          </a:p>
          <a:p>
            <a:pPr marL="0" lvl="0" indent="0" algn="l" rtl="0">
              <a:lnSpc>
                <a:spcPct val="100000"/>
              </a:lnSpc>
              <a:spcBef>
                <a:spcPts val="0"/>
              </a:spcBef>
              <a:spcAft>
                <a:spcPts val="0"/>
              </a:spcAft>
              <a:buSzPts val="2667"/>
              <a:buNone/>
            </a:pPr>
            <a:endParaRPr sz="2667">
              <a:solidFill>
                <a:schemeClr val="dk1"/>
              </a:solidFill>
            </a:endParaRPr>
          </a:p>
          <a:p>
            <a:pPr marL="609584" lvl="0" indent="-482584" algn="l" rtl="0">
              <a:lnSpc>
                <a:spcPct val="100000"/>
              </a:lnSpc>
              <a:spcBef>
                <a:spcPts val="0"/>
              </a:spcBef>
              <a:spcAft>
                <a:spcPts val="0"/>
              </a:spcAft>
              <a:buClr>
                <a:schemeClr val="dk1"/>
              </a:buClr>
              <a:buSzPts val="2634"/>
              <a:buFont typeface="Arial"/>
              <a:buChar char="●"/>
            </a:pPr>
            <a:r>
              <a:rPr lang="en" sz="2667"/>
              <a:t>To put this in algebraic terms, we want a method that will correspond to the function:</a:t>
            </a:r>
            <a:endParaRPr sz="2667">
              <a:solidFill>
                <a:schemeClr val="dk1"/>
              </a:solidFill>
            </a:endParaRPr>
          </a:p>
          <a:p>
            <a:pPr marL="0" lvl="0" indent="0" algn="l" rtl="0">
              <a:lnSpc>
                <a:spcPct val="100000"/>
              </a:lnSpc>
              <a:spcBef>
                <a:spcPts val="0"/>
              </a:spcBef>
              <a:spcAft>
                <a:spcPts val="0"/>
              </a:spcAft>
              <a:buSzPts val="2667"/>
              <a:buNone/>
            </a:pPr>
            <a:r>
              <a:rPr lang="en" sz="2667"/>
              <a:t> 	  f(x, y) = x * y</a:t>
            </a:r>
            <a:endParaRPr sz="2667">
              <a:solidFill>
                <a:schemeClr val="dk1"/>
              </a:solidFill>
            </a:endParaRPr>
          </a:p>
          <a:p>
            <a:pPr marL="0" lvl="0" indent="0" algn="l" rtl="0">
              <a:lnSpc>
                <a:spcPct val="100000"/>
              </a:lnSpc>
              <a:spcBef>
                <a:spcPts val="0"/>
              </a:spcBef>
              <a:spcAft>
                <a:spcPts val="0"/>
              </a:spcAft>
              <a:buSzPts val="2667"/>
              <a:buNone/>
            </a:pPr>
            <a:endParaRPr sz="2667">
              <a:solidFill>
                <a:schemeClr val="dk1"/>
              </a:solidFill>
            </a:endParaRPr>
          </a:p>
          <a:p>
            <a:pPr marL="609584" lvl="0" indent="-482584" algn="l" rtl="0">
              <a:lnSpc>
                <a:spcPct val="100000"/>
              </a:lnSpc>
              <a:spcBef>
                <a:spcPts val="0"/>
              </a:spcBef>
              <a:spcAft>
                <a:spcPts val="0"/>
              </a:spcAft>
              <a:buClr>
                <a:schemeClr val="dk1"/>
              </a:buClr>
              <a:buSzPts val="2634"/>
              <a:buFont typeface="Arial"/>
              <a:buChar char="●"/>
            </a:pPr>
            <a:r>
              <a:rPr lang="en" sz="2667"/>
              <a:t>“x” represents the number of copies; “y” is the price per copy</a:t>
            </a:r>
            <a:endParaRPr sz="2667">
              <a:solidFill>
                <a:schemeClr val="dk1"/>
              </a:solidFill>
            </a:endParaRPr>
          </a:p>
        </p:txBody>
      </p:sp>
      <p:sp>
        <p:nvSpPr>
          <p:cNvPr id="348" name="Google Shape;348;p31"/>
          <p:cNvSpPr txBox="1"/>
          <p:nvPr/>
        </p:nvSpPr>
        <p:spPr>
          <a:xfrm>
            <a:off x="5935500" y="2262625"/>
            <a:ext cx="6837600" cy="32601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Clr>
                <a:schemeClr val="dk1"/>
              </a:buClr>
              <a:buSzPts val="425"/>
              <a:buFont typeface="Consolas"/>
              <a:buNone/>
            </a:pPr>
            <a:r>
              <a:rPr lang="en" sz="1700" b="0" i="0" u="none" strike="noStrike" cap="none">
                <a:solidFill>
                  <a:schemeClr val="dk1"/>
                </a:solidFill>
                <a:latin typeface="Consolas"/>
                <a:ea typeface="Consolas"/>
                <a:cs typeface="Consolas"/>
                <a:sym typeface="Consolas"/>
              </a:rPr>
              <a:t>public class BookstoreAccountant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700"/>
              <a:buFont typeface="Consolas"/>
              <a:buNone/>
            </a:pPr>
            <a:endParaRPr sz="1700" b="0" i="0" u="none" strike="noStrike" cap="none">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425"/>
              <a:buFont typeface="Consolas"/>
              <a:buNone/>
            </a:pPr>
            <a:r>
              <a:rPr lang="en" sz="1700" b="0" i="0" u="none" strike="noStrike" cap="none">
                <a:solidFill>
                  <a:schemeClr val="dk1"/>
                </a:solidFill>
                <a:latin typeface="Consolas"/>
                <a:ea typeface="Consolas"/>
                <a:cs typeface="Consolas"/>
                <a:sym typeface="Consolas"/>
              </a:rPr>
              <a:t>    public int priceTenDollarBook() {</a:t>
            </a:r>
            <a:endParaRPr sz="1400" b="0" i="0" u="none" strike="noStrike" cap="none">
              <a:solidFill>
                <a:srgbClr val="000000"/>
              </a:solidFill>
              <a:latin typeface="Arial"/>
              <a:ea typeface="Arial"/>
              <a:cs typeface="Arial"/>
              <a:sym typeface="Arial"/>
            </a:endParaRPr>
          </a:p>
          <a:p>
            <a:pPr marL="0" marR="0" lvl="0" indent="0" algn="l" rtl="0">
              <a:lnSpc>
                <a:spcPct val="105000"/>
              </a:lnSpc>
              <a:spcBef>
                <a:spcPts val="0"/>
              </a:spcBef>
              <a:spcAft>
                <a:spcPts val="0"/>
              </a:spcAft>
              <a:buClr>
                <a:schemeClr val="dk1"/>
              </a:buClr>
              <a:buSzPts val="425"/>
              <a:buFont typeface="Arial"/>
              <a:buNone/>
            </a:pPr>
            <a:r>
              <a:rPr lang="en" sz="1700" b="0" i="0" u="none" strike="noStrike" cap="none">
                <a:solidFill>
                  <a:schemeClr val="dk1"/>
                </a:solidFill>
                <a:latin typeface="Consolas"/>
                <a:ea typeface="Consolas"/>
                <a:cs typeface="Consolas"/>
                <a:sym typeface="Consolas"/>
              </a:rPr>
              <a:t>        return 10;</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Arial"/>
              <a:buNone/>
            </a:pPr>
            <a:r>
              <a:rPr lang="en" sz="1700" b="0" i="0" u="none" strike="noStrike" cap="none">
                <a:solidFill>
                  <a:schemeClr val="dk1"/>
                </a:solidFill>
                <a:latin typeface="Consolas"/>
                <a:ea typeface="Consolas"/>
                <a:cs typeface="Consolas"/>
                <a:sym typeface="Consolas"/>
              </a:rPr>
              <a:t>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700"/>
              <a:buFont typeface="Arial"/>
              <a:buNone/>
            </a:pPr>
            <a:endParaRPr sz="1700" b="0" i="0" u="none" strike="noStrike" cap="none">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425"/>
              <a:buFont typeface="Arial"/>
              <a:buNone/>
            </a:pPr>
            <a:r>
              <a:rPr lang="en" sz="1700" b="0" i="0" u="none" strike="noStrike" cap="none">
                <a:solidFill>
                  <a:schemeClr val="dk1"/>
                </a:solidFill>
                <a:latin typeface="Consolas"/>
                <a:ea typeface="Consolas"/>
                <a:cs typeface="Consolas"/>
                <a:sym typeface="Consolas"/>
              </a:rPr>
              <a:t>    public int priceBooks(int numCps, int price)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Arial"/>
              <a:buNone/>
            </a:pPr>
            <a:r>
              <a:rPr lang="en" sz="1700" b="0" i="0" u="none" strike="noStrike" cap="none">
                <a:solidFill>
                  <a:schemeClr val="dk1"/>
                </a:solidFill>
                <a:latin typeface="Consolas"/>
                <a:ea typeface="Consolas"/>
                <a:cs typeface="Consolas"/>
                <a:sym typeface="Consolas"/>
              </a:rPr>
              <a:t>        </a:t>
            </a:r>
            <a:r>
              <a:rPr lang="en" sz="1700" b="0" i="0" u="none" strike="noStrike" cap="none">
                <a:solidFill>
                  <a:srgbClr val="999999"/>
                </a:solidFill>
                <a:latin typeface="Consolas"/>
                <a:ea typeface="Consolas"/>
                <a:cs typeface="Consolas"/>
                <a:sym typeface="Consolas"/>
              </a:rPr>
              <a:t>// let’s fill this in!</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Arial"/>
              <a:buNone/>
            </a:pPr>
            <a:r>
              <a:rPr lang="en" sz="1700" b="0" i="0" u="none" strike="noStrike" cap="none">
                <a:solidFill>
                  <a:srgbClr val="000000"/>
                </a:solidFill>
                <a:latin typeface="Consolas"/>
                <a:ea typeface="Consolas"/>
                <a:cs typeface="Consolas"/>
                <a:sym typeface="Consolas"/>
              </a:rPr>
              <a:t>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Arial"/>
              <a:buNone/>
            </a:pPr>
            <a:r>
              <a:rPr lang="en" sz="1700" b="0" i="0" u="none" strike="noStrike" cap="none">
                <a:solidFill>
                  <a:srgbClr val="000000"/>
                </a:solidFill>
                <a:latin typeface="Consolas"/>
                <a:ea typeface="Consolas"/>
                <a:cs typeface="Consolas"/>
                <a:sym typeface="Consolas"/>
              </a:rPr>
              <a:t>}</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867"/>
              <a:buFont typeface="Arial"/>
              <a:buNone/>
            </a:pPr>
            <a:endParaRPr sz="1867" b="0" i="0" u="none" strike="noStrike" cap="none">
              <a:solidFill>
                <a:srgbClr val="000000"/>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467"/>
              <a:buFont typeface="Consolas"/>
              <a:buNone/>
            </a:pPr>
            <a:r>
              <a:rPr lang="en" sz="1867" b="0" i="0" u="none" strike="noStrike" cap="none">
                <a:solidFill>
                  <a:srgbClr val="000000"/>
                </a:solidFill>
                <a:latin typeface="Consolas"/>
                <a:ea typeface="Consolas"/>
                <a:cs typeface="Consolas"/>
                <a:sym typeface="Consolas"/>
              </a:rPr>
              <a:t>	</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7">
                                            <p:txEl>
                                              <p:pRg st="0" end="0"/>
                                            </p:txEl>
                                          </p:spTgt>
                                        </p:tgtEl>
                                        <p:attrNameLst>
                                          <p:attrName>style.visibility</p:attrName>
                                        </p:attrNameLst>
                                      </p:cBhvr>
                                      <p:to>
                                        <p:strVal val="visible"/>
                                      </p:to>
                                    </p:set>
                                    <p:animEffect transition="in" filter="fade">
                                      <p:cBhvr>
                                        <p:cTn id="7" dur="500"/>
                                        <p:tgtEl>
                                          <p:spTgt spid="3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47">
                                            <p:txEl>
                                              <p:pRg st="2" end="2"/>
                                            </p:txEl>
                                          </p:spTgt>
                                        </p:tgtEl>
                                        <p:attrNameLst>
                                          <p:attrName>style.visibility</p:attrName>
                                        </p:attrNameLst>
                                      </p:cBhvr>
                                      <p:to>
                                        <p:strVal val="visible"/>
                                      </p:to>
                                    </p:set>
                                    <p:animEffect transition="in" filter="fade">
                                      <p:cBhvr>
                                        <p:cTn id="12" dur="500"/>
                                        <p:tgtEl>
                                          <p:spTgt spid="34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47">
                                            <p:txEl>
                                              <p:pRg st="3" end="3"/>
                                            </p:txEl>
                                          </p:spTgt>
                                        </p:tgtEl>
                                        <p:attrNameLst>
                                          <p:attrName>style.visibility</p:attrName>
                                        </p:attrNameLst>
                                      </p:cBhvr>
                                      <p:to>
                                        <p:strVal val="visible"/>
                                      </p:to>
                                    </p:set>
                                    <p:animEffect transition="in" filter="fade">
                                      <p:cBhvr>
                                        <p:cTn id="17" dur="500"/>
                                        <p:tgtEl>
                                          <p:spTgt spid="34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47">
                                            <p:txEl>
                                              <p:pRg st="5" end="5"/>
                                            </p:txEl>
                                          </p:spTgt>
                                        </p:tgtEl>
                                        <p:attrNameLst>
                                          <p:attrName>style.visibility</p:attrName>
                                        </p:attrNameLst>
                                      </p:cBhvr>
                                      <p:to>
                                        <p:strVal val="visible"/>
                                      </p:to>
                                    </p:set>
                                    <p:animEffect transition="in" filter="fade">
                                      <p:cBhvr>
                                        <p:cTn id="22" dur="500"/>
                                        <p:tgtEl>
                                          <p:spTgt spid="34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3"/>
          <p:cNvSpPr txBox="1">
            <a:spLocks noGrp="1"/>
          </p:cNvSpPr>
          <p:nvPr>
            <p:ph type="body" idx="1"/>
          </p:nvPr>
        </p:nvSpPr>
        <p:spPr>
          <a:xfrm>
            <a:off x="418524" y="1600200"/>
            <a:ext cx="5325900" cy="4967700"/>
          </a:xfrm>
          <a:prstGeom prst="rect">
            <a:avLst/>
          </a:prstGeom>
          <a:noFill/>
          <a:ln>
            <a:noFill/>
          </a:ln>
        </p:spPr>
        <p:txBody>
          <a:bodyPr spcFirstLastPara="1" wrap="square" lIns="121900" tIns="121900" rIns="121900" bIns="121900" anchor="t" anchorCtr="0">
            <a:noAutofit/>
          </a:bodyPr>
          <a:lstStyle/>
          <a:p>
            <a:pPr marL="228600" marR="0" lvl="0" indent="-228600" algn="ctr" rtl="0">
              <a:lnSpc>
                <a:spcPct val="90000"/>
              </a:lnSpc>
              <a:spcBef>
                <a:spcPts val="0"/>
              </a:spcBef>
              <a:spcAft>
                <a:spcPts val="0"/>
              </a:spcAft>
              <a:buClr>
                <a:schemeClr val="dk1"/>
              </a:buClr>
              <a:buSzPts val="800"/>
              <a:buFont typeface="Arial"/>
              <a:buNone/>
            </a:pPr>
            <a:endParaRPr sz="3200" b="0" i="0" u="none" strike="noStrike" cap="none" dirty="0">
              <a:solidFill>
                <a:schemeClr val="dk1"/>
              </a:solidFill>
              <a:latin typeface="Arial"/>
              <a:ea typeface="Arial"/>
              <a:cs typeface="Arial"/>
              <a:sym typeface="Arial"/>
            </a:endParaRPr>
          </a:p>
          <a:p>
            <a:pPr marL="0" marR="0" lvl="0" indent="0" algn="ctr" rtl="0">
              <a:lnSpc>
                <a:spcPct val="90000"/>
              </a:lnSpc>
              <a:spcBef>
                <a:spcPts val="0"/>
              </a:spcBef>
              <a:spcAft>
                <a:spcPts val="0"/>
              </a:spcAft>
              <a:buClr>
                <a:schemeClr val="dk1"/>
              </a:buClr>
              <a:buSzPts val="800"/>
              <a:buFont typeface="Arial"/>
              <a:buNone/>
            </a:pPr>
            <a:r>
              <a:rPr lang="en" sz="3200" b="0" i="0" u="none" strike="noStrike" cap="none" dirty="0">
                <a:solidFill>
                  <a:schemeClr val="dk1"/>
                </a:solidFill>
                <a:latin typeface="Arial"/>
                <a:ea typeface="Arial"/>
                <a:cs typeface="Arial"/>
                <a:sym typeface="Arial"/>
              </a:rPr>
              <a:t>Mathematical function:</a:t>
            </a:r>
            <a:endParaRPr dirty="0"/>
          </a:p>
          <a:p>
            <a:pPr marL="228600" marR="0" lvl="0" indent="-228600" algn="ctr" rtl="0">
              <a:lnSpc>
                <a:spcPct val="90000"/>
              </a:lnSpc>
              <a:spcBef>
                <a:spcPts val="0"/>
              </a:spcBef>
              <a:spcAft>
                <a:spcPts val="0"/>
              </a:spcAft>
              <a:buClr>
                <a:schemeClr val="dk1"/>
              </a:buClr>
              <a:buSzPts val="800"/>
              <a:buFont typeface="Arial"/>
              <a:buNone/>
            </a:pPr>
            <a:endParaRPr sz="3200" b="0" i="0" u="none" strike="noStrike" cap="none" dirty="0">
              <a:solidFill>
                <a:schemeClr val="dk1"/>
              </a:solidFill>
              <a:latin typeface="Arial"/>
              <a:ea typeface="Arial"/>
              <a:cs typeface="Arial"/>
              <a:sym typeface="Arial"/>
            </a:endParaRPr>
          </a:p>
          <a:p>
            <a:pPr marL="228600" marR="0" lvl="0" indent="-228600" algn="ctr" rtl="0">
              <a:lnSpc>
                <a:spcPct val="90000"/>
              </a:lnSpc>
              <a:spcBef>
                <a:spcPts val="0"/>
              </a:spcBef>
              <a:spcAft>
                <a:spcPts val="0"/>
              </a:spcAft>
              <a:buClr>
                <a:schemeClr val="dk1"/>
              </a:buClr>
              <a:buSzPts val="800"/>
              <a:buFont typeface="Arial"/>
              <a:buNone/>
            </a:pPr>
            <a:r>
              <a:rPr lang="en" sz="3200" b="1" i="0" u="none" strike="noStrike" cap="none" dirty="0">
                <a:solidFill>
                  <a:srgbClr val="FF0000"/>
                </a:solidFill>
                <a:latin typeface="Arial"/>
                <a:ea typeface="Arial"/>
                <a:cs typeface="Arial"/>
                <a:sym typeface="Arial"/>
              </a:rPr>
              <a:t>f</a:t>
            </a:r>
            <a:r>
              <a:rPr lang="en" sz="3200" b="1" i="0" u="none" strike="noStrike" cap="none" dirty="0">
                <a:solidFill>
                  <a:schemeClr val="dk1"/>
                </a:solidFill>
                <a:latin typeface="Arial"/>
                <a:ea typeface="Arial"/>
                <a:cs typeface="Arial"/>
                <a:sym typeface="Arial"/>
              </a:rPr>
              <a:t>(</a:t>
            </a:r>
            <a:r>
              <a:rPr lang="en" sz="3200" b="1" i="0" u="none" strike="noStrike" cap="none" dirty="0">
                <a:solidFill>
                  <a:srgbClr val="9900FF"/>
                </a:solidFill>
                <a:latin typeface="Arial"/>
                <a:ea typeface="Arial"/>
                <a:cs typeface="Arial"/>
                <a:sym typeface="Arial"/>
              </a:rPr>
              <a:t>x, y</a:t>
            </a:r>
            <a:r>
              <a:rPr lang="en" sz="3200" b="1" i="0" u="none" strike="noStrike" cap="none" dirty="0">
                <a:solidFill>
                  <a:schemeClr val="dk1"/>
                </a:solidFill>
                <a:latin typeface="Arial"/>
                <a:ea typeface="Arial"/>
                <a:cs typeface="Arial"/>
                <a:sym typeface="Arial"/>
              </a:rPr>
              <a:t>) = </a:t>
            </a:r>
            <a:r>
              <a:rPr lang="en" sz="3200" b="1" i="0" u="none" strike="noStrike" cap="none" dirty="0">
                <a:solidFill>
                  <a:srgbClr val="0000FF"/>
                </a:solidFill>
                <a:latin typeface="Arial"/>
                <a:ea typeface="Arial"/>
                <a:cs typeface="Arial"/>
                <a:sym typeface="Arial"/>
              </a:rPr>
              <a:t>x </a:t>
            </a:r>
            <a:r>
              <a:rPr lang="en" sz="3200" b="1" dirty="0">
                <a:solidFill>
                  <a:srgbClr val="0000FF"/>
                </a:solidFill>
              </a:rPr>
              <a:t>* y</a:t>
            </a:r>
            <a:endParaRPr dirty="0"/>
          </a:p>
        </p:txBody>
      </p:sp>
      <p:sp>
        <p:nvSpPr>
          <p:cNvPr id="362" name="Google Shape;362;p33"/>
          <p:cNvSpPr txBox="1">
            <a:spLocks noGrp="1"/>
          </p:cNvSpPr>
          <p:nvPr>
            <p:ph type="body" idx="2"/>
          </p:nvPr>
        </p:nvSpPr>
        <p:spPr>
          <a:xfrm>
            <a:off x="5672100" y="1612352"/>
            <a:ext cx="6519900" cy="4967700"/>
          </a:xfrm>
          <a:prstGeom prst="rect">
            <a:avLst/>
          </a:prstGeom>
          <a:noFill/>
          <a:ln>
            <a:noFill/>
          </a:ln>
        </p:spPr>
        <p:txBody>
          <a:bodyPr spcFirstLastPara="1" wrap="square" lIns="121900" tIns="121900" rIns="121900" bIns="121900" anchor="t" anchorCtr="0">
            <a:noAutofit/>
          </a:bodyPr>
          <a:lstStyle/>
          <a:p>
            <a:pPr marL="228600" marR="0" lvl="0" indent="-228600" algn="ctr" rtl="0">
              <a:lnSpc>
                <a:spcPct val="90000"/>
              </a:lnSpc>
              <a:spcBef>
                <a:spcPts val="0"/>
              </a:spcBef>
              <a:spcAft>
                <a:spcPts val="0"/>
              </a:spcAft>
              <a:buClr>
                <a:schemeClr val="dk1"/>
              </a:buClr>
              <a:buSzPts val="800"/>
              <a:buFont typeface="Arial"/>
              <a:buNone/>
            </a:pPr>
            <a:endParaRPr sz="3200" b="0" i="0" u="none" strike="noStrike" cap="none" dirty="0">
              <a:solidFill>
                <a:schemeClr val="dk1"/>
              </a:solidFill>
              <a:latin typeface="Arial"/>
              <a:ea typeface="Arial"/>
              <a:cs typeface="Arial"/>
              <a:sym typeface="Arial"/>
            </a:endParaRPr>
          </a:p>
          <a:p>
            <a:pPr marL="0" marR="0" lvl="0" indent="0" algn="l" rtl="0">
              <a:lnSpc>
                <a:spcPct val="90000"/>
              </a:lnSpc>
              <a:spcBef>
                <a:spcPts val="0"/>
              </a:spcBef>
              <a:spcAft>
                <a:spcPts val="0"/>
              </a:spcAft>
              <a:buClr>
                <a:schemeClr val="dk1"/>
              </a:buClr>
              <a:buSzPts val="800"/>
              <a:buFont typeface="Arial"/>
              <a:buNone/>
            </a:pPr>
            <a:r>
              <a:rPr lang="en" sz="3200" dirty="0"/>
              <a:t> </a:t>
            </a:r>
            <a:r>
              <a:rPr lang="en" sz="3200" b="0" i="0" u="none" strike="noStrike" cap="none" dirty="0">
                <a:solidFill>
                  <a:schemeClr val="dk1"/>
                </a:solidFill>
                <a:latin typeface="Arial"/>
                <a:ea typeface="Arial"/>
                <a:cs typeface="Arial"/>
                <a:sym typeface="Arial"/>
              </a:rPr>
              <a:t>Equivalent Java method:</a:t>
            </a:r>
            <a:endParaRPr dirty="0"/>
          </a:p>
          <a:p>
            <a:pPr marL="228600" marR="0" lvl="0" indent="-228600" algn="ctr" rtl="0">
              <a:lnSpc>
                <a:spcPct val="90000"/>
              </a:lnSpc>
              <a:spcBef>
                <a:spcPts val="0"/>
              </a:spcBef>
              <a:spcAft>
                <a:spcPts val="0"/>
              </a:spcAft>
              <a:buClr>
                <a:schemeClr val="dk1"/>
              </a:buClr>
              <a:buSzPts val="800"/>
              <a:buFont typeface="Arial"/>
              <a:buNone/>
            </a:pPr>
            <a:endParaRPr sz="3200" b="0" i="0" u="none" strike="noStrike" cap="none" dirty="0">
              <a:solidFill>
                <a:schemeClr val="dk1"/>
              </a:solidFill>
              <a:latin typeface="Arial"/>
              <a:ea typeface="Arial"/>
              <a:cs typeface="Arial"/>
              <a:sym typeface="Arial"/>
            </a:endParaRPr>
          </a:p>
          <a:p>
            <a:pPr marL="228600" marR="0" lvl="0" indent="-228600" algn="l" rtl="0">
              <a:lnSpc>
                <a:spcPct val="90000"/>
              </a:lnSpc>
              <a:spcBef>
                <a:spcPts val="0"/>
              </a:spcBef>
              <a:spcAft>
                <a:spcPts val="0"/>
              </a:spcAft>
              <a:buClr>
                <a:schemeClr val="dk1"/>
              </a:buClr>
              <a:buSzPts val="450"/>
              <a:buFont typeface="Arial"/>
              <a:buNone/>
            </a:pPr>
            <a:r>
              <a:rPr lang="en" sz="1800" dirty="0">
                <a:latin typeface="Consolas"/>
                <a:ea typeface="Consolas"/>
                <a:cs typeface="Consolas"/>
                <a:sym typeface="Consolas"/>
              </a:rPr>
              <a:t> </a:t>
            </a:r>
            <a:r>
              <a:rPr lang="en" sz="1800" b="0" i="0" u="none" strike="noStrike" cap="none" dirty="0">
                <a:solidFill>
                  <a:schemeClr val="dk1"/>
                </a:solidFill>
                <a:latin typeface="Consolas"/>
                <a:ea typeface="Consolas"/>
                <a:cs typeface="Consolas"/>
                <a:sym typeface="Consolas"/>
              </a:rPr>
              <a:t>public int </a:t>
            </a:r>
            <a:r>
              <a:rPr lang="en" sz="1800" b="1" dirty="0" err="1">
                <a:solidFill>
                  <a:srgbClr val="FF0000"/>
                </a:solidFill>
                <a:latin typeface="Consolas"/>
                <a:ea typeface="Consolas"/>
                <a:cs typeface="Consolas"/>
                <a:sym typeface="Consolas"/>
              </a:rPr>
              <a:t>priceBooks</a:t>
            </a:r>
            <a:r>
              <a:rPr lang="en" sz="1800" dirty="0">
                <a:latin typeface="Consolas"/>
                <a:ea typeface="Consolas"/>
                <a:cs typeface="Consolas"/>
                <a:sym typeface="Consolas"/>
              </a:rPr>
              <a:t>(</a:t>
            </a:r>
            <a:r>
              <a:rPr lang="en" sz="1800" b="1" dirty="0">
                <a:solidFill>
                  <a:srgbClr val="9900FF"/>
                </a:solidFill>
                <a:latin typeface="Consolas"/>
                <a:ea typeface="Consolas"/>
                <a:cs typeface="Consolas"/>
                <a:sym typeface="Consolas"/>
              </a:rPr>
              <a:t>int </a:t>
            </a:r>
            <a:r>
              <a:rPr lang="en" sz="1800" b="1" dirty="0" err="1">
                <a:solidFill>
                  <a:srgbClr val="9900FF"/>
                </a:solidFill>
                <a:latin typeface="Consolas"/>
                <a:ea typeface="Consolas"/>
                <a:cs typeface="Consolas"/>
                <a:sym typeface="Consolas"/>
              </a:rPr>
              <a:t>numCps</a:t>
            </a:r>
            <a:r>
              <a:rPr lang="en" sz="1800" b="1" dirty="0">
                <a:solidFill>
                  <a:srgbClr val="9900FF"/>
                </a:solidFill>
                <a:latin typeface="Consolas"/>
                <a:ea typeface="Consolas"/>
                <a:cs typeface="Consolas"/>
                <a:sym typeface="Consolas"/>
              </a:rPr>
              <a:t>, int price</a:t>
            </a:r>
            <a:r>
              <a:rPr lang="en" sz="1800" dirty="0">
                <a:latin typeface="Consolas"/>
                <a:ea typeface="Consolas"/>
                <a:cs typeface="Consolas"/>
                <a:sym typeface="Consolas"/>
              </a:rPr>
              <a:t>)</a:t>
            </a:r>
            <a:r>
              <a:rPr lang="en" sz="1800" b="0" i="0" u="none" strike="noStrike" cap="none" dirty="0">
                <a:solidFill>
                  <a:schemeClr val="dk1"/>
                </a:solidFill>
                <a:latin typeface="Consolas"/>
                <a:ea typeface="Consolas"/>
                <a:cs typeface="Consolas"/>
                <a:sym typeface="Consolas"/>
              </a:rPr>
              <a:t> {</a:t>
            </a:r>
            <a:endParaRPr dirty="0"/>
          </a:p>
          <a:p>
            <a:pPr marL="228600" marR="0" lvl="0" indent="-228600" algn="l" rtl="0">
              <a:lnSpc>
                <a:spcPct val="90000"/>
              </a:lnSpc>
              <a:spcBef>
                <a:spcPts val="0"/>
              </a:spcBef>
              <a:spcAft>
                <a:spcPts val="0"/>
              </a:spcAft>
              <a:buClr>
                <a:schemeClr val="dk1"/>
              </a:buClr>
              <a:buSzPts val="450"/>
              <a:buFont typeface="Arial"/>
              <a:buNone/>
            </a:pPr>
            <a:r>
              <a:rPr lang="en" sz="1800" b="0" i="0" u="none" strike="noStrike" cap="none" dirty="0">
                <a:solidFill>
                  <a:schemeClr val="dk1"/>
                </a:solidFill>
                <a:latin typeface="Consolas"/>
                <a:ea typeface="Consolas"/>
                <a:cs typeface="Consolas"/>
                <a:sym typeface="Consolas"/>
              </a:rPr>
              <a:t>  </a:t>
            </a:r>
            <a:r>
              <a:rPr lang="en" sz="1800" dirty="0">
                <a:latin typeface="Consolas"/>
                <a:ea typeface="Consolas"/>
                <a:cs typeface="Consolas"/>
                <a:sym typeface="Consolas"/>
              </a:rPr>
              <a:t>   </a:t>
            </a:r>
            <a:r>
              <a:rPr lang="en" sz="1800" b="0" i="0" u="none" strike="noStrike" cap="none" dirty="0">
                <a:solidFill>
                  <a:schemeClr val="dk1"/>
                </a:solidFill>
                <a:latin typeface="Consolas"/>
                <a:ea typeface="Consolas"/>
                <a:cs typeface="Consolas"/>
                <a:sym typeface="Consolas"/>
              </a:rPr>
              <a:t>return (</a:t>
            </a:r>
            <a:r>
              <a:rPr lang="en" sz="1800" b="1" dirty="0" err="1">
                <a:solidFill>
                  <a:srgbClr val="0000FF"/>
                </a:solidFill>
                <a:latin typeface="Consolas"/>
                <a:ea typeface="Consolas"/>
                <a:cs typeface="Consolas"/>
                <a:sym typeface="Consolas"/>
              </a:rPr>
              <a:t>numCps</a:t>
            </a:r>
            <a:r>
              <a:rPr lang="en" sz="1800" b="1" dirty="0">
                <a:solidFill>
                  <a:srgbClr val="0000FF"/>
                </a:solidFill>
                <a:latin typeface="Consolas"/>
                <a:ea typeface="Consolas"/>
                <a:cs typeface="Consolas"/>
                <a:sym typeface="Consolas"/>
              </a:rPr>
              <a:t> * price)</a:t>
            </a:r>
            <a:r>
              <a:rPr lang="en" sz="1800" b="0" i="0" u="none" strike="noStrike" cap="none" dirty="0">
                <a:solidFill>
                  <a:schemeClr val="dk1"/>
                </a:solidFill>
                <a:latin typeface="Consolas"/>
                <a:ea typeface="Consolas"/>
                <a:cs typeface="Consolas"/>
                <a:sym typeface="Consolas"/>
              </a:rPr>
              <a:t>;</a:t>
            </a:r>
            <a:endParaRPr dirty="0"/>
          </a:p>
          <a:p>
            <a:pPr marL="228600" marR="0" lvl="0" indent="-228600" algn="l" rtl="0">
              <a:lnSpc>
                <a:spcPct val="90000"/>
              </a:lnSpc>
              <a:spcBef>
                <a:spcPts val="0"/>
              </a:spcBef>
              <a:spcAft>
                <a:spcPts val="0"/>
              </a:spcAft>
              <a:buClr>
                <a:schemeClr val="dk1"/>
              </a:buClr>
              <a:buSzPts val="450"/>
              <a:buFont typeface="Arial"/>
              <a:buNone/>
            </a:pPr>
            <a:r>
              <a:rPr lang="en" sz="1800" dirty="0">
                <a:latin typeface="Consolas"/>
                <a:ea typeface="Consolas"/>
                <a:cs typeface="Consolas"/>
                <a:sym typeface="Consolas"/>
              </a:rPr>
              <a:t> </a:t>
            </a:r>
            <a:r>
              <a:rPr lang="en" sz="1800" b="0" i="0" u="none" strike="noStrike" cap="none" dirty="0">
                <a:solidFill>
                  <a:schemeClr val="dk1"/>
                </a:solidFill>
                <a:latin typeface="Consolas"/>
                <a:ea typeface="Consolas"/>
                <a:cs typeface="Consolas"/>
                <a:sym typeface="Consolas"/>
              </a:rPr>
              <a:t>}</a:t>
            </a:r>
            <a:endParaRPr dirty="0"/>
          </a:p>
        </p:txBody>
      </p:sp>
      <p:sp>
        <p:nvSpPr>
          <p:cNvPr id="363" name="Google Shape;363;p33"/>
          <p:cNvSpPr txBox="1">
            <a:spLocks noGrp="1"/>
          </p:cNvSpPr>
          <p:nvPr>
            <p:ph type="title"/>
          </p:nvPr>
        </p:nvSpPr>
        <p:spPr>
          <a:xfrm>
            <a:off x="609600" y="231678"/>
            <a:ext cx="11366810" cy="1143300"/>
          </a:xfrm>
          <a:prstGeom prst="rect">
            <a:avLst/>
          </a:prstGeom>
          <a:noFill/>
          <a:ln>
            <a:noFill/>
          </a:ln>
        </p:spPr>
        <p:txBody>
          <a:bodyPr spcFirstLastPara="1" wrap="square" lIns="121900" tIns="121900" rIns="121900" bIns="121900" anchor="b" anchorCtr="0">
            <a:noAutofit/>
          </a:bodyPr>
          <a:lstStyle/>
          <a:p>
            <a:pPr lvl="0">
              <a:buSzPts val="900"/>
            </a:pPr>
            <a:r>
              <a:rPr lang="en" dirty="0"/>
              <a:t>Accountant: A More Generic Price Calculator (3/4)</a:t>
            </a:r>
            <a:endParaRPr dirty="0"/>
          </a:p>
        </p:txBody>
      </p:sp>
      <p:sp>
        <p:nvSpPr>
          <p:cNvPr id="364" name="Google Shape;364;p33"/>
          <p:cNvSpPr txBox="1"/>
          <p:nvPr/>
        </p:nvSpPr>
        <p:spPr>
          <a:xfrm>
            <a:off x="1016765" y="4083998"/>
            <a:ext cx="1034699" cy="4500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0000"/>
              </a:buClr>
              <a:buSzPts val="500"/>
              <a:buFont typeface="Arial"/>
              <a:buNone/>
            </a:pPr>
            <a:r>
              <a:rPr lang="en" sz="2000" b="1" i="0" u="none" strike="noStrike" cap="none">
                <a:solidFill>
                  <a:srgbClr val="FF0000"/>
                </a:solidFill>
                <a:latin typeface="Arial"/>
                <a:ea typeface="Arial"/>
                <a:cs typeface="Arial"/>
                <a:sym typeface="Arial"/>
              </a:rPr>
              <a:t>name</a:t>
            </a:r>
            <a:endParaRPr sz="1400" b="0" i="0" u="none" strike="noStrike" cap="none">
              <a:solidFill>
                <a:srgbClr val="000000"/>
              </a:solidFill>
              <a:latin typeface="Arial"/>
              <a:ea typeface="Arial"/>
              <a:cs typeface="Arial"/>
              <a:sym typeface="Arial"/>
            </a:endParaRPr>
          </a:p>
        </p:txBody>
      </p:sp>
      <p:cxnSp>
        <p:nvCxnSpPr>
          <p:cNvPr id="365" name="Google Shape;365;p33"/>
          <p:cNvCxnSpPr/>
          <p:nvPr/>
        </p:nvCxnSpPr>
        <p:spPr>
          <a:xfrm rot="10800000" flipH="1">
            <a:off x="1565933" y="3603921"/>
            <a:ext cx="486600" cy="513300"/>
          </a:xfrm>
          <a:prstGeom prst="straightConnector1">
            <a:avLst/>
          </a:prstGeom>
          <a:noFill/>
          <a:ln w="19050" cap="flat" cmpd="sng">
            <a:solidFill>
              <a:srgbClr val="FF0000"/>
            </a:solidFill>
            <a:prstDash val="solid"/>
            <a:round/>
            <a:headEnd type="none" w="sm" len="sm"/>
            <a:tailEnd type="triangle" w="lg" len="lg"/>
          </a:ln>
        </p:spPr>
      </p:cxnSp>
      <p:sp>
        <p:nvSpPr>
          <p:cNvPr id="366" name="Google Shape;366;p33"/>
          <p:cNvSpPr txBox="1"/>
          <p:nvPr/>
        </p:nvSpPr>
        <p:spPr>
          <a:xfrm>
            <a:off x="2249534" y="4027967"/>
            <a:ext cx="1034700" cy="517200"/>
          </a:xfrm>
          <a:prstGeom prst="rect">
            <a:avLst/>
          </a:prstGeom>
          <a:noFill/>
          <a:ln>
            <a:noFill/>
          </a:ln>
        </p:spPr>
        <p:txBody>
          <a:bodyPr spcFirstLastPara="1" wrap="square" lIns="121900" tIns="121900" rIns="121900" bIns="121900" anchor="ctr" anchorCtr="0">
            <a:noAutofit/>
          </a:bodyPr>
          <a:lstStyle/>
          <a:p>
            <a:pPr marL="0" marR="0" lvl="0" indent="0" algn="ctr" rtl="0">
              <a:lnSpc>
                <a:spcPct val="80000"/>
              </a:lnSpc>
              <a:spcBef>
                <a:spcPts val="0"/>
              </a:spcBef>
              <a:spcAft>
                <a:spcPts val="0"/>
              </a:spcAft>
              <a:buClr>
                <a:srgbClr val="9900FF"/>
              </a:buClr>
              <a:buSzPts val="510"/>
              <a:buFont typeface="Arial"/>
              <a:buNone/>
            </a:pPr>
            <a:r>
              <a:rPr lang="en" sz="2040" b="1" i="0" u="none" strike="noStrike" cap="none">
                <a:solidFill>
                  <a:srgbClr val="9900FF"/>
                </a:solidFill>
                <a:latin typeface="Arial"/>
                <a:ea typeface="Arial"/>
                <a:cs typeface="Arial"/>
                <a:sym typeface="Arial"/>
              </a:rPr>
              <a:t>inputs</a:t>
            </a:r>
            <a:endParaRPr sz="1400" b="0" i="0" u="none" strike="noStrike" cap="none">
              <a:solidFill>
                <a:srgbClr val="000000"/>
              </a:solidFill>
              <a:latin typeface="Arial"/>
              <a:ea typeface="Arial"/>
              <a:cs typeface="Arial"/>
              <a:sym typeface="Arial"/>
            </a:endParaRPr>
          </a:p>
        </p:txBody>
      </p:sp>
      <p:cxnSp>
        <p:nvCxnSpPr>
          <p:cNvPr id="367" name="Google Shape;367;p33"/>
          <p:cNvCxnSpPr/>
          <p:nvPr/>
        </p:nvCxnSpPr>
        <p:spPr>
          <a:xfrm rot="10800000">
            <a:off x="2671482" y="3603921"/>
            <a:ext cx="95451" cy="480077"/>
          </a:xfrm>
          <a:prstGeom prst="straightConnector1">
            <a:avLst/>
          </a:prstGeom>
          <a:noFill/>
          <a:ln w="19050" cap="flat" cmpd="sng">
            <a:solidFill>
              <a:srgbClr val="9900FF"/>
            </a:solidFill>
            <a:prstDash val="solid"/>
            <a:round/>
            <a:headEnd type="none" w="sm" len="sm"/>
            <a:tailEnd type="triangle" w="lg" len="lg"/>
          </a:ln>
        </p:spPr>
      </p:cxnSp>
      <p:sp>
        <p:nvSpPr>
          <p:cNvPr id="368" name="Google Shape;368;p33"/>
          <p:cNvSpPr txBox="1"/>
          <p:nvPr/>
        </p:nvSpPr>
        <p:spPr>
          <a:xfrm>
            <a:off x="3367337" y="4027966"/>
            <a:ext cx="1214100" cy="517200"/>
          </a:xfrm>
          <a:prstGeom prst="rect">
            <a:avLst/>
          </a:prstGeom>
          <a:noFill/>
          <a:ln>
            <a:noFill/>
          </a:ln>
        </p:spPr>
        <p:txBody>
          <a:bodyPr spcFirstLastPara="1" wrap="square" lIns="121900" tIns="121900" rIns="121900" bIns="121900" anchor="ctr" anchorCtr="0">
            <a:noAutofit/>
          </a:bodyPr>
          <a:lstStyle/>
          <a:p>
            <a:pPr marL="0" marR="0" lvl="0" indent="0" algn="ctr" rtl="0">
              <a:lnSpc>
                <a:spcPct val="80000"/>
              </a:lnSpc>
              <a:spcBef>
                <a:spcPts val="0"/>
              </a:spcBef>
              <a:spcAft>
                <a:spcPts val="0"/>
              </a:spcAft>
              <a:buClr>
                <a:srgbClr val="0000FF"/>
              </a:buClr>
              <a:buSzPts val="510"/>
              <a:buFont typeface="Arial"/>
              <a:buNone/>
            </a:pPr>
            <a:r>
              <a:rPr lang="en" sz="2040" b="1" i="0" u="none" strike="noStrike" cap="none">
                <a:solidFill>
                  <a:srgbClr val="0000FF"/>
                </a:solidFill>
                <a:latin typeface="Arial"/>
                <a:ea typeface="Arial"/>
                <a:cs typeface="Arial"/>
                <a:sym typeface="Arial"/>
              </a:rPr>
              <a:t>output</a:t>
            </a:r>
            <a:endParaRPr sz="1400" b="0" i="0" u="none" strike="noStrike" cap="none">
              <a:solidFill>
                <a:srgbClr val="000000"/>
              </a:solidFill>
              <a:latin typeface="Arial"/>
              <a:ea typeface="Arial"/>
              <a:cs typeface="Arial"/>
              <a:sym typeface="Arial"/>
            </a:endParaRPr>
          </a:p>
        </p:txBody>
      </p:sp>
      <p:cxnSp>
        <p:nvCxnSpPr>
          <p:cNvPr id="369" name="Google Shape;369;p33"/>
          <p:cNvCxnSpPr/>
          <p:nvPr/>
        </p:nvCxnSpPr>
        <p:spPr>
          <a:xfrm rot="10800000">
            <a:off x="3980329" y="3478306"/>
            <a:ext cx="73742" cy="605692"/>
          </a:xfrm>
          <a:prstGeom prst="straightConnector1">
            <a:avLst/>
          </a:prstGeom>
          <a:noFill/>
          <a:ln w="19050" cap="flat" cmpd="sng">
            <a:solidFill>
              <a:srgbClr val="0000FF"/>
            </a:solidFill>
            <a:prstDash val="solid"/>
            <a:round/>
            <a:headEnd type="none" w="sm" len="sm"/>
            <a:tailEnd type="triangle" w="lg" len="lg"/>
          </a:ln>
        </p:spPr>
      </p:cxnSp>
      <p:sp>
        <p:nvSpPr>
          <p:cNvPr id="370" name="Google Shape;370;p33"/>
          <p:cNvSpPr txBox="1"/>
          <p:nvPr/>
        </p:nvSpPr>
        <p:spPr>
          <a:xfrm>
            <a:off x="6768200" y="2645681"/>
            <a:ext cx="1034700" cy="4500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0000"/>
              </a:buClr>
              <a:buSzPts val="500"/>
              <a:buFont typeface="Arial"/>
              <a:buNone/>
            </a:pPr>
            <a:r>
              <a:rPr lang="en" sz="2000" b="1" i="0" u="none" strike="noStrike" cap="none">
                <a:solidFill>
                  <a:srgbClr val="FF0000"/>
                </a:solidFill>
                <a:latin typeface="Arial"/>
                <a:ea typeface="Arial"/>
                <a:cs typeface="Arial"/>
                <a:sym typeface="Arial"/>
              </a:rPr>
              <a:t>name</a:t>
            </a:r>
            <a:endParaRPr sz="1400" b="0" i="0" u="none" strike="noStrike" cap="none">
              <a:solidFill>
                <a:srgbClr val="000000"/>
              </a:solidFill>
              <a:latin typeface="Arial"/>
              <a:ea typeface="Arial"/>
              <a:cs typeface="Arial"/>
              <a:sym typeface="Arial"/>
            </a:endParaRPr>
          </a:p>
        </p:txBody>
      </p:sp>
      <p:cxnSp>
        <p:nvCxnSpPr>
          <p:cNvPr id="371" name="Google Shape;371;p33"/>
          <p:cNvCxnSpPr/>
          <p:nvPr/>
        </p:nvCxnSpPr>
        <p:spPr>
          <a:xfrm>
            <a:off x="7699036" y="2837079"/>
            <a:ext cx="381900" cy="180000"/>
          </a:xfrm>
          <a:prstGeom prst="straightConnector1">
            <a:avLst/>
          </a:prstGeom>
          <a:noFill/>
          <a:ln w="19050" cap="flat" cmpd="sng">
            <a:solidFill>
              <a:srgbClr val="FF0000"/>
            </a:solidFill>
            <a:prstDash val="solid"/>
            <a:round/>
            <a:headEnd type="none" w="sm" len="sm"/>
            <a:tailEnd type="triangle" w="lg" len="lg"/>
          </a:ln>
        </p:spPr>
      </p:cxnSp>
      <p:sp>
        <p:nvSpPr>
          <p:cNvPr id="372" name="Google Shape;372;p33"/>
          <p:cNvSpPr txBox="1"/>
          <p:nvPr/>
        </p:nvSpPr>
        <p:spPr>
          <a:xfrm>
            <a:off x="9762990" y="2578481"/>
            <a:ext cx="1034700" cy="517200"/>
          </a:xfrm>
          <a:prstGeom prst="rect">
            <a:avLst/>
          </a:prstGeom>
          <a:noFill/>
          <a:ln>
            <a:noFill/>
          </a:ln>
        </p:spPr>
        <p:txBody>
          <a:bodyPr spcFirstLastPara="1" wrap="square" lIns="121900" tIns="121900" rIns="121900" bIns="121900" anchor="ctr" anchorCtr="0">
            <a:noAutofit/>
          </a:bodyPr>
          <a:lstStyle/>
          <a:p>
            <a:pPr marL="0" marR="0" lvl="0" indent="0" algn="ctr" rtl="0">
              <a:lnSpc>
                <a:spcPct val="80000"/>
              </a:lnSpc>
              <a:spcBef>
                <a:spcPts val="0"/>
              </a:spcBef>
              <a:spcAft>
                <a:spcPts val="0"/>
              </a:spcAft>
              <a:buClr>
                <a:srgbClr val="9900FF"/>
              </a:buClr>
              <a:buSzPts val="510"/>
              <a:buFont typeface="Arial"/>
              <a:buNone/>
            </a:pPr>
            <a:r>
              <a:rPr lang="en" sz="2040" b="1" i="0" u="none" strike="noStrike" cap="none" dirty="0">
                <a:solidFill>
                  <a:srgbClr val="9900FF"/>
                </a:solidFill>
                <a:latin typeface="Arial"/>
                <a:ea typeface="Arial"/>
                <a:cs typeface="Arial"/>
                <a:sym typeface="Arial"/>
              </a:rPr>
              <a:t>inputs</a:t>
            </a:r>
            <a:endParaRPr sz="1400" b="0" i="0" u="none" strike="noStrike" cap="none" dirty="0">
              <a:solidFill>
                <a:srgbClr val="000000"/>
              </a:solidFill>
              <a:latin typeface="Arial"/>
              <a:ea typeface="Arial"/>
              <a:cs typeface="Arial"/>
              <a:sym typeface="Arial"/>
            </a:endParaRPr>
          </a:p>
        </p:txBody>
      </p:sp>
      <p:cxnSp>
        <p:nvCxnSpPr>
          <p:cNvPr id="373" name="Google Shape;373;p33"/>
          <p:cNvCxnSpPr>
            <a:stCxn id="372" idx="1"/>
          </p:cNvCxnSpPr>
          <p:nvPr/>
        </p:nvCxnSpPr>
        <p:spPr>
          <a:xfrm flipH="1">
            <a:off x="9559890" y="2837081"/>
            <a:ext cx="203100" cy="180000"/>
          </a:xfrm>
          <a:prstGeom prst="straightConnector1">
            <a:avLst/>
          </a:prstGeom>
          <a:noFill/>
          <a:ln w="19050" cap="flat" cmpd="sng">
            <a:solidFill>
              <a:srgbClr val="9900FF"/>
            </a:solidFill>
            <a:prstDash val="solid"/>
            <a:round/>
            <a:headEnd type="none" w="sm" len="sm"/>
            <a:tailEnd type="triangle" w="lg" len="lg"/>
          </a:ln>
        </p:spPr>
      </p:cxnSp>
      <p:sp>
        <p:nvSpPr>
          <p:cNvPr id="374" name="Google Shape;374;p33"/>
          <p:cNvSpPr txBox="1"/>
          <p:nvPr/>
        </p:nvSpPr>
        <p:spPr>
          <a:xfrm>
            <a:off x="7978946" y="4019510"/>
            <a:ext cx="1214100" cy="517200"/>
          </a:xfrm>
          <a:prstGeom prst="rect">
            <a:avLst/>
          </a:prstGeom>
          <a:noFill/>
          <a:ln>
            <a:noFill/>
          </a:ln>
        </p:spPr>
        <p:txBody>
          <a:bodyPr spcFirstLastPara="1" wrap="square" lIns="121900" tIns="121900" rIns="121900" bIns="121900" anchor="ctr" anchorCtr="0">
            <a:noAutofit/>
          </a:bodyPr>
          <a:lstStyle/>
          <a:p>
            <a:pPr marL="0" marR="0" lvl="0" indent="0" algn="ctr" rtl="0">
              <a:lnSpc>
                <a:spcPct val="80000"/>
              </a:lnSpc>
              <a:spcBef>
                <a:spcPts val="0"/>
              </a:spcBef>
              <a:spcAft>
                <a:spcPts val="0"/>
              </a:spcAft>
              <a:buClr>
                <a:srgbClr val="0000FF"/>
              </a:buClr>
              <a:buSzPts val="510"/>
              <a:buFont typeface="Arial"/>
              <a:buNone/>
            </a:pPr>
            <a:r>
              <a:rPr lang="en" sz="2040" b="1" i="0" u="none" strike="noStrike" cap="none">
                <a:solidFill>
                  <a:srgbClr val="0000FF"/>
                </a:solidFill>
                <a:latin typeface="Arial"/>
                <a:ea typeface="Arial"/>
                <a:cs typeface="Arial"/>
                <a:sym typeface="Arial"/>
              </a:rPr>
              <a:t>output</a:t>
            </a:r>
            <a:endParaRPr sz="1400" b="0" i="0" u="none" strike="noStrike" cap="none">
              <a:solidFill>
                <a:srgbClr val="000000"/>
              </a:solidFill>
              <a:latin typeface="Arial"/>
              <a:ea typeface="Arial"/>
              <a:cs typeface="Arial"/>
              <a:sym typeface="Arial"/>
            </a:endParaRPr>
          </a:p>
        </p:txBody>
      </p:sp>
      <p:cxnSp>
        <p:nvCxnSpPr>
          <p:cNvPr id="375" name="Google Shape;375;p33"/>
          <p:cNvCxnSpPr>
            <a:stCxn id="374" idx="0"/>
          </p:cNvCxnSpPr>
          <p:nvPr/>
        </p:nvCxnSpPr>
        <p:spPr>
          <a:xfrm rot="10800000">
            <a:off x="8390996" y="3604010"/>
            <a:ext cx="195000" cy="415500"/>
          </a:xfrm>
          <a:prstGeom prst="straightConnector1">
            <a:avLst/>
          </a:prstGeom>
          <a:noFill/>
          <a:ln w="19050" cap="flat" cmpd="sng">
            <a:solidFill>
              <a:srgbClr val="0000FF"/>
            </a:solidFill>
            <a:prstDash val="solid"/>
            <a:round/>
            <a:headEnd type="none" w="sm" len="sm"/>
            <a:tailEnd type="triangle" w="lg" len="lg"/>
          </a:ln>
        </p:spPr>
      </p:cxnSp>
      <p:cxnSp>
        <p:nvCxnSpPr>
          <p:cNvPr id="376" name="Google Shape;376;p33"/>
          <p:cNvCxnSpPr>
            <a:stCxn id="372" idx="3"/>
          </p:cNvCxnSpPr>
          <p:nvPr/>
        </p:nvCxnSpPr>
        <p:spPr>
          <a:xfrm>
            <a:off x="10797690" y="2837081"/>
            <a:ext cx="318000" cy="216900"/>
          </a:xfrm>
          <a:prstGeom prst="straightConnector1">
            <a:avLst/>
          </a:prstGeom>
          <a:noFill/>
          <a:ln w="19050" cap="flat" cmpd="sng">
            <a:solidFill>
              <a:srgbClr val="9900FF"/>
            </a:solidFill>
            <a:prstDash val="solid"/>
            <a:round/>
            <a:headEnd type="none" w="sm" len="sm"/>
            <a:tailEnd type="triangle" w="lg" len="lg"/>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1"/>
                                        </p:tgtEl>
                                        <p:attrNameLst>
                                          <p:attrName>style.visibility</p:attrName>
                                        </p:attrNameLst>
                                      </p:cBhvr>
                                      <p:to>
                                        <p:strVal val="visible"/>
                                      </p:to>
                                    </p:set>
                                    <p:animEffect transition="in" filter="fade">
                                      <p:cBhvr>
                                        <p:cTn id="7" dur="500"/>
                                        <p:tgtEl>
                                          <p:spTgt spid="36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2"/>
                                        </p:tgtEl>
                                        <p:attrNameLst>
                                          <p:attrName>style.visibility</p:attrName>
                                        </p:attrNameLst>
                                      </p:cBhvr>
                                      <p:to>
                                        <p:strVal val="visible"/>
                                      </p:to>
                                    </p:set>
                                    <p:animEffect transition="in" filter="fade">
                                      <p:cBhvr>
                                        <p:cTn id="12" dur="500"/>
                                        <p:tgtEl>
                                          <p:spTgt spid="36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65"/>
                                        </p:tgtEl>
                                        <p:attrNameLst>
                                          <p:attrName>style.visibility</p:attrName>
                                        </p:attrNameLst>
                                      </p:cBhvr>
                                      <p:to>
                                        <p:strVal val="visible"/>
                                      </p:to>
                                    </p:set>
                                    <p:animEffect transition="in" filter="fade">
                                      <p:cBhvr>
                                        <p:cTn id="17" dur="500"/>
                                        <p:tgtEl>
                                          <p:spTgt spid="365"/>
                                        </p:tgtEl>
                                      </p:cBhvr>
                                    </p:animEffect>
                                  </p:childTnLst>
                                </p:cTn>
                              </p:par>
                              <p:par>
                                <p:cTn id="18" presetID="10" presetClass="entr" presetSubtype="0" fill="hold" nodeType="withEffect">
                                  <p:stCondLst>
                                    <p:cond delay="0"/>
                                  </p:stCondLst>
                                  <p:childTnLst>
                                    <p:set>
                                      <p:cBhvr>
                                        <p:cTn id="19" dur="1" fill="hold">
                                          <p:stCondLst>
                                            <p:cond delay="0"/>
                                          </p:stCondLst>
                                        </p:cTn>
                                        <p:tgtEl>
                                          <p:spTgt spid="364"/>
                                        </p:tgtEl>
                                        <p:attrNameLst>
                                          <p:attrName>style.visibility</p:attrName>
                                        </p:attrNameLst>
                                      </p:cBhvr>
                                      <p:to>
                                        <p:strVal val="visible"/>
                                      </p:to>
                                    </p:set>
                                    <p:animEffect transition="in" filter="fade">
                                      <p:cBhvr>
                                        <p:cTn id="20" dur="500"/>
                                        <p:tgtEl>
                                          <p:spTgt spid="364"/>
                                        </p:tgtEl>
                                      </p:cBhvr>
                                    </p:animEffect>
                                  </p:childTnLst>
                                </p:cTn>
                              </p:par>
                              <p:par>
                                <p:cTn id="21" presetID="10" presetClass="entr" presetSubtype="0" fill="hold" nodeType="withEffect">
                                  <p:stCondLst>
                                    <p:cond delay="0"/>
                                  </p:stCondLst>
                                  <p:childTnLst>
                                    <p:set>
                                      <p:cBhvr>
                                        <p:cTn id="22" dur="1" fill="hold">
                                          <p:stCondLst>
                                            <p:cond delay="0"/>
                                          </p:stCondLst>
                                        </p:cTn>
                                        <p:tgtEl>
                                          <p:spTgt spid="370"/>
                                        </p:tgtEl>
                                        <p:attrNameLst>
                                          <p:attrName>style.visibility</p:attrName>
                                        </p:attrNameLst>
                                      </p:cBhvr>
                                      <p:to>
                                        <p:strVal val="visible"/>
                                      </p:to>
                                    </p:set>
                                    <p:animEffect transition="in" filter="fade">
                                      <p:cBhvr>
                                        <p:cTn id="23" dur="500"/>
                                        <p:tgtEl>
                                          <p:spTgt spid="370"/>
                                        </p:tgtEl>
                                      </p:cBhvr>
                                    </p:animEffect>
                                  </p:childTnLst>
                                </p:cTn>
                              </p:par>
                              <p:par>
                                <p:cTn id="24" presetID="10" presetClass="entr" presetSubtype="0" fill="hold" nodeType="withEffect">
                                  <p:stCondLst>
                                    <p:cond delay="0"/>
                                  </p:stCondLst>
                                  <p:childTnLst>
                                    <p:set>
                                      <p:cBhvr>
                                        <p:cTn id="25" dur="1" fill="hold">
                                          <p:stCondLst>
                                            <p:cond delay="0"/>
                                          </p:stCondLst>
                                        </p:cTn>
                                        <p:tgtEl>
                                          <p:spTgt spid="371"/>
                                        </p:tgtEl>
                                        <p:attrNameLst>
                                          <p:attrName>style.visibility</p:attrName>
                                        </p:attrNameLst>
                                      </p:cBhvr>
                                      <p:to>
                                        <p:strVal val="visible"/>
                                      </p:to>
                                    </p:set>
                                    <p:animEffect transition="in" filter="fade">
                                      <p:cBhvr>
                                        <p:cTn id="26" dur="500"/>
                                        <p:tgtEl>
                                          <p:spTgt spid="37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73"/>
                                        </p:tgtEl>
                                        <p:attrNameLst>
                                          <p:attrName>style.visibility</p:attrName>
                                        </p:attrNameLst>
                                      </p:cBhvr>
                                      <p:to>
                                        <p:strVal val="visible"/>
                                      </p:to>
                                    </p:set>
                                    <p:animEffect transition="in" filter="fade">
                                      <p:cBhvr>
                                        <p:cTn id="31" dur="500"/>
                                        <p:tgtEl>
                                          <p:spTgt spid="373"/>
                                        </p:tgtEl>
                                      </p:cBhvr>
                                    </p:animEffect>
                                  </p:childTnLst>
                                </p:cTn>
                              </p:par>
                              <p:par>
                                <p:cTn id="32" presetID="10" presetClass="entr" presetSubtype="0" fill="hold" nodeType="withEffect">
                                  <p:stCondLst>
                                    <p:cond delay="0"/>
                                  </p:stCondLst>
                                  <p:childTnLst>
                                    <p:set>
                                      <p:cBhvr>
                                        <p:cTn id="33" dur="1" fill="hold">
                                          <p:stCondLst>
                                            <p:cond delay="0"/>
                                          </p:stCondLst>
                                        </p:cTn>
                                        <p:tgtEl>
                                          <p:spTgt spid="372"/>
                                        </p:tgtEl>
                                        <p:attrNameLst>
                                          <p:attrName>style.visibility</p:attrName>
                                        </p:attrNameLst>
                                      </p:cBhvr>
                                      <p:to>
                                        <p:strVal val="visible"/>
                                      </p:to>
                                    </p:set>
                                    <p:animEffect transition="in" filter="fade">
                                      <p:cBhvr>
                                        <p:cTn id="34" dur="500"/>
                                        <p:tgtEl>
                                          <p:spTgt spid="372"/>
                                        </p:tgtEl>
                                      </p:cBhvr>
                                    </p:animEffect>
                                  </p:childTnLst>
                                </p:cTn>
                              </p:par>
                              <p:par>
                                <p:cTn id="35" presetID="10" presetClass="entr" presetSubtype="0" fill="hold" nodeType="withEffect">
                                  <p:stCondLst>
                                    <p:cond delay="0"/>
                                  </p:stCondLst>
                                  <p:childTnLst>
                                    <p:set>
                                      <p:cBhvr>
                                        <p:cTn id="36" dur="1" fill="hold">
                                          <p:stCondLst>
                                            <p:cond delay="0"/>
                                          </p:stCondLst>
                                        </p:cTn>
                                        <p:tgtEl>
                                          <p:spTgt spid="366"/>
                                        </p:tgtEl>
                                        <p:attrNameLst>
                                          <p:attrName>style.visibility</p:attrName>
                                        </p:attrNameLst>
                                      </p:cBhvr>
                                      <p:to>
                                        <p:strVal val="visible"/>
                                      </p:to>
                                    </p:set>
                                    <p:animEffect transition="in" filter="fade">
                                      <p:cBhvr>
                                        <p:cTn id="37" dur="500"/>
                                        <p:tgtEl>
                                          <p:spTgt spid="366"/>
                                        </p:tgtEl>
                                      </p:cBhvr>
                                    </p:animEffect>
                                  </p:childTnLst>
                                </p:cTn>
                              </p:par>
                              <p:par>
                                <p:cTn id="38" presetID="10" presetClass="entr" presetSubtype="0" fill="hold" nodeType="withEffect">
                                  <p:stCondLst>
                                    <p:cond delay="0"/>
                                  </p:stCondLst>
                                  <p:childTnLst>
                                    <p:set>
                                      <p:cBhvr>
                                        <p:cTn id="39" dur="1" fill="hold">
                                          <p:stCondLst>
                                            <p:cond delay="0"/>
                                          </p:stCondLst>
                                        </p:cTn>
                                        <p:tgtEl>
                                          <p:spTgt spid="367"/>
                                        </p:tgtEl>
                                        <p:attrNameLst>
                                          <p:attrName>style.visibility</p:attrName>
                                        </p:attrNameLst>
                                      </p:cBhvr>
                                      <p:to>
                                        <p:strVal val="visible"/>
                                      </p:to>
                                    </p:set>
                                    <p:animEffect transition="in" filter="fade">
                                      <p:cBhvr>
                                        <p:cTn id="40" dur="500"/>
                                        <p:tgtEl>
                                          <p:spTgt spid="367"/>
                                        </p:tgtEl>
                                      </p:cBhvr>
                                    </p:animEffect>
                                  </p:childTnLst>
                                </p:cTn>
                              </p:par>
                              <p:par>
                                <p:cTn id="41" presetID="10" presetClass="entr" presetSubtype="0" fill="hold" nodeType="withEffect">
                                  <p:stCondLst>
                                    <p:cond delay="0"/>
                                  </p:stCondLst>
                                  <p:childTnLst>
                                    <p:set>
                                      <p:cBhvr>
                                        <p:cTn id="42" dur="1" fill="hold">
                                          <p:stCondLst>
                                            <p:cond delay="0"/>
                                          </p:stCondLst>
                                        </p:cTn>
                                        <p:tgtEl>
                                          <p:spTgt spid="376"/>
                                        </p:tgtEl>
                                        <p:attrNameLst>
                                          <p:attrName>style.visibility</p:attrName>
                                        </p:attrNameLst>
                                      </p:cBhvr>
                                      <p:to>
                                        <p:strVal val="visible"/>
                                      </p:to>
                                    </p:set>
                                    <p:animEffect transition="in" filter="fade">
                                      <p:cBhvr>
                                        <p:cTn id="43" dur="500"/>
                                        <p:tgtEl>
                                          <p:spTgt spid="376"/>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69"/>
                                        </p:tgtEl>
                                        <p:attrNameLst>
                                          <p:attrName>style.visibility</p:attrName>
                                        </p:attrNameLst>
                                      </p:cBhvr>
                                      <p:to>
                                        <p:strVal val="visible"/>
                                      </p:to>
                                    </p:set>
                                    <p:animEffect transition="in" filter="fade">
                                      <p:cBhvr>
                                        <p:cTn id="48" dur="500"/>
                                        <p:tgtEl>
                                          <p:spTgt spid="369"/>
                                        </p:tgtEl>
                                      </p:cBhvr>
                                    </p:animEffect>
                                  </p:childTnLst>
                                </p:cTn>
                              </p:par>
                              <p:par>
                                <p:cTn id="49" presetID="10" presetClass="entr" presetSubtype="0" fill="hold" nodeType="withEffect">
                                  <p:stCondLst>
                                    <p:cond delay="0"/>
                                  </p:stCondLst>
                                  <p:childTnLst>
                                    <p:set>
                                      <p:cBhvr>
                                        <p:cTn id="50" dur="1" fill="hold">
                                          <p:stCondLst>
                                            <p:cond delay="0"/>
                                          </p:stCondLst>
                                        </p:cTn>
                                        <p:tgtEl>
                                          <p:spTgt spid="375"/>
                                        </p:tgtEl>
                                        <p:attrNameLst>
                                          <p:attrName>style.visibility</p:attrName>
                                        </p:attrNameLst>
                                      </p:cBhvr>
                                      <p:to>
                                        <p:strVal val="visible"/>
                                      </p:to>
                                    </p:set>
                                    <p:animEffect transition="in" filter="fade">
                                      <p:cBhvr>
                                        <p:cTn id="51" dur="500"/>
                                        <p:tgtEl>
                                          <p:spTgt spid="375"/>
                                        </p:tgtEl>
                                      </p:cBhvr>
                                    </p:animEffect>
                                  </p:childTnLst>
                                </p:cTn>
                              </p:par>
                              <p:par>
                                <p:cTn id="52" presetID="10" presetClass="entr" presetSubtype="0" fill="hold" nodeType="withEffect">
                                  <p:stCondLst>
                                    <p:cond delay="0"/>
                                  </p:stCondLst>
                                  <p:childTnLst>
                                    <p:set>
                                      <p:cBhvr>
                                        <p:cTn id="53" dur="1" fill="hold">
                                          <p:stCondLst>
                                            <p:cond delay="0"/>
                                          </p:stCondLst>
                                        </p:cTn>
                                        <p:tgtEl>
                                          <p:spTgt spid="374"/>
                                        </p:tgtEl>
                                        <p:attrNameLst>
                                          <p:attrName>style.visibility</p:attrName>
                                        </p:attrNameLst>
                                      </p:cBhvr>
                                      <p:to>
                                        <p:strVal val="visible"/>
                                      </p:to>
                                    </p:set>
                                    <p:animEffect transition="in" filter="fade">
                                      <p:cBhvr>
                                        <p:cTn id="54" dur="500"/>
                                        <p:tgtEl>
                                          <p:spTgt spid="374"/>
                                        </p:tgtEl>
                                      </p:cBhvr>
                                    </p:animEffect>
                                  </p:childTnLst>
                                </p:cTn>
                              </p:par>
                              <p:par>
                                <p:cTn id="55" presetID="10" presetClass="entr" presetSubtype="0" fill="hold" nodeType="withEffect">
                                  <p:stCondLst>
                                    <p:cond delay="0"/>
                                  </p:stCondLst>
                                  <p:childTnLst>
                                    <p:set>
                                      <p:cBhvr>
                                        <p:cTn id="56" dur="1" fill="hold">
                                          <p:stCondLst>
                                            <p:cond delay="0"/>
                                          </p:stCondLst>
                                        </p:cTn>
                                        <p:tgtEl>
                                          <p:spTgt spid="368"/>
                                        </p:tgtEl>
                                        <p:attrNameLst>
                                          <p:attrName>style.visibility</p:attrName>
                                        </p:attrNameLst>
                                      </p:cBhvr>
                                      <p:to>
                                        <p:strVal val="visible"/>
                                      </p:to>
                                    </p:set>
                                    <p:animEffect transition="in" filter="fade">
                                      <p:cBhvr>
                                        <p:cTn id="57" dur="500"/>
                                        <p:tgtEl>
                                          <p:spTgt spid="3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34"/>
          <p:cNvSpPr txBox="1">
            <a:spLocks noGrp="1"/>
          </p:cNvSpPr>
          <p:nvPr>
            <p:ph type="title"/>
          </p:nvPr>
        </p:nvSpPr>
        <p:spPr>
          <a:xfrm>
            <a:off x="609600" y="231678"/>
            <a:ext cx="11114228" cy="1143200"/>
          </a:xfrm>
          <a:prstGeom prst="rect">
            <a:avLst/>
          </a:prstGeom>
          <a:noFill/>
          <a:ln>
            <a:noFill/>
          </a:ln>
        </p:spPr>
        <p:txBody>
          <a:bodyPr spcFirstLastPara="1" wrap="square" lIns="121900" tIns="121900" rIns="121900" bIns="121900" anchor="b" anchorCtr="0">
            <a:noAutofit/>
          </a:bodyPr>
          <a:lstStyle/>
          <a:p>
            <a:pPr lvl="0">
              <a:buSzPts val="900"/>
            </a:pPr>
            <a:r>
              <a:rPr lang="en" dirty="0"/>
              <a:t>Accountant: A More Generic Price Calculator (4/4)</a:t>
            </a:r>
            <a:endParaRPr dirty="0"/>
          </a:p>
        </p:txBody>
      </p:sp>
      <p:sp>
        <p:nvSpPr>
          <p:cNvPr id="382" name="Google Shape;382;p34"/>
          <p:cNvSpPr txBox="1">
            <a:spLocks noGrp="1"/>
          </p:cNvSpPr>
          <p:nvPr>
            <p:ph type="body" idx="1"/>
          </p:nvPr>
        </p:nvSpPr>
        <p:spPr>
          <a:xfrm>
            <a:off x="-69485" y="786856"/>
            <a:ext cx="5952000" cy="2729100"/>
          </a:xfrm>
          <a:prstGeom prst="rect">
            <a:avLst/>
          </a:prstGeom>
          <a:noFill/>
          <a:ln>
            <a:noFill/>
          </a:ln>
        </p:spPr>
        <p:txBody>
          <a:bodyPr spcFirstLastPara="1" wrap="square" lIns="121900" tIns="121900" rIns="121900" bIns="121900" anchor="ctr" anchorCtr="0">
            <a:noAutofit/>
          </a:bodyPr>
          <a:lstStyle/>
          <a:p>
            <a:pPr marL="609585" marR="0" lvl="0" indent="-469883" algn="l" rtl="0">
              <a:lnSpc>
                <a:spcPct val="100000"/>
              </a:lnSpc>
              <a:spcBef>
                <a:spcPts val="0"/>
              </a:spcBef>
              <a:spcAft>
                <a:spcPts val="0"/>
              </a:spcAft>
              <a:buClr>
                <a:schemeClr val="dk1"/>
              </a:buClr>
              <a:buSzPts val="2400"/>
              <a:buFont typeface="Arial"/>
              <a:buChar char="●"/>
            </a:pPr>
            <a:r>
              <a:rPr lang="en" sz="2400" dirty="0"/>
              <a:t>Method t</a:t>
            </a:r>
            <a:r>
              <a:rPr lang="en" sz="2400" b="0" i="0" u="none" strike="noStrike" cap="none" dirty="0">
                <a:solidFill>
                  <a:schemeClr val="dk1"/>
                </a:solidFill>
                <a:latin typeface="Arial"/>
                <a:ea typeface="Arial"/>
                <a:cs typeface="Arial"/>
                <a:sym typeface="Arial"/>
              </a:rPr>
              <a:t>akes in two integers from caller, and gives appropriate answers depending on those integers</a:t>
            </a:r>
            <a:endParaRPr sz="2400" b="0" i="0" u="none" strike="noStrike" cap="none" dirty="0">
              <a:solidFill>
                <a:schemeClr val="dk1"/>
              </a:solidFill>
              <a:latin typeface="Arial"/>
              <a:ea typeface="Arial"/>
              <a:cs typeface="Arial"/>
              <a:sym typeface="Arial"/>
            </a:endParaRPr>
          </a:p>
        </p:txBody>
      </p:sp>
      <p:sp>
        <p:nvSpPr>
          <p:cNvPr id="383" name="Google Shape;383;p34"/>
          <p:cNvSpPr txBox="1">
            <a:spLocks noGrp="1"/>
          </p:cNvSpPr>
          <p:nvPr>
            <p:ph type="body" idx="2"/>
          </p:nvPr>
        </p:nvSpPr>
        <p:spPr>
          <a:xfrm>
            <a:off x="5781724" y="1555471"/>
            <a:ext cx="6690600" cy="3487951"/>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05000"/>
              </a:lnSpc>
              <a:spcBef>
                <a:spcPts val="0"/>
              </a:spcBef>
              <a:spcAft>
                <a:spcPts val="0"/>
              </a:spcAft>
              <a:buClr>
                <a:schemeClr val="dk1"/>
              </a:buClr>
              <a:buSzPts val="450"/>
              <a:buFont typeface="Arial"/>
              <a:buNone/>
            </a:pPr>
            <a:r>
              <a:rPr lang="en" sz="1800" b="0" i="0" u="none" strike="noStrike" cap="none" dirty="0">
                <a:solidFill>
                  <a:schemeClr val="dk1"/>
                </a:solidFill>
                <a:latin typeface="Consolas"/>
                <a:ea typeface="Consolas"/>
                <a:cs typeface="Consolas"/>
                <a:sym typeface="Consolas"/>
              </a:rPr>
              <a:t>public class </a:t>
            </a:r>
            <a:r>
              <a:rPr lang="en" sz="1800" dirty="0" err="1">
                <a:latin typeface="Consolas"/>
                <a:ea typeface="Consolas"/>
                <a:cs typeface="Consolas"/>
                <a:sym typeface="Consolas"/>
              </a:rPr>
              <a:t>BookstoreAccountant</a:t>
            </a:r>
            <a:r>
              <a:rPr lang="en" sz="1800" b="0" i="0" u="none" strike="noStrike" cap="none" dirty="0">
                <a:solidFill>
                  <a:schemeClr val="dk1"/>
                </a:solidFill>
                <a:latin typeface="Consolas"/>
                <a:ea typeface="Consolas"/>
                <a:cs typeface="Consolas"/>
                <a:sym typeface="Consolas"/>
              </a:rPr>
              <a:t> {</a:t>
            </a:r>
            <a:endParaRPr dirty="0"/>
          </a:p>
          <a:p>
            <a:pPr marL="0" marR="0" lvl="0" indent="0" algn="l" rtl="0">
              <a:lnSpc>
                <a:spcPct val="105000"/>
              </a:lnSpc>
              <a:spcBef>
                <a:spcPts val="0"/>
              </a:spcBef>
              <a:spcAft>
                <a:spcPts val="0"/>
              </a:spcAft>
              <a:buClr>
                <a:srgbClr val="999999"/>
              </a:buClr>
              <a:buSzPts val="450"/>
              <a:buFont typeface="Arial"/>
              <a:buNone/>
            </a:pPr>
            <a:endParaRPr sz="1800" dirty="0">
              <a:latin typeface="Consolas"/>
              <a:ea typeface="Consolas"/>
              <a:cs typeface="Consolas"/>
              <a:sym typeface="Consolas"/>
            </a:endParaRPr>
          </a:p>
          <a:p>
            <a:pPr marL="0" marR="0" lvl="0" indent="0" algn="l" rtl="0">
              <a:lnSpc>
                <a:spcPct val="105000"/>
              </a:lnSpc>
              <a:spcBef>
                <a:spcPts val="0"/>
              </a:spcBef>
              <a:spcAft>
                <a:spcPts val="0"/>
              </a:spcAft>
              <a:buClr>
                <a:srgbClr val="999999"/>
              </a:buClr>
              <a:buSzPts val="450"/>
              <a:buFont typeface="Arial"/>
              <a:buNone/>
            </a:pPr>
            <a:r>
              <a:rPr lang="en" sz="1800" dirty="0">
                <a:latin typeface="Consolas"/>
                <a:ea typeface="Consolas"/>
                <a:cs typeface="Consolas"/>
                <a:sym typeface="Consolas"/>
              </a:rPr>
              <a:t>   </a:t>
            </a:r>
            <a:r>
              <a:rPr lang="en" sz="1800" b="0" i="0" u="none" strike="noStrike" cap="none" dirty="0">
                <a:solidFill>
                  <a:srgbClr val="999999"/>
                </a:solidFill>
                <a:latin typeface="Consolas"/>
                <a:ea typeface="Consolas"/>
                <a:cs typeface="Consolas"/>
                <a:sym typeface="Consolas"/>
              </a:rPr>
              <a:t>/* Some code elided */</a:t>
            </a:r>
            <a:endParaRPr dirty="0"/>
          </a:p>
          <a:p>
            <a:pPr marL="228600" marR="0" lvl="0" indent="-228600" algn="l" rtl="0">
              <a:lnSpc>
                <a:spcPct val="105000"/>
              </a:lnSpc>
              <a:spcBef>
                <a:spcPts val="0"/>
              </a:spcBef>
              <a:spcAft>
                <a:spcPts val="0"/>
              </a:spcAft>
              <a:buClr>
                <a:schemeClr val="dk1"/>
              </a:buClr>
              <a:buSzPts val="450"/>
              <a:buFont typeface="Arial"/>
              <a:buNone/>
            </a:pPr>
            <a:r>
              <a:rPr lang="en" sz="1800" b="0" i="0" u="none" strike="noStrike" cap="none" dirty="0">
                <a:solidFill>
                  <a:schemeClr val="dk1"/>
                </a:solidFill>
                <a:latin typeface="Consolas"/>
                <a:ea typeface="Consolas"/>
                <a:cs typeface="Consolas"/>
                <a:sym typeface="Consolas"/>
              </a:rPr>
              <a:t> </a:t>
            </a:r>
            <a:endParaRPr dirty="0"/>
          </a:p>
          <a:p>
            <a:pPr marL="0" marR="0" lvl="0" indent="0" algn="l" rtl="0">
              <a:lnSpc>
                <a:spcPct val="105000"/>
              </a:lnSpc>
              <a:spcBef>
                <a:spcPts val="0"/>
              </a:spcBef>
              <a:spcAft>
                <a:spcPts val="0"/>
              </a:spcAft>
              <a:buClr>
                <a:schemeClr val="dk1"/>
              </a:buClr>
              <a:buSzPts val="450"/>
              <a:buFont typeface="Arial"/>
              <a:buNone/>
            </a:pPr>
            <a:r>
              <a:rPr lang="en" sz="1800" dirty="0">
                <a:latin typeface="Consolas"/>
                <a:ea typeface="Consolas"/>
                <a:cs typeface="Consolas"/>
                <a:sym typeface="Consolas"/>
              </a:rPr>
              <a:t>   </a:t>
            </a:r>
            <a:r>
              <a:rPr lang="en" sz="1800" b="1" dirty="0">
                <a:solidFill>
                  <a:srgbClr val="FF0000"/>
                </a:solidFill>
                <a:latin typeface="Consolas"/>
                <a:ea typeface="Consolas"/>
                <a:cs typeface="Consolas"/>
                <a:sym typeface="Consolas"/>
              </a:rPr>
              <a:t>public int </a:t>
            </a:r>
            <a:r>
              <a:rPr lang="en" sz="1800" b="1" dirty="0" err="1">
                <a:solidFill>
                  <a:srgbClr val="FF0000"/>
                </a:solidFill>
                <a:latin typeface="Consolas"/>
                <a:ea typeface="Consolas"/>
                <a:cs typeface="Consolas"/>
                <a:sym typeface="Consolas"/>
              </a:rPr>
              <a:t>priceBooks</a:t>
            </a:r>
            <a:r>
              <a:rPr lang="en" sz="1800" b="1" dirty="0">
                <a:solidFill>
                  <a:srgbClr val="FF0000"/>
                </a:solidFill>
                <a:latin typeface="Consolas"/>
                <a:ea typeface="Consolas"/>
                <a:cs typeface="Consolas"/>
                <a:sym typeface="Consolas"/>
              </a:rPr>
              <a:t>(int </a:t>
            </a:r>
            <a:r>
              <a:rPr lang="en" sz="1800" b="1" dirty="0" err="1">
                <a:solidFill>
                  <a:srgbClr val="FF0000"/>
                </a:solidFill>
                <a:latin typeface="Consolas"/>
                <a:ea typeface="Consolas"/>
                <a:cs typeface="Consolas"/>
                <a:sym typeface="Consolas"/>
              </a:rPr>
              <a:t>numCps</a:t>
            </a:r>
            <a:r>
              <a:rPr lang="en" sz="1800" b="1" dirty="0">
                <a:solidFill>
                  <a:srgbClr val="FF0000"/>
                </a:solidFill>
                <a:latin typeface="Consolas"/>
                <a:ea typeface="Consolas"/>
                <a:cs typeface="Consolas"/>
                <a:sym typeface="Consolas"/>
              </a:rPr>
              <a:t>, int price) {</a:t>
            </a:r>
            <a:endParaRPr dirty="0"/>
          </a:p>
          <a:p>
            <a:pPr marL="228600" lvl="0" indent="0" algn="l" rtl="0">
              <a:lnSpc>
                <a:spcPct val="90000"/>
              </a:lnSpc>
              <a:spcBef>
                <a:spcPts val="0"/>
              </a:spcBef>
              <a:spcAft>
                <a:spcPts val="0"/>
              </a:spcAft>
              <a:buClr>
                <a:schemeClr val="dk1"/>
              </a:buClr>
              <a:buSzPts val="450"/>
              <a:buFont typeface="Arial"/>
              <a:buNone/>
            </a:pPr>
            <a:r>
              <a:rPr lang="en" sz="1800" b="1" dirty="0">
                <a:solidFill>
                  <a:srgbClr val="FF0000"/>
                </a:solidFill>
                <a:latin typeface="Consolas"/>
                <a:ea typeface="Consolas"/>
                <a:cs typeface="Consolas"/>
                <a:sym typeface="Consolas"/>
              </a:rPr>
              <a:t>       return (</a:t>
            </a:r>
            <a:r>
              <a:rPr lang="en" sz="1800" b="1" dirty="0" err="1">
                <a:solidFill>
                  <a:srgbClr val="FF0000"/>
                </a:solidFill>
                <a:latin typeface="Consolas"/>
                <a:ea typeface="Consolas"/>
                <a:cs typeface="Consolas"/>
                <a:sym typeface="Consolas"/>
              </a:rPr>
              <a:t>numCps</a:t>
            </a:r>
            <a:r>
              <a:rPr lang="en" sz="1800" b="1" dirty="0">
                <a:solidFill>
                  <a:srgbClr val="FF0000"/>
                </a:solidFill>
                <a:latin typeface="Consolas"/>
                <a:ea typeface="Consolas"/>
                <a:cs typeface="Consolas"/>
                <a:sym typeface="Consolas"/>
              </a:rPr>
              <a:t> * price);</a:t>
            </a:r>
            <a:endParaRPr dirty="0"/>
          </a:p>
          <a:p>
            <a:pPr marL="228600" lvl="0" indent="0" algn="l" rtl="0">
              <a:lnSpc>
                <a:spcPct val="90000"/>
              </a:lnSpc>
              <a:spcBef>
                <a:spcPts val="0"/>
              </a:spcBef>
              <a:spcAft>
                <a:spcPts val="0"/>
              </a:spcAft>
              <a:buClr>
                <a:schemeClr val="dk1"/>
              </a:buClr>
              <a:buSzPts val="450"/>
              <a:buFont typeface="Arial"/>
              <a:buNone/>
            </a:pPr>
            <a:r>
              <a:rPr lang="en" sz="1800" b="1" dirty="0">
                <a:solidFill>
                  <a:srgbClr val="FF0000"/>
                </a:solidFill>
                <a:latin typeface="Consolas"/>
                <a:ea typeface="Consolas"/>
                <a:cs typeface="Consolas"/>
                <a:sym typeface="Consolas"/>
              </a:rPr>
              <a:t>   }</a:t>
            </a:r>
            <a:endParaRPr dirty="0"/>
          </a:p>
          <a:p>
            <a:pPr marL="0" marR="0" lvl="0" indent="0" algn="l" rtl="0">
              <a:lnSpc>
                <a:spcPct val="105000"/>
              </a:lnSpc>
              <a:spcBef>
                <a:spcPts val="0"/>
              </a:spcBef>
              <a:spcAft>
                <a:spcPts val="0"/>
              </a:spcAft>
              <a:buClr>
                <a:schemeClr val="dk1"/>
              </a:buClr>
              <a:buSzPts val="450"/>
              <a:buFont typeface="Arial"/>
              <a:buNone/>
            </a:pPr>
            <a:endParaRPr sz="1800" b="0" i="0" u="none" strike="noStrike" cap="none" dirty="0">
              <a:solidFill>
                <a:schemeClr val="dk1"/>
              </a:solidFill>
              <a:latin typeface="Consolas"/>
              <a:ea typeface="Consolas"/>
              <a:cs typeface="Consolas"/>
              <a:sym typeface="Consolas"/>
            </a:endParaRPr>
          </a:p>
          <a:p>
            <a:pPr marL="0" marR="0" lvl="0" indent="0" algn="l" rtl="0">
              <a:lnSpc>
                <a:spcPct val="105000"/>
              </a:lnSpc>
              <a:spcBef>
                <a:spcPts val="0"/>
              </a:spcBef>
              <a:spcAft>
                <a:spcPts val="0"/>
              </a:spcAft>
              <a:buClr>
                <a:schemeClr val="dk1"/>
              </a:buClr>
              <a:buSzPts val="450"/>
              <a:buFont typeface="Arial"/>
              <a:buNone/>
            </a:pPr>
            <a:endParaRPr sz="1800" b="0" i="0" u="none" strike="noStrike" cap="none" dirty="0">
              <a:solidFill>
                <a:schemeClr val="dk1"/>
              </a:solidFill>
              <a:latin typeface="Consolas"/>
              <a:ea typeface="Consolas"/>
              <a:cs typeface="Consolas"/>
              <a:sym typeface="Consolas"/>
            </a:endParaRPr>
          </a:p>
          <a:p>
            <a:pPr marL="228600" marR="0" lvl="0" indent="-228600" algn="l" rtl="0">
              <a:lnSpc>
                <a:spcPct val="105000"/>
              </a:lnSpc>
              <a:spcBef>
                <a:spcPts val="0"/>
              </a:spcBef>
              <a:spcAft>
                <a:spcPts val="0"/>
              </a:spcAft>
              <a:buClr>
                <a:schemeClr val="dk1"/>
              </a:buClr>
              <a:buSzPts val="450"/>
              <a:buFont typeface="Arial"/>
              <a:buNone/>
            </a:pPr>
            <a:r>
              <a:rPr lang="en" sz="1800" b="0" i="0" u="none" strike="noStrike" cap="none" dirty="0">
                <a:solidFill>
                  <a:schemeClr val="dk1"/>
                </a:solidFill>
                <a:latin typeface="Consolas"/>
                <a:ea typeface="Consolas"/>
                <a:cs typeface="Consolas"/>
                <a:sym typeface="Consolas"/>
              </a:rPr>
              <a:t>}</a:t>
            </a:r>
            <a:endParaRPr dirty="0"/>
          </a:p>
        </p:txBody>
      </p:sp>
      <p:sp>
        <p:nvSpPr>
          <p:cNvPr id="384" name="Google Shape;384;p34"/>
          <p:cNvSpPr txBox="1"/>
          <p:nvPr/>
        </p:nvSpPr>
        <p:spPr>
          <a:xfrm>
            <a:off x="-69485" y="2468253"/>
            <a:ext cx="5941200" cy="4332600"/>
          </a:xfrm>
          <a:prstGeom prst="rect">
            <a:avLst/>
          </a:prstGeom>
          <a:noFill/>
          <a:ln>
            <a:noFill/>
          </a:ln>
        </p:spPr>
        <p:txBody>
          <a:bodyPr spcFirstLastPara="1" wrap="square" lIns="121900" tIns="121900" rIns="121900" bIns="121900" anchor="ctr" anchorCtr="0">
            <a:noAutofit/>
          </a:bodyPr>
          <a:lstStyle/>
          <a:p>
            <a:pPr marL="609585" marR="0" lvl="0" indent="-469883" algn="l" rtl="0">
              <a:lnSpc>
                <a:spcPct val="100000"/>
              </a:lnSpc>
              <a:spcBef>
                <a:spcPts val="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When </a:t>
            </a:r>
            <a:r>
              <a:rPr lang="en" sz="2400" b="0" i="0" u="none" strike="noStrike" cap="none" dirty="0">
                <a:solidFill>
                  <a:srgbClr val="FF0000"/>
                </a:solidFill>
                <a:latin typeface="Arial"/>
                <a:ea typeface="Arial"/>
                <a:cs typeface="Arial"/>
                <a:sym typeface="Arial"/>
              </a:rPr>
              <a:t>defining</a:t>
            </a:r>
            <a:r>
              <a:rPr lang="en" sz="2400" b="0" i="0" u="none" strike="noStrike" cap="none" dirty="0">
                <a:solidFill>
                  <a:schemeClr val="dk1"/>
                </a:solidFill>
                <a:latin typeface="Arial"/>
                <a:ea typeface="Arial"/>
                <a:cs typeface="Arial"/>
                <a:sym typeface="Arial"/>
              </a:rPr>
              <a:t> a method, extra pieces of information that the method needs to take in (specified inside the parentheses of the declaration) are called </a:t>
            </a:r>
            <a:r>
              <a:rPr lang="en" sz="2400" b="1" i="0" u="none" strike="noStrike" cap="none" dirty="0">
                <a:solidFill>
                  <a:schemeClr val="dk1"/>
                </a:solidFill>
                <a:latin typeface="Arial"/>
                <a:ea typeface="Arial"/>
                <a:cs typeface="Arial"/>
                <a:sym typeface="Arial"/>
              </a:rPr>
              <a:t>parameters</a:t>
            </a:r>
            <a:r>
              <a:rPr lang="en" sz="2400" b="0" i="0" u="none" strike="noStrike" cap="none" dirty="0">
                <a:solidFill>
                  <a:schemeClr val="dk1"/>
                </a:solidFill>
                <a:latin typeface="Arial"/>
                <a:ea typeface="Arial"/>
                <a:cs typeface="Arial"/>
                <a:sym typeface="Arial"/>
              </a:rPr>
              <a:t> </a:t>
            </a:r>
            <a:endParaRPr sz="2400" b="0" i="0" u="none" strike="noStrike" cap="none" dirty="0">
              <a:solidFill>
                <a:schemeClr val="dk1"/>
              </a:solidFill>
              <a:latin typeface="Arial"/>
              <a:ea typeface="Arial"/>
              <a:cs typeface="Arial"/>
              <a:sym typeface="Arial"/>
            </a:endParaRPr>
          </a:p>
          <a:p>
            <a:pPr marL="609585" marR="0" lvl="0" indent="-469883" algn="l" rtl="0">
              <a:lnSpc>
                <a:spcPct val="100000"/>
              </a:lnSpc>
              <a:spcBef>
                <a:spcPts val="2133"/>
              </a:spcBef>
              <a:spcAft>
                <a:spcPts val="0"/>
              </a:spcAft>
              <a:buClr>
                <a:schemeClr val="dk1"/>
              </a:buClr>
              <a:buSzPts val="2400"/>
              <a:buFont typeface="Arial"/>
              <a:buChar char="●"/>
            </a:pPr>
            <a:r>
              <a:rPr lang="en" sz="2400" b="0" i="0" u="none" strike="noStrike" cap="none" dirty="0" err="1">
                <a:solidFill>
                  <a:srgbClr val="0432FF"/>
                </a:solidFill>
                <a:latin typeface="Consolas"/>
                <a:ea typeface="Consolas"/>
                <a:cs typeface="Consolas"/>
                <a:sym typeface="Consolas"/>
              </a:rPr>
              <a:t>priceBooks</a:t>
            </a:r>
            <a:r>
              <a:rPr lang="en" sz="2400" b="0" i="0" u="none" strike="noStrike" cap="none" dirty="0">
                <a:solidFill>
                  <a:srgbClr val="0432FF"/>
                </a:solidFill>
                <a:latin typeface="Arial"/>
                <a:ea typeface="Arial"/>
                <a:cs typeface="Arial"/>
                <a:sym typeface="Arial"/>
              </a:rPr>
              <a:t> </a:t>
            </a:r>
            <a:r>
              <a:rPr lang="en" sz="2400" b="0" i="0" u="none" strike="noStrike" cap="none" dirty="0">
                <a:solidFill>
                  <a:schemeClr val="dk1"/>
                </a:solidFill>
                <a:latin typeface="Arial"/>
                <a:ea typeface="Arial"/>
                <a:cs typeface="Arial"/>
                <a:sym typeface="Arial"/>
              </a:rPr>
              <a:t>is declared to</a:t>
            </a:r>
            <a:r>
              <a:rPr lang="en" sz="2400" b="0" i="0" u="none" strike="noStrike" cap="none" dirty="0">
                <a:solidFill>
                  <a:srgbClr val="0432FF"/>
                </a:solidFill>
                <a:latin typeface="Arial"/>
                <a:ea typeface="Arial"/>
                <a:cs typeface="Arial"/>
                <a:sym typeface="Arial"/>
              </a:rPr>
              <a:t> </a:t>
            </a:r>
            <a:r>
              <a:rPr lang="en" sz="2400" b="0" i="0" u="none" strike="noStrike" cap="none" dirty="0">
                <a:solidFill>
                  <a:schemeClr val="dk1"/>
                </a:solidFill>
                <a:latin typeface="Arial"/>
                <a:ea typeface="Arial"/>
                <a:cs typeface="Arial"/>
                <a:sym typeface="Arial"/>
              </a:rPr>
              <a:t>take in two parameters, “</a:t>
            </a:r>
            <a:r>
              <a:rPr lang="en" sz="2400" b="0" i="0" u="none" strike="noStrike" cap="none" dirty="0" err="1">
                <a:solidFill>
                  <a:schemeClr val="dk1"/>
                </a:solidFill>
                <a:latin typeface="Arial"/>
                <a:ea typeface="Arial"/>
                <a:cs typeface="Arial"/>
                <a:sym typeface="Arial"/>
              </a:rPr>
              <a:t>numCps</a:t>
            </a:r>
            <a:r>
              <a:rPr lang="en" sz="2400" b="0" i="0" u="none" strike="noStrike" cap="none" dirty="0">
                <a:solidFill>
                  <a:schemeClr val="dk1"/>
                </a:solidFill>
                <a:latin typeface="Arial"/>
                <a:ea typeface="Arial"/>
                <a:cs typeface="Arial"/>
                <a:sym typeface="Arial"/>
              </a:rPr>
              <a:t>” and “price” -- these, like variable names, are arbitrary, i.e., your choice</a:t>
            </a:r>
            <a:endParaRPr sz="2400" b="0" i="0" u="none" strike="noStrike" cap="none" dirty="0">
              <a:solidFill>
                <a:schemeClr val="dk1"/>
              </a:solidFill>
              <a:latin typeface="Arial"/>
              <a:ea typeface="Arial"/>
              <a:cs typeface="Arial"/>
              <a:sym typeface="Arial"/>
            </a:endParaRPr>
          </a:p>
        </p:txBody>
      </p:sp>
      <p:sp>
        <p:nvSpPr>
          <p:cNvPr id="385" name="Google Shape;385;p34"/>
          <p:cNvSpPr txBox="1"/>
          <p:nvPr/>
        </p:nvSpPr>
        <p:spPr>
          <a:xfrm>
            <a:off x="9619928" y="4286748"/>
            <a:ext cx="2103900" cy="525900"/>
          </a:xfrm>
          <a:prstGeom prst="rect">
            <a:avLst/>
          </a:prstGeom>
          <a:noFill/>
          <a:ln>
            <a:noFill/>
          </a:ln>
        </p:spPr>
        <p:txBody>
          <a:bodyPr spcFirstLastPara="1" wrap="square" lIns="121900" tIns="121900" rIns="121900" bIns="121900" anchor="t" anchorCtr="0">
            <a:noAutofit/>
          </a:bodyPr>
          <a:lstStyle/>
          <a:p>
            <a:pPr marL="0" marR="0" lvl="0" indent="0" algn="l" rtl="0">
              <a:lnSpc>
                <a:spcPct val="80000"/>
              </a:lnSpc>
              <a:spcBef>
                <a:spcPts val="0"/>
              </a:spcBef>
              <a:spcAft>
                <a:spcPts val="0"/>
              </a:spcAft>
              <a:buClr>
                <a:srgbClr val="FF0000"/>
              </a:buClr>
              <a:buSzPts val="555"/>
              <a:buFont typeface="Arial"/>
              <a:buNone/>
            </a:pPr>
            <a:r>
              <a:rPr lang="en" sz="2220" b="1" i="0" u="none" strike="noStrike" cap="none">
                <a:solidFill>
                  <a:srgbClr val="FF0000"/>
                </a:solidFill>
                <a:latin typeface="Arial"/>
                <a:ea typeface="Arial"/>
                <a:cs typeface="Arial"/>
                <a:sym typeface="Arial"/>
              </a:rPr>
              <a:t>parameters</a:t>
            </a:r>
            <a:endParaRPr sz="1400" b="0" i="0" u="none" strike="noStrike" cap="none">
              <a:solidFill>
                <a:srgbClr val="000000"/>
              </a:solidFill>
              <a:latin typeface="Arial"/>
              <a:ea typeface="Arial"/>
              <a:cs typeface="Arial"/>
              <a:sym typeface="Arial"/>
            </a:endParaRPr>
          </a:p>
        </p:txBody>
      </p:sp>
      <p:cxnSp>
        <p:nvCxnSpPr>
          <p:cNvPr id="386" name="Google Shape;386;p34"/>
          <p:cNvCxnSpPr/>
          <p:nvPr/>
        </p:nvCxnSpPr>
        <p:spPr>
          <a:xfrm rot="10800000">
            <a:off x="10165976" y="3155576"/>
            <a:ext cx="285631" cy="1131172"/>
          </a:xfrm>
          <a:prstGeom prst="straightConnector1">
            <a:avLst/>
          </a:prstGeom>
          <a:noFill/>
          <a:ln w="19050" cap="flat" cmpd="sng">
            <a:solidFill>
              <a:srgbClr val="FF0000"/>
            </a:solidFill>
            <a:prstDash val="solid"/>
            <a:round/>
            <a:headEnd type="none" w="sm" len="sm"/>
            <a:tailEnd type="triangle" w="lg" len="lg"/>
          </a:ln>
        </p:spPr>
      </p:cxnSp>
      <p:cxnSp>
        <p:nvCxnSpPr>
          <p:cNvPr id="387" name="Google Shape;387;p34"/>
          <p:cNvCxnSpPr>
            <a:stCxn id="385" idx="0"/>
          </p:cNvCxnSpPr>
          <p:nvPr/>
        </p:nvCxnSpPr>
        <p:spPr>
          <a:xfrm rot="10800000" flipH="1">
            <a:off x="10671878" y="3299448"/>
            <a:ext cx="412500" cy="987300"/>
          </a:xfrm>
          <a:prstGeom prst="straightConnector1">
            <a:avLst/>
          </a:prstGeom>
          <a:noFill/>
          <a:ln w="19050" cap="flat" cmpd="sng">
            <a:solidFill>
              <a:srgbClr val="FF0000"/>
            </a:solidFill>
            <a:prstDash val="solid"/>
            <a:round/>
            <a:headEnd type="none" w="sm" len="sm"/>
            <a:tailEnd type="triangle" w="lg" len="lg"/>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83"/>
                                        </p:tgtEl>
                                        <p:attrNameLst>
                                          <p:attrName>style.visibility</p:attrName>
                                        </p:attrNameLst>
                                      </p:cBhvr>
                                      <p:to>
                                        <p:strVal val="visible"/>
                                      </p:to>
                                    </p:set>
                                    <p:animEffect transition="in" filter="fade">
                                      <p:cBhvr>
                                        <p:cTn id="7" dur="500"/>
                                        <p:tgtEl>
                                          <p:spTgt spid="38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82">
                                            <p:txEl>
                                              <p:pRg st="0" end="0"/>
                                            </p:txEl>
                                          </p:spTgt>
                                        </p:tgtEl>
                                        <p:attrNameLst>
                                          <p:attrName>style.visibility</p:attrName>
                                        </p:attrNameLst>
                                      </p:cBhvr>
                                      <p:to>
                                        <p:strVal val="visible"/>
                                      </p:to>
                                    </p:set>
                                    <p:animEffect transition="in" filter="fade">
                                      <p:cBhvr>
                                        <p:cTn id="12" dur="500"/>
                                        <p:tgtEl>
                                          <p:spTgt spid="38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84">
                                            <p:txEl>
                                              <p:pRg st="0" end="0"/>
                                            </p:txEl>
                                          </p:spTgt>
                                        </p:tgtEl>
                                        <p:attrNameLst>
                                          <p:attrName>style.visibility</p:attrName>
                                        </p:attrNameLst>
                                      </p:cBhvr>
                                      <p:to>
                                        <p:strVal val="visible"/>
                                      </p:to>
                                    </p:set>
                                    <p:animEffect transition="in" filter="fade">
                                      <p:cBhvr>
                                        <p:cTn id="17" dur="500"/>
                                        <p:tgtEl>
                                          <p:spTgt spid="38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84">
                                            <p:txEl>
                                              <p:pRg st="1" end="1"/>
                                            </p:txEl>
                                          </p:spTgt>
                                        </p:tgtEl>
                                        <p:attrNameLst>
                                          <p:attrName>style.visibility</p:attrName>
                                        </p:attrNameLst>
                                      </p:cBhvr>
                                      <p:to>
                                        <p:strVal val="visible"/>
                                      </p:to>
                                    </p:set>
                                    <p:animEffect transition="in" filter="fade">
                                      <p:cBhvr>
                                        <p:cTn id="22" dur="500"/>
                                        <p:tgtEl>
                                          <p:spTgt spid="384">
                                            <p:txEl>
                                              <p:pRg st="1" end="1"/>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86"/>
                                        </p:tgtEl>
                                        <p:attrNameLst>
                                          <p:attrName>style.visibility</p:attrName>
                                        </p:attrNameLst>
                                      </p:cBhvr>
                                      <p:to>
                                        <p:strVal val="visible"/>
                                      </p:to>
                                    </p:set>
                                    <p:animEffect transition="in" filter="fade">
                                      <p:cBhvr>
                                        <p:cTn id="25" dur="500"/>
                                        <p:tgtEl>
                                          <p:spTgt spid="386"/>
                                        </p:tgtEl>
                                      </p:cBhvr>
                                    </p:animEffect>
                                  </p:childTnLst>
                                </p:cTn>
                              </p:par>
                              <p:par>
                                <p:cTn id="26" presetID="10" presetClass="entr" presetSubtype="0" fill="hold" nodeType="withEffect">
                                  <p:stCondLst>
                                    <p:cond delay="0"/>
                                  </p:stCondLst>
                                  <p:childTnLst>
                                    <p:set>
                                      <p:cBhvr>
                                        <p:cTn id="27" dur="1" fill="hold">
                                          <p:stCondLst>
                                            <p:cond delay="0"/>
                                          </p:stCondLst>
                                        </p:cTn>
                                        <p:tgtEl>
                                          <p:spTgt spid="385"/>
                                        </p:tgtEl>
                                        <p:attrNameLst>
                                          <p:attrName>style.visibility</p:attrName>
                                        </p:attrNameLst>
                                      </p:cBhvr>
                                      <p:to>
                                        <p:strVal val="visible"/>
                                      </p:to>
                                    </p:set>
                                    <p:animEffect transition="in" filter="fade">
                                      <p:cBhvr>
                                        <p:cTn id="28" dur="500"/>
                                        <p:tgtEl>
                                          <p:spTgt spid="385"/>
                                        </p:tgtEl>
                                      </p:cBhvr>
                                    </p:animEffect>
                                  </p:childTnLst>
                                </p:cTn>
                              </p:par>
                              <p:par>
                                <p:cTn id="29" presetID="10" presetClass="entr" presetSubtype="0" fill="hold" nodeType="withEffect">
                                  <p:stCondLst>
                                    <p:cond delay="0"/>
                                  </p:stCondLst>
                                  <p:childTnLst>
                                    <p:set>
                                      <p:cBhvr>
                                        <p:cTn id="30" dur="1" fill="hold">
                                          <p:stCondLst>
                                            <p:cond delay="0"/>
                                          </p:stCondLst>
                                        </p:cTn>
                                        <p:tgtEl>
                                          <p:spTgt spid="387"/>
                                        </p:tgtEl>
                                        <p:attrNameLst>
                                          <p:attrName>style.visibility</p:attrName>
                                        </p:attrNameLst>
                                      </p:cBhvr>
                                      <p:to>
                                        <p:strVal val="visible"/>
                                      </p:to>
                                    </p:set>
                                    <p:animEffect transition="in" filter="fade">
                                      <p:cBhvr>
                                        <p:cTn id="31" dur="500"/>
                                        <p:tgtEl>
                                          <p:spTgt spid="3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35"/>
          <p:cNvSpPr txBox="1">
            <a:spLocks noGrp="1"/>
          </p:cNvSpPr>
          <p:nvPr>
            <p:ph type="body" idx="1"/>
          </p:nvPr>
        </p:nvSpPr>
        <p:spPr>
          <a:xfrm>
            <a:off x="0" y="1192787"/>
            <a:ext cx="11854542" cy="5238530"/>
          </a:xfrm>
          <a:prstGeom prst="rect">
            <a:avLst/>
          </a:prstGeom>
          <a:noFill/>
          <a:ln>
            <a:noFill/>
          </a:ln>
        </p:spPr>
        <p:txBody>
          <a:bodyPr spcFirstLastPara="1" wrap="square" lIns="121900" tIns="121900" rIns="121900" bIns="121900" anchor="t" anchorCtr="0">
            <a:noAutofit/>
          </a:bodyPr>
          <a:lstStyle/>
          <a:p>
            <a:pPr marL="927100" marR="0" lvl="0" indent="-482600" algn="l" rtl="0">
              <a:lnSpc>
                <a:spcPct val="105000"/>
              </a:lnSpc>
              <a:spcBef>
                <a:spcPts val="0"/>
              </a:spcBef>
              <a:spcAft>
                <a:spcPts val="0"/>
              </a:spcAft>
              <a:buClr>
                <a:schemeClr val="dk1"/>
              </a:buClr>
              <a:buSzPts val="2232"/>
              <a:buFont typeface="Arial"/>
              <a:buChar char="●"/>
            </a:pPr>
            <a:r>
              <a:rPr lang="en" sz="2266" b="0" i="0" u="none" strike="noStrike" cap="none" dirty="0">
                <a:solidFill>
                  <a:schemeClr val="dk1"/>
                </a:solidFill>
                <a:latin typeface="Arial"/>
                <a:ea typeface="Arial"/>
                <a:cs typeface="Arial"/>
                <a:sym typeface="Arial"/>
              </a:rPr>
              <a:t>General form of a method you are defining that takes in parameters:</a:t>
            </a:r>
            <a:endParaRPr sz="1785" b="0" i="0" u="none" strike="noStrike" cap="none" dirty="0">
              <a:solidFill>
                <a:schemeClr val="dk1"/>
              </a:solidFill>
              <a:latin typeface="Arial"/>
              <a:ea typeface="Arial"/>
              <a:cs typeface="Arial"/>
              <a:sym typeface="Arial"/>
            </a:endParaRPr>
          </a:p>
          <a:p>
            <a:pPr marL="927100" marR="0" lvl="0" indent="-927100" algn="l" rtl="0">
              <a:lnSpc>
                <a:spcPct val="105000"/>
              </a:lnSpc>
              <a:spcBef>
                <a:spcPts val="1200"/>
              </a:spcBef>
              <a:spcAft>
                <a:spcPts val="0"/>
              </a:spcAft>
              <a:buClr>
                <a:srgbClr val="0000FF"/>
              </a:buClr>
              <a:buSzPts val="425"/>
              <a:buFont typeface="Arial"/>
              <a:buNone/>
            </a:pPr>
            <a:r>
              <a:rPr lang="en" sz="1700" b="0" i="0" u="none" strike="noStrike" cap="none" dirty="0">
                <a:solidFill>
                  <a:srgbClr val="0000FF"/>
                </a:solidFill>
                <a:latin typeface="Consolas"/>
                <a:ea typeface="Consolas"/>
                <a:cs typeface="Consolas"/>
                <a:sym typeface="Consolas"/>
              </a:rPr>
              <a:t>	&lt;visibility&gt; &lt;</a:t>
            </a:r>
            <a:r>
              <a:rPr lang="en" sz="1700" b="0" i="0" u="none" strike="noStrike" cap="none" dirty="0" err="1">
                <a:solidFill>
                  <a:srgbClr val="0000FF"/>
                </a:solidFill>
                <a:latin typeface="Consolas"/>
                <a:ea typeface="Consolas"/>
                <a:cs typeface="Consolas"/>
                <a:sym typeface="Consolas"/>
              </a:rPr>
              <a:t>returnType</a:t>
            </a:r>
            <a:r>
              <a:rPr lang="en" sz="1700" b="0" i="0" u="none" strike="noStrike" cap="none" dirty="0">
                <a:solidFill>
                  <a:srgbClr val="0000FF"/>
                </a:solidFill>
                <a:latin typeface="Consolas"/>
                <a:ea typeface="Consolas"/>
                <a:cs typeface="Consolas"/>
                <a:sym typeface="Consolas"/>
              </a:rPr>
              <a:t>&gt; &lt;</a:t>
            </a:r>
            <a:r>
              <a:rPr lang="en" sz="1700" b="0" i="0" u="none" strike="noStrike" cap="none" dirty="0" err="1">
                <a:solidFill>
                  <a:srgbClr val="0000FF"/>
                </a:solidFill>
                <a:latin typeface="Consolas"/>
                <a:ea typeface="Consolas"/>
                <a:cs typeface="Consolas"/>
                <a:sym typeface="Consolas"/>
              </a:rPr>
              <a:t>methodName</a:t>
            </a:r>
            <a:r>
              <a:rPr lang="en" sz="1700" b="0" i="0" u="none" strike="noStrike" cap="none" dirty="0">
                <a:solidFill>
                  <a:srgbClr val="0000FF"/>
                </a:solidFill>
                <a:latin typeface="Consolas"/>
                <a:ea typeface="Consolas"/>
                <a:cs typeface="Consolas"/>
                <a:sym typeface="Consolas"/>
              </a:rPr>
              <a:t>&gt;(&lt;type1&gt; &lt;name1&gt;, &lt;type2&gt; &lt;name2&gt;...) {</a:t>
            </a:r>
            <a:endParaRPr sz="1700" b="0" i="0" u="none" strike="noStrike" cap="none" dirty="0">
              <a:solidFill>
                <a:schemeClr val="dk1"/>
              </a:solidFill>
              <a:latin typeface="Consolas"/>
              <a:ea typeface="Consolas"/>
              <a:cs typeface="Consolas"/>
              <a:sym typeface="Consolas"/>
            </a:endParaRPr>
          </a:p>
          <a:p>
            <a:pPr marL="927100" marR="0" lvl="0" indent="-927100" algn="l" rtl="0">
              <a:lnSpc>
                <a:spcPct val="80000"/>
              </a:lnSpc>
              <a:spcBef>
                <a:spcPts val="1200"/>
              </a:spcBef>
              <a:spcAft>
                <a:spcPts val="0"/>
              </a:spcAft>
              <a:buClr>
                <a:srgbClr val="0000FF"/>
              </a:buClr>
              <a:buSzPts val="425"/>
              <a:buFont typeface="Arial"/>
              <a:buNone/>
            </a:pPr>
            <a:r>
              <a:rPr lang="en" sz="1700" b="0" i="0" u="none" strike="noStrike" cap="none" dirty="0">
                <a:solidFill>
                  <a:srgbClr val="0000FF"/>
                </a:solidFill>
                <a:latin typeface="Consolas"/>
                <a:ea typeface="Consolas"/>
                <a:cs typeface="Consolas"/>
                <a:sym typeface="Consolas"/>
              </a:rPr>
              <a:t>		&lt;body of method&gt;</a:t>
            </a:r>
            <a:endParaRPr sz="1700" b="0" i="0" u="none" strike="noStrike" cap="none" dirty="0">
              <a:solidFill>
                <a:schemeClr val="dk1"/>
              </a:solidFill>
              <a:latin typeface="Consolas"/>
              <a:ea typeface="Consolas"/>
              <a:cs typeface="Consolas"/>
              <a:sym typeface="Consolas"/>
            </a:endParaRPr>
          </a:p>
          <a:p>
            <a:pPr marL="927100" marR="0" lvl="0" indent="-927100" algn="l" rtl="0">
              <a:lnSpc>
                <a:spcPct val="105000"/>
              </a:lnSpc>
              <a:spcAft>
                <a:spcPts val="0"/>
              </a:spcAft>
              <a:buClr>
                <a:srgbClr val="0000FF"/>
              </a:buClr>
              <a:buSzPts val="425"/>
              <a:buFont typeface="Arial"/>
              <a:buNone/>
            </a:pPr>
            <a:r>
              <a:rPr lang="en" sz="1700" b="0" i="0" u="none" strike="noStrike" cap="none" dirty="0">
                <a:solidFill>
                  <a:srgbClr val="0000FF"/>
                </a:solidFill>
                <a:latin typeface="Consolas"/>
                <a:ea typeface="Consolas"/>
                <a:cs typeface="Consolas"/>
                <a:sym typeface="Consolas"/>
              </a:rPr>
              <a:t>	}</a:t>
            </a:r>
            <a:endParaRPr lang="en" sz="1700" dirty="0">
              <a:latin typeface="Consolas"/>
              <a:ea typeface="Consolas"/>
              <a:cs typeface="Consolas"/>
              <a:sym typeface="Consolas"/>
            </a:endParaRPr>
          </a:p>
          <a:p>
            <a:pPr marL="927100" marR="0" lvl="0" indent="-927100" algn="l" rtl="0">
              <a:lnSpc>
                <a:spcPct val="105000"/>
              </a:lnSpc>
              <a:spcBef>
                <a:spcPts val="0"/>
              </a:spcBef>
              <a:spcAft>
                <a:spcPts val="0"/>
              </a:spcAft>
              <a:buClr>
                <a:srgbClr val="0000FF"/>
              </a:buClr>
              <a:buSzPts val="425"/>
              <a:buFont typeface="Arial"/>
              <a:buNone/>
            </a:pPr>
            <a:endParaRPr sz="1700" b="0" i="0" u="none" strike="noStrike" cap="none" dirty="0">
              <a:solidFill>
                <a:schemeClr val="dk1"/>
              </a:solidFill>
              <a:latin typeface="Consolas"/>
              <a:ea typeface="Consolas"/>
              <a:cs typeface="Consolas"/>
              <a:sym typeface="Consolas"/>
            </a:endParaRPr>
          </a:p>
          <a:p>
            <a:pPr marL="927100" marR="0" lvl="0" indent="-482600" algn="l" rtl="0">
              <a:lnSpc>
                <a:spcPct val="105000"/>
              </a:lnSpc>
              <a:spcBef>
                <a:spcPts val="0"/>
              </a:spcBef>
              <a:spcAft>
                <a:spcPts val="0"/>
              </a:spcAft>
              <a:buClr>
                <a:schemeClr val="dk1"/>
              </a:buClr>
              <a:buSzPts val="2232"/>
              <a:buFont typeface="Arial"/>
              <a:buChar char="●"/>
            </a:pPr>
            <a:r>
              <a:rPr lang="en" sz="2266" b="0" i="0" u="none" strike="noStrike" cap="none" dirty="0">
                <a:solidFill>
                  <a:schemeClr val="dk1"/>
                </a:solidFill>
                <a:latin typeface="Arial"/>
                <a:ea typeface="Arial"/>
                <a:cs typeface="Arial"/>
                <a:sym typeface="Arial"/>
              </a:rPr>
              <a:t>Parameters are specified as comma-separated list</a:t>
            </a:r>
            <a:endParaRPr sz="2266" b="0" i="0" u="none" strike="noStrike" cap="none" dirty="0">
              <a:solidFill>
                <a:schemeClr val="dk1"/>
              </a:solidFill>
              <a:latin typeface="Arial"/>
              <a:ea typeface="Arial"/>
              <a:cs typeface="Arial"/>
              <a:sym typeface="Arial"/>
            </a:endParaRPr>
          </a:p>
          <a:p>
            <a:pPr marL="1430854" marR="0" lvl="4" indent="-389454" algn="l" rtl="0">
              <a:lnSpc>
                <a:spcPct val="100000"/>
              </a:lnSpc>
              <a:spcBef>
                <a:spcPts val="1333"/>
              </a:spcBef>
              <a:spcAft>
                <a:spcPts val="0"/>
              </a:spcAft>
              <a:buClr>
                <a:srgbClr val="000000"/>
              </a:buClr>
              <a:buSzPts val="1909"/>
              <a:buFont typeface="Courier New"/>
              <a:buChar char="o"/>
            </a:pPr>
            <a:r>
              <a:rPr lang="en" sz="1954" dirty="0">
                <a:solidFill>
                  <a:srgbClr val="000000"/>
                </a:solidFill>
              </a:rPr>
              <a:t>f</a:t>
            </a:r>
            <a:r>
              <a:rPr lang="en" sz="1954" b="0" i="0" u="none" strike="noStrike" cap="none" dirty="0">
                <a:solidFill>
                  <a:srgbClr val="000000"/>
                </a:solidFill>
                <a:latin typeface="Arial"/>
                <a:ea typeface="Arial"/>
                <a:cs typeface="Arial"/>
                <a:sym typeface="Arial"/>
              </a:rPr>
              <a:t>or each parameter, specify </a:t>
            </a:r>
            <a:r>
              <a:rPr lang="en" sz="1954" b="1" i="0" u="none" strike="noStrike" cap="none" dirty="0">
                <a:solidFill>
                  <a:srgbClr val="000000"/>
                </a:solidFill>
                <a:latin typeface="Arial"/>
                <a:ea typeface="Arial"/>
                <a:cs typeface="Arial"/>
                <a:sym typeface="Arial"/>
              </a:rPr>
              <a:t>type</a:t>
            </a:r>
            <a:r>
              <a:rPr lang="en" sz="1954" b="0" i="0" u="none" strike="noStrike" cap="none" dirty="0">
                <a:solidFill>
                  <a:srgbClr val="000000"/>
                </a:solidFill>
                <a:latin typeface="Arial"/>
                <a:ea typeface="Arial"/>
                <a:cs typeface="Arial"/>
                <a:sym typeface="Arial"/>
              </a:rPr>
              <a:t> (for example, </a:t>
            </a:r>
            <a:r>
              <a:rPr lang="en" sz="1954" b="0" i="0" u="none" strike="noStrike" cap="none" dirty="0">
                <a:solidFill>
                  <a:srgbClr val="0432FF"/>
                </a:solidFill>
                <a:latin typeface="Consolas"/>
                <a:ea typeface="Consolas"/>
                <a:cs typeface="Consolas"/>
                <a:sym typeface="Consolas"/>
              </a:rPr>
              <a:t>int</a:t>
            </a:r>
            <a:r>
              <a:rPr lang="en" sz="1954" b="0" i="0" u="none" strike="noStrike" cap="none" dirty="0">
                <a:solidFill>
                  <a:srgbClr val="0432FF"/>
                </a:solidFill>
                <a:latin typeface="Arial"/>
                <a:ea typeface="Arial"/>
                <a:cs typeface="Arial"/>
                <a:sym typeface="Arial"/>
              </a:rPr>
              <a:t> </a:t>
            </a:r>
            <a:r>
              <a:rPr lang="en" sz="1954" b="0" i="0" u="none" strike="noStrike" cap="none" dirty="0">
                <a:solidFill>
                  <a:srgbClr val="000000"/>
                </a:solidFill>
                <a:latin typeface="Arial"/>
                <a:ea typeface="Arial"/>
                <a:cs typeface="Arial"/>
                <a:sym typeface="Arial"/>
              </a:rPr>
              <a:t>or </a:t>
            </a:r>
            <a:r>
              <a:rPr lang="en" sz="1954" b="0" i="0" u="none" strike="noStrike" cap="none" dirty="0">
                <a:solidFill>
                  <a:srgbClr val="0432FF"/>
                </a:solidFill>
                <a:latin typeface="Consolas"/>
                <a:ea typeface="Consolas"/>
                <a:cs typeface="Consolas"/>
                <a:sym typeface="Consolas"/>
              </a:rPr>
              <a:t>double</a:t>
            </a:r>
            <a:r>
              <a:rPr lang="en" sz="1954" b="0" i="0" u="none" strike="noStrike" cap="none" dirty="0">
                <a:solidFill>
                  <a:srgbClr val="000000"/>
                </a:solidFill>
                <a:latin typeface="Arial"/>
                <a:ea typeface="Arial"/>
                <a:cs typeface="Arial"/>
                <a:sym typeface="Arial"/>
              </a:rPr>
              <a:t>), and then </a:t>
            </a:r>
            <a:r>
              <a:rPr lang="en" sz="1954" b="1" i="0" u="none" strike="noStrike" cap="none" dirty="0">
                <a:solidFill>
                  <a:srgbClr val="000000"/>
                </a:solidFill>
                <a:latin typeface="Arial"/>
                <a:ea typeface="Arial"/>
                <a:cs typeface="Arial"/>
                <a:sym typeface="Arial"/>
              </a:rPr>
              <a:t>name</a:t>
            </a:r>
            <a:r>
              <a:rPr lang="en" sz="1954" b="0" i="0" u="none" strike="noStrike" cap="none" dirty="0">
                <a:solidFill>
                  <a:srgbClr val="000000"/>
                </a:solidFill>
                <a:latin typeface="Arial"/>
                <a:ea typeface="Arial"/>
                <a:cs typeface="Arial"/>
                <a:sym typeface="Arial"/>
              </a:rPr>
              <a:t> (“x”, “y”, “banana”... whatever you want!)</a:t>
            </a:r>
            <a:endParaRPr sz="1954" b="0" i="0" u="none" strike="noStrike" cap="none" dirty="0">
              <a:solidFill>
                <a:schemeClr val="dk1"/>
              </a:solidFill>
              <a:latin typeface="Arial"/>
              <a:ea typeface="Arial"/>
              <a:cs typeface="Arial"/>
              <a:sym typeface="Arial"/>
            </a:endParaRPr>
          </a:p>
          <a:p>
            <a:pPr marL="927100" marR="0" lvl="0" indent="-482600" algn="l" rtl="0">
              <a:lnSpc>
                <a:spcPct val="100000"/>
              </a:lnSpc>
              <a:spcBef>
                <a:spcPts val="1333"/>
              </a:spcBef>
              <a:spcAft>
                <a:spcPts val="0"/>
              </a:spcAft>
              <a:buClr>
                <a:schemeClr val="dk1"/>
              </a:buClr>
              <a:buSzPts val="2232"/>
              <a:buFont typeface="Arial"/>
              <a:buChar char="●"/>
            </a:pPr>
            <a:r>
              <a:rPr lang="en" sz="2266" b="0" i="0" u="none" strike="noStrike" cap="none" dirty="0">
                <a:solidFill>
                  <a:schemeClr val="dk1"/>
                </a:solidFill>
                <a:latin typeface="Arial"/>
                <a:ea typeface="Arial"/>
                <a:cs typeface="Arial"/>
                <a:sym typeface="Arial"/>
              </a:rPr>
              <a:t>In basic algebra, we do not specify type because context makes clear what kind of number we want. In programming, we use many different types and must tell Java explicitly what we intend </a:t>
            </a:r>
            <a:endParaRPr sz="2266" b="0" i="0" u="none" strike="noStrike" cap="none" dirty="0">
              <a:solidFill>
                <a:schemeClr val="dk1"/>
              </a:solidFill>
              <a:latin typeface="Arial"/>
              <a:ea typeface="Arial"/>
              <a:cs typeface="Arial"/>
              <a:sym typeface="Arial"/>
            </a:endParaRPr>
          </a:p>
          <a:p>
            <a:pPr marL="1430854" marR="0" lvl="4" indent="-389454" algn="l" rtl="0">
              <a:lnSpc>
                <a:spcPct val="100000"/>
              </a:lnSpc>
              <a:spcBef>
                <a:spcPts val="1333"/>
              </a:spcBef>
              <a:spcAft>
                <a:spcPts val="0"/>
              </a:spcAft>
              <a:buClr>
                <a:schemeClr val="dk1"/>
              </a:buClr>
              <a:buSzPts val="1909"/>
              <a:buFont typeface="Courier New"/>
              <a:buChar char="o"/>
            </a:pPr>
            <a:r>
              <a:rPr lang="en" sz="1954" dirty="0"/>
              <a:t>J</a:t>
            </a:r>
            <a:r>
              <a:rPr lang="en" sz="1954" b="0" i="0" u="none" strike="noStrike" cap="none" dirty="0">
                <a:solidFill>
                  <a:schemeClr val="dk1"/>
                </a:solidFill>
                <a:latin typeface="Arial"/>
                <a:ea typeface="Arial"/>
                <a:cs typeface="Arial"/>
                <a:sym typeface="Arial"/>
              </a:rPr>
              <a:t>ava is a “strictly typed” language, i.e., it makes sure the user of a method passes the right number of parameters of the specified type, in the right order – if not, compiler error!  In short, the compiler checks for a </a:t>
            </a:r>
            <a:r>
              <a:rPr lang="en" sz="1954" b="0" i="0" u="none" strike="noStrike" cap="none" dirty="0">
                <a:solidFill>
                  <a:srgbClr val="FF0000"/>
                </a:solidFill>
                <a:latin typeface="Arial"/>
                <a:ea typeface="Arial"/>
                <a:cs typeface="Arial"/>
                <a:sym typeface="Arial"/>
              </a:rPr>
              <a:t>one-to-one correspondence</a:t>
            </a:r>
            <a:endParaRPr sz="1954" b="0" i="0" u="none" strike="noStrike" cap="none" dirty="0">
              <a:solidFill>
                <a:srgbClr val="FF0000"/>
              </a:solidFill>
              <a:latin typeface="Arial"/>
              <a:ea typeface="Arial"/>
              <a:cs typeface="Arial"/>
              <a:sym typeface="Arial"/>
            </a:endParaRPr>
          </a:p>
        </p:txBody>
      </p:sp>
      <p:sp>
        <p:nvSpPr>
          <p:cNvPr id="393" name="Google Shape;393;p35"/>
          <p:cNvSpPr txBox="1">
            <a:spLocks noGrp="1"/>
          </p:cNvSpPr>
          <p:nvPr>
            <p:ph type="title"/>
          </p:nvPr>
        </p:nvSpPr>
        <p:spPr>
          <a:xfrm>
            <a:off x="609600" y="126748"/>
            <a:ext cx="10972799" cy="11430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Parameters (1/</a:t>
            </a:r>
            <a:r>
              <a:rPr lang="en"/>
              <a:t>3</a:t>
            </a:r>
            <a:r>
              <a:rPr lang="en" sz="3600" b="1" i="0" u="none" strike="noStrike" cap="none">
                <a:solidFill>
                  <a:schemeClr val="dk1"/>
                </a:solidFill>
                <a:latin typeface="Arial"/>
                <a:ea typeface="Arial"/>
                <a:cs typeface="Arial"/>
                <a:sym typeface="Arial"/>
              </a:rPr>
              <a: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2">
                                            <p:txEl>
                                              <p:pRg st="0" end="0"/>
                                            </p:txEl>
                                          </p:spTgt>
                                        </p:tgtEl>
                                        <p:attrNameLst>
                                          <p:attrName>style.visibility</p:attrName>
                                        </p:attrNameLst>
                                      </p:cBhvr>
                                      <p:to>
                                        <p:strVal val="visible"/>
                                      </p:to>
                                    </p:set>
                                    <p:animEffect transition="in" filter="fade">
                                      <p:cBhvr>
                                        <p:cTn id="7" dur="500"/>
                                        <p:tgtEl>
                                          <p:spTgt spid="3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2">
                                            <p:txEl>
                                              <p:pRg st="1" end="1"/>
                                            </p:txEl>
                                          </p:spTgt>
                                        </p:tgtEl>
                                        <p:attrNameLst>
                                          <p:attrName>style.visibility</p:attrName>
                                        </p:attrNameLst>
                                      </p:cBhvr>
                                      <p:to>
                                        <p:strVal val="visible"/>
                                      </p:to>
                                    </p:set>
                                    <p:animEffect transition="in" filter="fade">
                                      <p:cBhvr>
                                        <p:cTn id="12" dur="500"/>
                                        <p:tgtEl>
                                          <p:spTgt spid="392">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92">
                                            <p:txEl>
                                              <p:pRg st="2" end="2"/>
                                            </p:txEl>
                                          </p:spTgt>
                                        </p:tgtEl>
                                        <p:attrNameLst>
                                          <p:attrName>style.visibility</p:attrName>
                                        </p:attrNameLst>
                                      </p:cBhvr>
                                      <p:to>
                                        <p:strVal val="visible"/>
                                      </p:to>
                                    </p:set>
                                    <p:animEffect transition="in" filter="fade">
                                      <p:cBhvr>
                                        <p:cTn id="15" dur="500"/>
                                        <p:tgtEl>
                                          <p:spTgt spid="392">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92">
                                            <p:txEl>
                                              <p:pRg st="3" end="3"/>
                                            </p:txEl>
                                          </p:spTgt>
                                        </p:tgtEl>
                                        <p:attrNameLst>
                                          <p:attrName>style.visibility</p:attrName>
                                        </p:attrNameLst>
                                      </p:cBhvr>
                                      <p:to>
                                        <p:strVal val="visible"/>
                                      </p:to>
                                    </p:set>
                                    <p:animEffect transition="in" filter="fade">
                                      <p:cBhvr>
                                        <p:cTn id="18" dur="500"/>
                                        <p:tgtEl>
                                          <p:spTgt spid="392">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92">
                                            <p:txEl>
                                              <p:pRg st="5" end="5"/>
                                            </p:txEl>
                                          </p:spTgt>
                                        </p:tgtEl>
                                        <p:attrNameLst>
                                          <p:attrName>style.visibility</p:attrName>
                                        </p:attrNameLst>
                                      </p:cBhvr>
                                      <p:to>
                                        <p:strVal val="visible"/>
                                      </p:to>
                                    </p:set>
                                    <p:animEffect transition="in" filter="fade">
                                      <p:cBhvr>
                                        <p:cTn id="23" dur="500"/>
                                        <p:tgtEl>
                                          <p:spTgt spid="392">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92">
                                            <p:txEl>
                                              <p:pRg st="6" end="6"/>
                                            </p:txEl>
                                          </p:spTgt>
                                        </p:tgtEl>
                                        <p:attrNameLst>
                                          <p:attrName>style.visibility</p:attrName>
                                        </p:attrNameLst>
                                      </p:cBhvr>
                                      <p:to>
                                        <p:strVal val="visible"/>
                                      </p:to>
                                    </p:set>
                                    <p:animEffect transition="in" filter="fade">
                                      <p:cBhvr>
                                        <p:cTn id="28" dur="500"/>
                                        <p:tgtEl>
                                          <p:spTgt spid="392">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92">
                                            <p:txEl>
                                              <p:pRg st="7" end="7"/>
                                            </p:txEl>
                                          </p:spTgt>
                                        </p:tgtEl>
                                        <p:attrNameLst>
                                          <p:attrName>style.visibility</p:attrName>
                                        </p:attrNameLst>
                                      </p:cBhvr>
                                      <p:to>
                                        <p:strVal val="visible"/>
                                      </p:to>
                                    </p:set>
                                    <p:animEffect transition="in" filter="fade">
                                      <p:cBhvr>
                                        <p:cTn id="33" dur="500"/>
                                        <p:tgtEl>
                                          <p:spTgt spid="392">
                                            <p:txEl>
                                              <p:pRg st="7" end="7"/>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92">
                                            <p:txEl>
                                              <p:pRg st="8" end="8"/>
                                            </p:txEl>
                                          </p:spTgt>
                                        </p:tgtEl>
                                        <p:attrNameLst>
                                          <p:attrName>style.visibility</p:attrName>
                                        </p:attrNameLst>
                                      </p:cBhvr>
                                      <p:to>
                                        <p:strVal val="visible"/>
                                      </p:to>
                                    </p:set>
                                    <p:animEffect transition="in" filter="fade">
                                      <p:cBhvr>
                                        <p:cTn id="38" dur="500"/>
                                        <p:tgtEl>
                                          <p:spTgt spid="39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36"/>
          <p:cNvSpPr txBox="1">
            <a:spLocks noGrp="1"/>
          </p:cNvSpPr>
          <p:nvPr>
            <p:ph type="body" idx="1"/>
          </p:nvPr>
        </p:nvSpPr>
        <p:spPr>
          <a:xfrm>
            <a:off x="-65325" y="1374675"/>
            <a:ext cx="5935500" cy="4967700"/>
          </a:xfrm>
          <a:prstGeom prst="rect">
            <a:avLst/>
          </a:prstGeom>
          <a:noFill/>
          <a:ln>
            <a:noFill/>
          </a:ln>
        </p:spPr>
        <p:txBody>
          <a:bodyPr spcFirstLastPara="1" wrap="square" lIns="121900" tIns="121900" rIns="121900" bIns="121900" anchor="ctr" anchorCtr="0">
            <a:noAutofit/>
          </a:bodyPr>
          <a:lstStyle/>
          <a:p>
            <a:pPr marL="609585" marR="0" lvl="0" indent="-469883" algn="l" rtl="0">
              <a:lnSpc>
                <a:spcPct val="100000"/>
              </a:lnSpc>
              <a:spcBef>
                <a:spcPts val="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Name of each parameter is </a:t>
            </a:r>
            <a:r>
              <a:rPr lang="en" sz="2400" b="1" i="0" u="none" strike="noStrike" cap="none" dirty="0">
                <a:solidFill>
                  <a:schemeClr val="dk1"/>
                </a:solidFill>
                <a:latin typeface="Arial"/>
                <a:ea typeface="Arial"/>
                <a:cs typeface="Arial"/>
                <a:sym typeface="Arial"/>
              </a:rPr>
              <a:t>almost</a:t>
            </a:r>
            <a:r>
              <a:rPr lang="en" sz="2400" b="0" i="0" u="none" strike="noStrike" cap="none" dirty="0">
                <a:solidFill>
                  <a:schemeClr val="dk1"/>
                </a:solidFill>
                <a:latin typeface="Arial"/>
                <a:ea typeface="Arial"/>
                <a:cs typeface="Arial"/>
                <a:sym typeface="Arial"/>
              </a:rPr>
              <a:t> completely up to you</a:t>
            </a:r>
            <a:endParaRPr sz="2400" b="0" i="0" u="none" strike="noStrike" cap="none" dirty="0">
              <a:solidFill>
                <a:schemeClr val="dk1"/>
              </a:solidFill>
              <a:latin typeface="Arial"/>
              <a:ea typeface="Arial"/>
              <a:cs typeface="Arial"/>
              <a:sym typeface="Arial"/>
            </a:endParaRPr>
          </a:p>
          <a:p>
            <a:pPr marL="1066785" marR="0" lvl="1" indent="-469883" algn="l" rtl="0">
              <a:lnSpc>
                <a:spcPct val="100000"/>
              </a:lnSpc>
              <a:spcBef>
                <a:spcPts val="2133"/>
              </a:spcBef>
              <a:spcAft>
                <a:spcPts val="0"/>
              </a:spcAft>
              <a:buClr>
                <a:schemeClr val="dk1"/>
              </a:buClr>
              <a:buSzPts val="2000"/>
              <a:buFont typeface="Courier New"/>
              <a:buChar char="o"/>
            </a:pPr>
            <a:r>
              <a:rPr lang="en" sz="2000" dirty="0"/>
              <a:t>Java n</a:t>
            </a:r>
            <a:r>
              <a:rPr lang="en" sz="2000" b="0" i="0" u="none" strike="noStrike" cap="none" dirty="0">
                <a:solidFill>
                  <a:schemeClr val="dk1"/>
                </a:solidFill>
                <a:latin typeface="Arial"/>
                <a:ea typeface="Arial"/>
                <a:cs typeface="Arial"/>
                <a:sym typeface="Arial"/>
              </a:rPr>
              <a:t>aming restriction: needs to start with a letter</a:t>
            </a:r>
            <a:endParaRPr sz="2000" b="0" i="0" u="none" strike="noStrike" cap="none" dirty="0">
              <a:solidFill>
                <a:schemeClr val="dk1"/>
              </a:solidFill>
              <a:latin typeface="Arial"/>
              <a:ea typeface="Arial"/>
              <a:cs typeface="Arial"/>
              <a:sym typeface="Arial"/>
            </a:endParaRPr>
          </a:p>
          <a:p>
            <a:pPr marL="1066785" marR="0" lvl="1" indent="-469883" algn="l" rtl="0">
              <a:lnSpc>
                <a:spcPct val="100000"/>
              </a:lnSpc>
              <a:spcBef>
                <a:spcPts val="2133"/>
              </a:spcBef>
              <a:spcAft>
                <a:spcPts val="0"/>
              </a:spcAft>
              <a:buClr>
                <a:schemeClr val="dk1"/>
              </a:buClr>
              <a:buSzPts val="2000"/>
              <a:buFont typeface="Courier New"/>
              <a:buChar char="o"/>
            </a:pPr>
            <a:r>
              <a:rPr lang="en" sz="2000" dirty="0"/>
              <a:t>r</a:t>
            </a:r>
            <a:r>
              <a:rPr lang="en" sz="2000" b="0" i="0" u="none" strike="noStrike" cap="none" dirty="0">
                <a:solidFill>
                  <a:schemeClr val="dk1"/>
                </a:solidFill>
                <a:latin typeface="Arial"/>
                <a:ea typeface="Arial"/>
                <a:cs typeface="Arial"/>
                <a:sym typeface="Arial"/>
              </a:rPr>
              <a:t>efer to </a:t>
            </a:r>
            <a:r>
              <a:rPr lang="en" sz="2000" b="0" i="0" u="sng" strike="noStrike" cap="none" dirty="0">
                <a:solidFill>
                  <a:schemeClr val="hlink"/>
                </a:solidFill>
                <a:latin typeface="Arial"/>
                <a:ea typeface="Arial"/>
                <a:cs typeface="Arial"/>
                <a:sym typeface="Arial"/>
                <a:hlinkClick r:id="rId3"/>
              </a:rPr>
              <a:t>CS15 style guide </a:t>
            </a:r>
            <a:r>
              <a:rPr lang="en" sz="2000" b="0" i="0" u="none" strike="noStrike" cap="none" dirty="0">
                <a:solidFill>
                  <a:schemeClr val="dk1"/>
                </a:solidFill>
                <a:latin typeface="Arial"/>
                <a:ea typeface="Arial"/>
                <a:cs typeface="Arial"/>
                <a:sym typeface="Arial"/>
              </a:rPr>
              <a:t>for naming conventions</a:t>
            </a:r>
            <a:endParaRPr sz="2000" b="0" i="0" u="none" strike="noStrike" cap="none" dirty="0">
              <a:solidFill>
                <a:schemeClr val="dk1"/>
              </a:solidFill>
              <a:latin typeface="Arial"/>
              <a:ea typeface="Arial"/>
              <a:cs typeface="Arial"/>
              <a:sym typeface="Arial"/>
            </a:endParaRPr>
          </a:p>
          <a:p>
            <a:pPr marL="609584" marR="0" lvl="0" indent="-469884" algn="l" rtl="0">
              <a:lnSpc>
                <a:spcPct val="100000"/>
              </a:lnSpc>
              <a:spcBef>
                <a:spcPts val="2133"/>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It is the name by which you will refer to the parameter throughout method</a:t>
            </a:r>
            <a:endParaRPr sz="2400" b="0" i="0" u="none" strike="noStrike" cap="none" dirty="0">
              <a:solidFill>
                <a:schemeClr val="dk1"/>
              </a:solidFill>
              <a:latin typeface="Arial"/>
              <a:ea typeface="Arial"/>
              <a:cs typeface="Arial"/>
              <a:sym typeface="Arial"/>
            </a:endParaRPr>
          </a:p>
        </p:txBody>
      </p:sp>
      <p:sp>
        <p:nvSpPr>
          <p:cNvPr id="399" name="Google Shape;399;p36"/>
          <p:cNvSpPr txBox="1">
            <a:spLocks noGrp="1"/>
          </p:cNvSpPr>
          <p:nvPr>
            <p:ph type="body" idx="2"/>
          </p:nvPr>
        </p:nvSpPr>
        <p:spPr>
          <a:xfrm>
            <a:off x="5772725" y="1237300"/>
            <a:ext cx="6508200" cy="53748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SzPts val="2400"/>
              <a:buNone/>
            </a:pPr>
            <a:endParaRPr sz="2400"/>
          </a:p>
          <a:p>
            <a:pPr marL="0" lvl="0" indent="0" algn="l" rtl="0">
              <a:lnSpc>
                <a:spcPct val="100000"/>
              </a:lnSpc>
              <a:spcBef>
                <a:spcPts val="2133"/>
              </a:spcBef>
              <a:spcAft>
                <a:spcPts val="0"/>
              </a:spcAft>
              <a:buSzPts val="2400"/>
              <a:buNone/>
            </a:pPr>
            <a:r>
              <a:rPr lang="en" sz="2400"/>
              <a:t>The following methods are completely equivalent:</a:t>
            </a:r>
            <a:endParaRPr/>
          </a:p>
          <a:p>
            <a:pPr marL="0" marR="0" lvl="0" indent="0" algn="l" rtl="0">
              <a:lnSpc>
                <a:spcPct val="115000"/>
              </a:lnSpc>
              <a:spcBef>
                <a:spcPts val="0"/>
              </a:spcBef>
              <a:spcAft>
                <a:spcPts val="0"/>
              </a:spcAft>
              <a:buClr>
                <a:srgbClr val="FF0000"/>
              </a:buClr>
              <a:buSzPts val="467"/>
              <a:buFont typeface="Arial"/>
              <a:buNone/>
            </a:pPr>
            <a:endParaRPr sz="1867">
              <a:solidFill>
                <a:srgbClr val="000000"/>
              </a:solidFill>
              <a:latin typeface="Consolas"/>
              <a:ea typeface="Consolas"/>
              <a:cs typeface="Consolas"/>
              <a:sym typeface="Consolas"/>
            </a:endParaRPr>
          </a:p>
          <a:p>
            <a:pPr marL="0" marR="0" lvl="0" indent="0" algn="l" rtl="0">
              <a:lnSpc>
                <a:spcPct val="115000"/>
              </a:lnSpc>
              <a:spcBef>
                <a:spcPts val="0"/>
              </a:spcBef>
              <a:spcAft>
                <a:spcPts val="0"/>
              </a:spcAft>
              <a:buClr>
                <a:srgbClr val="FF0000"/>
              </a:buClr>
              <a:buSzPts val="467"/>
              <a:buFont typeface="Arial"/>
              <a:buNone/>
            </a:pPr>
            <a:endParaRPr sz="1867">
              <a:solidFill>
                <a:srgbClr val="000000"/>
              </a:solidFill>
              <a:latin typeface="Consolas"/>
              <a:ea typeface="Consolas"/>
              <a:cs typeface="Consolas"/>
              <a:sym typeface="Consolas"/>
            </a:endParaRPr>
          </a:p>
          <a:p>
            <a:pPr marL="0" marR="0" lvl="0" indent="0" algn="l" rtl="0">
              <a:lnSpc>
                <a:spcPct val="115000"/>
              </a:lnSpc>
              <a:spcBef>
                <a:spcPts val="0"/>
              </a:spcBef>
              <a:spcAft>
                <a:spcPts val="0"/>
              </a:spcAft>
              <a:buClr>
                <a:srgbClr val="FF0000"/>
              </a:buClr>
              <a:buSzPts val="467"/>
              <a:buFont typeface="Arial"/>
              <a:buNone/>
            </a:pPr>
            <a:endParaRPr sz="1867">
              <a:solidFill>
                <a:srgbClr val="000000"/>
              </a:solidFill>
              <a:latin typeface="Consolas"/>
              <a:ea typeface="Consolas"/>
              <a:cs typeface="Consolas"/>
              <a:sym typeface="Consolas"/>
            </a:endParaRPr>
          </a:p>
          <a:p>
            <a:pPr marL="0" marR="0" lvl="0" indent="0" algn="l" rtl="0">
              <a:lnSpc>
                <a:spcPct val="115000"/>
              </a:lnSpc>
              <a:spcBef>
                <a:spcPts val="0"/>
              </a:spcBef>
              <a:spcAft>
                <a:spcPts val="0"/>
              </a:spcAft>
              <a:buClr>
                <a:srgbClr val="FF0000"/>
              </a:buClr>
              <a:buSzPts val="467"/>
              <a:buFont typeface="Arial"/>
              <a:buNone/>
            </a:pPr>
            <a:r>
              <a:rPr lang="en" sz="1867" i="0" u="none" strike="noStrike" cap="none">
                <a:solidFill>
                  <a:srgbClr val="000000"/>
                </a:solidFill>
                <a:latin typeface="Consolas"/>
                <a:ea typeface="Consolas"/>
                <a:cs typeface="Consolas"/>
                <a:sym typeface="Consolas"/>
              </a:rPr>
              <a:t>public int </a:t>
            </a:r>
            <a:r>
              <a:rPr lang="en" sz="1867">
                <a:solidFill>
                  <a:srgbClr val="000000"/>
                </a:solidFill>
                <a:latin typeface="Consolas"/>
                <a:ea typeface="Consolas"/>
                <a:cs typeface="Consolas"/>
                <a:sym typeface="Consolas"/>
              </a:rPr>
              <a:t>priceBooks</a:t>
            </a:r>
            <a:r>
              <a:rPr lang="en" sz="1867" i="0" u="none" strike="noStrike" cap="none">
                <a:solidFill>
                  <a:srgbClr val="000000"/>
                </a:solidFill>
                <a:latin typeface="Consolas"/>
                <a:ea typeface="Consolas"/>
                <a:cs typeface="Consolas"/>
                <a:sym typeface="Consolas"/>
              </a:rPr>
              <a:t>(int </a:t>
            </a:r>
            <a:r>
              <a:rPr lang="en" sz="1867" b="1">
                <a:solidFill>
                  <a:srgbClr val="FF0000"/>
                </a:solidFill>
                <a:latin typeface="Consolas"/>
                <a:ea typeface="Consolas"/>
                <a:cs typeface="Consolas"/>
                <a:sym typeface="Consolas"/>
              </a:rPr>
              <a:t>numCps</a:t>
            </a:r>
            <a:r>
              <a:rPr lang="en" sz="1867" i="0" u="none" strike="noStrike" cap="none">
                <a:solidFill>
                  <a:srgbClr val="000000"/>
                </a:solidFill>
                <a:latin typeface="Consolas"/>
                <a:ea typeface="Consolas"/>
                <a:cs typeface="Consolas"/>
                <a:sym typeface="Consolas"/>
              </a:rPr>
              <a:t>, int </a:t>
            </a:r>
            <a:r>
              <a:rPr lang="en" sz="1867" b="1">
                <a:solidFill>
                  <a:srgbClr val="FF0000"/>
                </a:solidFill>
                <a:latin typeface="Consolas"/>
                <a:ea typeface="Consolas"/>
                <a:cs typeface="Consolas"/>
                <a:sym typeface="Consolas"/>
              </a:rPr>
              <a:t>price</a:t>
            </a:r>
            <a:r>
              <a:rPr lang="en" sz="1867" i="0" u="none" strike="noStrike" cap="none">
                <a:solidFill>
                  <a:srgbClr val="000000"/>
                </a:solidFill>
                <a:latin typeface="Consolas"/>
                <a:ea typeface="Consolas"/>
                <a:cs typeface="Consolas"/>
                <a:sym typeface="Consolas"/>
              </a:rPr>
              <a:t>) {</a:t>
            </a:r>
            <a:endParaRPr/>
          </a:p>
          <a:p>
            <a:pPr marL="0" marR="0" lvl="0" indent="0" algn="l" rtl="0">
              <a:lnSpc>
                <a:spcPct val="115000"/>
              </a:lnSpc>
              <a:spcBef>
                <a:spcPts val="0"/>
              </a:spcBef>
              <a:spcAft>
                <a:spcPts val="0"/>
              </a:spcAft>
              <a:buClr>
                <a:srgbClr val="FF0000"/>
              </a:buClr>
              <a:buSzPts val="467"/>
              <a:buFont typeface="Arial"/>
              <a:buNone/>
            </a:pPr>
            <a:r>
              <a:rPr lang="en" sz="1867" i="0" u="none" strike="noStrike" cap="none">
                <a:solidFill>
                  <a:srgbClr val="000000"/>
                </a:solidFill>
                <a:latin typeface="Consolas"/>
                <a:ea typeface="Consolas"/>
                <a:cs typeface="Consolas"/>
                <a:sym typeface="Consolas"/>
              </a:rPr>
              <a:t>	return </a:t>
            </a:r>
            <a:r>
              <a:rPr lang="en" sz="1867">
                <a:solidFill>
                  <a:schemeClr val="dk1"/>
                </a:solidFill>
                <a:latin typeface="Consolas"/>
                <a:ea typeface="Consolas"/>
                <a:cs typeface="Consolas"/>
                <a:sym typeface="Consolas"/>
              </a:rPr>
              <a:t>(</a:t>
            </a:r>
            <a:r>
              <a:rPr lang="en" sz="1867" b="1">
                <a:solidFill>
                  <a:srgbClr val="FF0000"/>
                </a:solidFill>
                <a:latin typeface="Consolas"/>
                <a:ea typeface="Consolas"/>
                <a:cs typeface="Consolas"/>
                <a:sym typeface="Consolas"/>
              </a:rPr>
              <a:t>numCps</a:t>
            </a:r>
            <a:r>
              <a:rPr lang="en" sz="1867">
                <a:solidFill>
                  <a:srgbClr val="000000"/>
                </a:solidFill>
                <a:latin typeface="Consolas"/>
                <a:ea typeface="Consolas"/>
                <a:cs typeface="Consolas"/>
                <a:sym typeface="Consolas"/>
              </a:rPr>
              <a:t> * </a:t>
            </a:r>
            <a:r>
              <a:rPr lang="en" sz="1867" b="1">
                <a:solidFill>
                  <a:srgbClr val="FF0000"/>
                </a:solidFill>
                <a:latin typeface="Consolas"/>
                <a:ea typeface="Consolas"/>
                <a:cs typeface="Consolas"/>
                <a:sym typeface="Consolas"/>
              </a:rPr>
              <a:t>price</a:t>
            </a:r>
            <a:r>
              <a:rPr lang="en" sz="1867">
                <a:solidFill>
                  <a:schemeClr val="dk1"/>
                </a:solidFill>
                <a:latin typeface="Consolas"/>
                <a:ea typeface="Consolas"/>
                <a:cs typeface="Consolas"/>
                <a:sym typeface="Consolas"/>
              </a:rPr>
              <a:t>)</a:t>
            </a:r>
            <a:r>
              <a:rPr lang="en" sz="1867" i="0" u="none" strike="noStrike" cap="none">
                <a:solidFill>
                  <a:srgbClr val="000000"/>
                </a:solidFill>
                <a:latin typeface="Consolas"/>
                <a:ea typeface="Consolas"/>
                <a:cs typeface="Consolas"/>
                <a:sym typeface="Consolas"/>
              </a:rPr>
              <a:t>;</a:t>
            </a:r>
            <a:endParaRPr/>
          </a:p>
          <a:p>
            <a:pPr marL="0" marR="0" lvl="0" indent="0" algn="l" rtl="0">
              <a:lnSpc>
                <a:spcPct val="115000"/>
              </a:lnSpc>
              <a:spcBef>
                <a:spcPts val="0"/>
              </a:spcBef>
              <a:spcAft>
                <a:spcPts val="0"/>
              </a:spcAft>
              <a:buClr>
                <a:srgbClr val="FF0000"/>
              </a:buClr>
              <a:buSzPts val="467"/>
              <a:buFont typeface="Arial"/>
              <a:buNone/>
            </a:pPr>
            <a:r>
              <a:rPr lang="en" sz="1867" i="0" u="none" strike="noStrike" cap="none">
                <a:solidFill>
                  <a:srgbClr val="000000"/>
                </a:solidFill>
                <a:latin typeface="Consolas"/>
                <a:ea typeface="Consolas"/>
                <a:cs typeface="Consolas"/>
                <a:sym typeface="Consolas"/>
              </a:rPr>
              <a:t>}</a:t>
            </a:r>
            <a:endParaRPr/>
          </a:p>
          <a:p>
            <a:pPr marL="0" marR="0" lvl="0" indent="0" algn="l" rtl="0">
              <a:lnSpc>
                <a:spcPct val="115000"/>
              </a:lnSpc>
              <a:spcBef>
                <a:spcPts val="0"/>
              </a:spcBef>
              <a:spcAft>
                <a:spcPts val="0"/>
              </a:spcAft>
              <a:buClr>
                <a:srgbClr val="FF0000"/>
              </a:buClr>
              <a:buSzPts val="467"/>
              <a:buFont typeface="Arial"/>
              <a:buNone/>
            </a:pPr>
            <a:endParaRPr sz="1867">
              <a:solidFill>
                <a:srgbClr val="000000"/>
              </a:solidFill>
              <a:latin typeface="Consolas"/>
              <a:ea typeface="Consolas"/>
              <a:cs typeface="Consolas"/>
              <a:sym typeface="Consolas"/>
            </a:endParaRPr>
          </a:p>
          <a:p>
            <a:pPr marL="0" lvl="0" indent="0" algn="l" rtl="0">
              <a:lnSpc>
                <a:spcPct val="115000"/>
              </a:lnSpc>
              <a:spcBef>
                <a:spcPts val="0"/>
              </a:spcBef>
              <a:spcAft>
                <a:spcPts val="0"/>
              </a:spcAft>
              <a:buClr>
                <a:srgbClr val="FF0000"/>
              </a:buClr>
              <a:buSzPts val="467"/>
              <a:buFont typeface="Arial"/>
              <a:buNone/>
            </a:pPr>
            <a:r>
              <a:rPr lang="en" sz="1867">
                <a:latin typeface="Consolas"/>
                <a:ea typeface="Consolas"/>
                <a:cs typeface="Consolas"/>
                <a:sym typeface="Consolas"/>
              </a:rPr>
              <a:t>public int priceBooks(int </a:t>
            </a:r>
            <a:r>
              <a:rPr lang="en" sz="1867" b="1">
                <a:solidFill>
                  <a:srgbClr val="FF0000"/>
                </a:solidFill>
                <a:latin typeface="Consolas"/>
                <a:ea typeface="Consolas"/>
                <a:cs typeface="Consolas"/>
                <a:sym typeface="Consolas"/>
              </a:rPr>
              <a:t>bookNum</a:t>
            </a:r>
            <a:r>
              <a:rPr lang="en" sz="1867">
                <a:latin typeface="Consolas"/>
                <a:ea typeface="Consolas"/>
                <a:cs typeface="Consolas"/>
                <a:sym typeface="Consolas"/>
              </a:rPr>
              <a:t>, int </a:t>
            </a:r>
            <a:r>
              <a:rPr lang="en" sz="1867" b="1">
                <a:solidFill>
                  <a:srgbClr val="FF0000"/>
                </a:solidFill>
                <a:latin typeface="Consolas"/>
                <a:ea typeface="Consolas"/>
                <a:cs typeface="Consolas"/>
                <a:sym typeface="Consolas"/>
              </a:rPr>
              <a:t>pr</a:t>
            </a:r>
            <a:r>
              <a:rPr lang="en" sz="1867">
                <a:latin typeface="Consolas"/>
                <a:ea typeface="Consolas"/>
                <a:cs typeface="Consolas"/>
                <a:sym typeface="Consolas"/>
              </a:rPr>
              <a:t>) {</a:t>
            </a:r>
            <a:endParaRPr/>
          </a:p>
          <a:p>
            <a:pPr marL="0" lvl="0" indent="0" algn="l" rtl="0">
              <a:lnSpc>
                <a:spcPct val="115000"/>
              </a:lnSpc>
              <a:spcBef>
                <a:spcPts val="0"/>
              </a:spcBef>
              <a:spcAft>
                <a:spcPts val="0"/>
              </a:spcAft>
              <a:buClr>
                <a:srgbClr val="FF0000"/>
              </a:buClr>
              <a:buSzPts val="467"/>
              <a:buFont typeface="Arial"/>
              <a:buNone/>
            </a:pPr>
            <a:r>
              <a:rPr lang="en" sz="1867">
                <a:latin typeface="Consolas"/>
                <a:ea typeface="Consolas"/>
                <a:cs typeface="Consolas"/>
                <a:sym typeface="Consolas"/>
              </a:rPr>
              <a:t>	return </a:t>
            </a:r>
            <a:r>
              <a:rPr lang="en" sz="1867">
                <a:solidFill>
                  <a:schemeClr val="dk1"/>
                </a:solidFill>
                <a:latin typeface="Consolas"/>
                <a:ea typeface="Consolas"/>
                <a:cs typeface="Consolas"/>
                <a:sym typeface="Consolas"/>
              </a:rPr>
              <a:t>(</a:t>
            </a:r>
            <a:r>
              <a:rPr lang="en" sz="1867" b="1">
                <a:solidFill>
                  <a:srgbClr val="FF0000"/>
                </a:solidFill>
                <a:latin typeface="Consolas"/>
                <a:ea typeface="Consolas"/>
                <a:cs typeface="Consolas"/>
                <a:sym typeface="Consolas"/>
              </a:rPr>
              <a:t>bookNum</a:t>
            </a:r>
            <a:r>
              <a:rPr lang="en" sz="1867">
                <a:latin typeface="Consolas"/>
                <a:ea typeface="Consolas"/>
                <a:cs typeface="Consolas"/>
                <a:sym typeface="Consolas"/>
              </a:rPr>
              <a:t> * </a:t>
            </a:r>
            <a:r>
              <a:rPr lang="en" sz="1867" b="1">
                <a:solidFill>
                  <a:srgbClr val="FF0000"/>
                </a:solidFill>
                <a:latin typeface="Consolas"/>
                <a:ea typeface="Consolas"/>
                <a:cs typeface="Consolas"/>
                <a:sym typeface="Consolas"/>
              </a:rPr>
              <a:t>pr</a:t>
            </a:r>
            <a:r>
              <a:rPr lang="en" sz="1867">
                <a:solidFill>
                  <a:schemeClr val="dk1"/>
                </a:solidFill>
                <a:latin typeface="Consolas"/>
                <a:ea typeface="Consolas"/>
                <a:cs typeface="Consolas"/>
                <a:sym typeface="Consolas"/>
              </a:rPr>
              <a:t>)</a:t>
            </a:r>
            <a:r>
              <a:rPr lang="en" sz="1867">
                <a:latin typeface="Consolas"/>
                <a:ea typeface="Consolas"/>
                <a:cs typeface="Consolas"/>
                <a:sym typeface="Consolas"/>
              </a:rPr>
              <a:t>;</a:t>
            </a:r>
            <a:endParaRPr/>
          </a:p>
          <a:p>
            <a:pPr marL="0" lvl="0" indent="0" algn="l" rtl="0">
              <a:lnSpc>
                <a:spcPct val="115000"/>
              </a:lnSpc>
              <a:spcBef>
                <a:spcPts val="0"/>
              </a:spcBef>
              <a:spcAft>
                <a:spcPts val="0"/>
              </a:spcAft>
              <a:buClr>
                <a:srgbClr val="FF0000"/>
              </a:buClr>
              <a:buSzPts val="467"/>
              <a:buFont typeface="Arial"/>
              <a:buNone/>
            </a:pPr>
            <a:r>
              <a:rPr lang="en" sz="1867">
                <a:latin typeface="Consolas"/>
                <a:ea typeface="Consolas"/>
                <a:cs typeface="Consolas"/>
                <a:sym typeface="Consolas"/>
              </a:rPr>
              <a:t>}</a:t>
            </a:r>
            <a:endParaRPr/>
          </a:p>
          <a:p>
            <a:pPr marL="0" lvl="0" indent="0" algn="l" rtl="0">
              <a:lnSpc>
                <a:spcPct val="115000"/>
              </a:lnSpc>
              <a:spcBef>
                <a:spcPts val="0"/>
              </a:spcBef>
              <a:spcAft>
                <a:spcPts val="0"/>
              </a:spcAft>
              <a:buClr>
                <a:srgbClr val="FF0000"/>
              </a:buClr>
              <a:buSzPts val="467"/>
              <a:buFont typeface="Arial"/>
              <a:buNone/>
            </a:pPr>
            <a:endParaRPr sz="1867">
              <a:latin typeface="Consolas"/>
              <a:ea typeface="Consolas"/>
              <a:cs typeface="Consolas"/>
              <a:sym typeface="Consolas"/>
            </a:endParaRPr>
          </a:p>
          <a:p>
            <a:pPr marL="0" lvl="0" indent="0" algn="l" rtl="0">
              <a:lnSpc>
                <a:spcPct val="115000"/>
              </a:lnSpc>
              <a:spcBef>
                <a:spcPts val="0"/>
              </a:spcBef>
              <a:spcAft>
                <a:spcPts val="0"/>
              </a:spcAft>
              <a:buClr>
                <a:srgbClr val="FF0000"/>
              </a:buClr>
              <a:buSzPts val="467"/>
              <a:buFont typeface="Arial"/>
              <a:buNone/>
            </a:pPr>
            <a:r>
              <a:rPr lang="en" sz="1867">
                <a:latin typeface="Consolas"/>
                <a:ea typeface="Consolas"/>
                <a:cs typeface="Consolas"/>
                <a:sym typeface="Consolas"/>
              </a:rPr>
              <a:t>public int priceBooks(int </a:t>
            </a:r>
            <a:r>
              <a:rPr lang="en" sz="1867" b="1">
                <a:solidFill>
                  <a:srgbClr val="FF0000"/>
                </a:solidFill>
                <a:latin typeface="Consolas"/>
                <a:ea typeface="Consolas"/>
                <a:cs typeface="Consolas"/>
                <a:sym typeface="Consolas"/>
              </a:rPr>
              <a:t>a</a:t>
            </a:r>
            <a:r>
              <a:rPr lang="en" sz="1867">
                <a:latin typeface="Consolas"/>
                <a:ea typeface="Consolas"/>
                <a:cs typeface="Consolas"/>
                <a:sym typeface="Consolas"/>
              </a:rPr>
              <a:t>, int </a:t>
            </a:r>
            <a:r>
              <a:rPr lang="en" sz="1867" b="1">
                <a:solidFill>
                  <a:srgbClr val="FF0000"/>
                </a:solidFill>
                <a:latin typeface="Consolas"/>
                <a:ea typeface="Consolas"/>
                <a:cs typeface="Consolas"/>
                <a:sym typeface="Consolas"/>
              </a:rPr>
              <a:t>b</a:t>
            </a:r>
            <a:r>
              <a:rPr lang="en" sz="1867">
                <a:latin typeface="Consolas"/>
                <a:ea typeface="Consolas"/>
                <a:cs typeface="Consolas"/>
                <a:sym typeface="Consolas"/>
              </a:rPr>
              <a:t>) {</a:t>
            </a:r>
            <a:endParaRPr/>
          </a:p>
          <a:p>
            <a:pPr marL="0" lvl="0" indent="0" algn="l" rtl="0">
              <a:lnSpc>
                <a:spcPct val="115000"/>
              </a:lnSpc>
              <a:spcBef>
                <a:spcPts val="0"/>
              </a:spcBef>
              <a:spcAft>
                <a:spcPts val="0"/>
              </a:spcAft>
              <a:buClr>
                <a:srgbClr val="FF0000"/>
              </a:buClr>
              <a:buSzPts val="467"/>
              <a:buFont typeface="Arial"/>
              <a:buNone/>
            </a:pPr>
            <a:r>
              <a:rPr lang="en" sz="1867">
                <a:latin typeface="Consolas"/>
                <a:ea typeface="Consolas"/>
                <a:cs typeface="Consolas"/>
                <a:sym typeface="Consolas"/>
              </a:rPr>
              <a:t>	return </a:t>
            </a:r>
            <a:r>
              <a:rPr lang="en" sz="1867">
                <a:solidFill>
                  <a:schemeClr val="dk1"/>
                </a:solidFill>
                <a:latin typeface="Consolas"/>
                <a:ea typeface="Consolas"/>
                <a:cs typeface="Consolas"/>
                <a:sym typeface="Consolas"/>
              </a:rPr>
              <a:t>(</a:t>
            </a:r>
            <a:r>
              <a:rPr lang="en" sz="1867" b="1">
                <a:solidFill>
                  <a:srgbClr val="FF0000"/>
                </a:solidFill>
                <a:latin typeface="Consolas"/>
                <a:ea typeface="Consolas"/>
                <a:cs typeface="Consolas"/>
                <a:sym typeface="Consolas"/>
              </a:rPr>
              <a:t>a</a:t>
            </a:r>
            <a:r>
              <a:rPr lang="en" sz="1867">
                <a:latin typeface="Consolas"/>
                <a:ea typeface="Consolas"/>
                <a:cs typeface="Consolas"/>
                <a:sym typeface="Consolas"/>
              </a:rPr>
              <a:t> * </a:t>
            </a:r>
            <a:r>
              <a:rPr lang="en" sz="1867" b="1">
                <a:solidFill>
                  <a:srgbClr val="FF0000"/>
                </a:solidFill>
                <a:latin typeface="Consolas"/>
                <a:ea typeface="Consolas"/>
                <a:cs typeface="Consolas"/>
                <a:sym typeface="Consolas"/>
              </a:rPr>
              <a:t>b</a:t>
            </a:r>
            <a:r>
              <a:rPr lang="en" sz="1867">
                <a:solidFill>
                  <a:schemeClr val="dk1"/>
                </a:solidFill>
                <a:latin typeface="Consolas"/>
                <a:ea typeface="Consolas"/>
                <a:cs typeface="Consolas"/>
                <a:sym typeface="Consolas"/>
              </a:rPr>
              <a:t>);</a:t>
            </a:r>
            <a:endParaRPr/>
          </a:p>
          <a:p>
            <a:pPr marL="0" lvl="0" indent="0" algn="l" rtl="0">
              <a:lnSpc>
                <a:spcPct val="115000"/>
              </a:lnSpc>
              <a:spcBef>
                <a:spcPts val="0"/>
              </a:spcBef>
              <a:spcAft>
                <a:spcPts val="0"/>
              </a:spcAft>
              <a:buClr>
                <a:srgbClr val="FF0000"/>
              </a:buClr>
              <a:buSzPts val="467"/>
              <a:buFont typeface="Arial"/>
              <a:buNone/>
            </a:pPr>
            <a:r>
              <a:rPr lang="en" sz="1867">
                <a:solidFill>
                  <a:schemeClr val="dk1"/>
                </a:solidFill>
                <a:latin typeface="Consolas"/>
                <a:ea typeface="Consolas"/>
                <a:cs typeface="Consolas"/>
                <a:sym typeface="Consolas"/>
              </a:rPr>
              <a:t>}</a:t>
            </a:r>
            <a:endParaRPr/>
          </a:p>
          <a:p>
            <a:pPr marL="0" marR="0" lvl="0" indent="0" algn="l" rtl="0">
              <a:lnSpc>
                <a:spcPct val="115000"/>
              </a:lnSpc>
              <a:spcBef>
                <a:spcPts val="0"/>
              </a:spcBef>
              <a:spcAft>
                <a:spcPts val="0"/>
              </a:spcAft>
              <a:buClr>
                <a:schemeClr val="dk1"/>
              </a:buClr>
              <a:buSzPts val="400"/>
              <a:buFont typeface="Arial"/>
              <a:buNone/>
            </a:pPr>
            <a:endParaRPr sz="1600" b="0" i="0" u="none" strike="noStrike" cap="none">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700"/>
              <a:buFont typeface="Arial"/>
              <a:buNone/>
            </a:pPr>
            <a:endParaRPr sz="2800" b="0" i="0" u="none" strike="noStrike" cap="none">
              <a:solidFill>
                <a:schemeClr val="dk1"/>
              </a:solidFill>
              <a:latin typeface="Arial"/>
              <a:ea typeface="Arial"/>
              <a:cs typeface="Arial"/>
              <a:sym typeface="Arial"/>
            </a:endParaRPr>
          </a:p>
        </p:txBody>
      </p:sp>
      <p:sp>
        <p:nvSpPr>
          <p:cNvPr id="400" name="Google Shape;400;p36"/>
          <p:cNvSpPr txBox="1"/>
          <p:nvPr/>
        </p:nvSpPr>
        <p:spPr>
          <a:xfrm>
            <a:off x="8324267" y="2075969"/>
            <a:ext cx="943500" cy="484500"/>
          </a:xfrm>
          <a:prstGeom prst="rect">
            <a:avLst/>
          </a:prstGeom>
          <a:noFill/>
          <a:ln>
            <a:noFill/>
          </a:ln>
        </p:spPr>
        <p:txBody>
          <a:bodyPr spcFirstLastPara="1" wrap="square" lIns="121900" tIns="121900" rIns="121900" bIns="121900" anchor="t" anchorCtr="0">
            <a:noAutofit/>
          </a:bodyPr>
          <a:lstStyle/>
          <a:p>
            <a:pPr marL="0" marR="0" lvl="0" indent="0" algn="ctr" rtl="0">
              <a:lnSpc>
                <a:spcPct val="80000"/>
              </a:lnSpc>
              <a:spcBef>
                <a:spcPts val="0"/>
              </a:spcBef>
              <a:spcAft>
                <a:spcPts val="0"/>
              </a:spcAft>
              <a:buClr>
                <a:schemeClr val="dk1"/>
              </a:buClr>
              <a:buSzPts val="465"/>
              <a:buFont typeface="Arial"/>
              <a:buNone/>
            </a:pPr>
            <a:r>
              <a:rPr lang="en" sz="1860" b="1" i="0" u="none" strike="noStrike" cap="none">
                <a:solidFill>
                  <a:schemeClr val="dk1"/>
                </a:solidFill>
                <a:latin typeface="Arial"/>
                <a:ea typeface="Arial"/>
                <a:cs typeface="Arial"/>
                <a:sym typeface="Arial"/>
              </a:rPr>
              <a:t>type</a:t>
            </a:r>
            <a:r>
              <a:rPr lang="en" sz="1860" b="0" i="0" u="none" strike="noStrike" cap="none">
                <a:solidFill>
                  <a:schemeClr val="dk1"/>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401" name="Google Shape;401;p36"/>
          <p:cNvSpPr txBox="1"/>
          <p:nvPr/>
        </p:nvSpPr>
        <p:spPr>
          <a:xfrm>
            <a:off x="10084315" y="1945519"/>
            <a:ext cx="914400" cy="505200"/>
          </a:xfrm>
          <a:prstGeom prst="rect">
            <a:avLst/>
          </a:prstGeom>
          <a:noFill/>
          <a:ln>
            <a:noFill/>
          </a:ln>
        </p:spPr>
        <p:txBody>
          <a:bodyPr spcFirstLastPara="1" wrap="square" lIns="121900" tIns="121900" rIns="121900" bIns="121900" anchor="t" anchorCtr="0">
            <a:noAutofit/>
          </a:bodyPr>
          <a:lstStyle/>
          <a:p>
            <a:pPr marL="0" marR="0" lvl="0" indent="0" algn="ctr" rtl="0">
              <a:lnSpc>
                <a:spcPct val="80000"/>
              </a:lnSpc>
              <a:spcBef>
                <a:spcPts val="0"/>
              </a:spcBef>
              <a:spcAft>
                <a:spcPts val="0"/>
              </a:spcAft>
              <a:buClr>
                <a:schemeClr val="dk1"/>
              </a:buClr>
              <a:buSzPts val="465"/>
              <a:buFont typeface="Arial"/>
              <a:buNone/>
            </a:pPr>
            <a:r>
              <a:rPr lang="en" sz="1860" b="1" i="0" u="none" strike="noStrike" cap="none">
                <a:solidFill>
                  <a:schemeClr val="dk1"/>
                </a:solidFill>
                <a:latin typeface="Arial"/>
                <a:ea typeface="Arial"/>
                <a:cs typeface="Arial"/>
                <a:sym typeface="Arial"/>
              </a:rPr>
              <a:t>type</a:t>
            </a:r>
            <a:r>
              <a:rPr lang="en" sz="1860" b="0" i="0" u="none" strike="noStrike" cap="none">
                <a:solidFill>
                  <a:schemeClr val="dk1"/>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402" name="Google Shape;402;p36"/>
          <p:cNvSpPr txBox="1"/>
          <p:nvPr/>
        </p:nvSpPr>
        <p:spPr>
          <a:xfrm>
            <a:off x="10924645" y="2153129"/>
            <a:ext cx="902100" cy="565200"/>
          </a:xfrm>
          <a:prstGeom prst="rect">
            <a:avLst/>
          </a:prstGeom>
          <a:noFill/>
          <a:ln>
            <a:noFill/>
          </a:ln>
        </p:spPr>
        <p:txBody>
          <a:bodyPr spcFirstLastPara="1" wrap="square" lIns="121900" tIns="121900" rIns="121900" bIns="121900" anchor="t" anchorCtr="0">
            <a:noAutofit/>
          </a:bodyPr>
          <a:lstStyle/>
          <a:p>
            <a:pPr marL="0" marR="0" lvl="0" indent="0" algn="ctr" rtl="0">
              <a:lnSpc>
                <a:spcPct val="80000"/>
              </a:lnSpc>
              <a:spcBef>
                <a:spcPts val="0"/>
              </a:spcBef>
              <a:spcAft>
                <a:spcPts val="0"/>
              </a:spcAft>
              <a:buClr>
                <a:schemeClr val="dk1"/>
              </a:buClr>
              <a:buSzPts val="465"/>
              <a:buFont typeface="Arial"/>
              <a:buNone/>
            </a:pPr>
            <a:r>
              <a:rPr lang="en" sz="1860" b="1" i="0" u="none" strike="noStrike" cap="none">
                <a:solidFill>
                  <a:schemeClr val="dk1"/>
                </a:solidFill>
                <a:latin typeface="Arial"/>
                <a:ea typeface="Arial"/>
                <a:cs typeface="Arial"/>
                <a:sym typeface="Arial"/>
              </a:rPr>
              <a:t>name</a:t>
            </a:r>
            <a:r>
              <a:rPr lang="en" sz="1860" b="0" i="0" u="none" strike="noStrike" cap="none">
                <a:solidFill>
                  <a:schemeClr val="dk1"/>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403" name="Google Shape;403;p36"/>
          <p:cNvSpPr txBox="1"/>
          <p:nvPr/>
        </p:nvSpPr>
        <p:spPr>
          <a:xfrm>
            <a:off x="9267867" y="2177569"/>
            <a:ext cx="885300" cy="565200"/>
          </a:xfrm>
          <a:prstGeom prst="rect">
            <a:avLst/>
          </a:prstGeom>
          <a:noFill/>
          <a:ln>
            <a:noFill/>
          </a:ln>
        </p:spPr>
        <p:txBody>
          <a:bodyPr spcFirstLastPara="1" wrap="square" lIns="121900" tIns="121900" rIns="121900" bIns="121900" anchor="t" anchorCtr="0">
            <a:noAutofit/>
          </a:bodyPr>
          <a:lstStyle/>
          <a:p>
            <a:pPr marL="0" marR="0" lvl="0" indent="0" algn="ctr" rtl="0">
              <a:lnSpc>
                <a:spcPct val="80000"/>
              </a:lnSpc>
              <a:spcBef>
                <a:spcPts val="0"/>
              </a:spcBef>
              <a:spcAft>
                <a:spcPts val="0"/>
              </a:spcAft>
              <a:buClr>
                <a:schemeClr val="dk1"/>
              </a:buClr>
              <a:buSzPts val="465"/>
              <a:buFont typeface="Arial"/>
              <a:buNone/>
            </a:pPr>
            <a:r>
              <a:rPr lang="en" sz="1860" b="1" i="0" u="none" strike="noStrike" cap="none">
                <a:solidFill>
                  <a:schemeClr val="dk1"/>
                </a:solidFill>
                <a:latin typeface="Arial"/>
                <a:ea typeface="Arial"/>
                <a:cs typeface="Arial"/>
                <a:sym typeface="Arial"/>
              </a:rPr>
              <a:t>name</a:t>
            </a:r>
            <a:r>
              <a:rPr lang="en" sz="1860" b="0" i="0" u="none" strike="noStrike" cap="none">
                <a:solidFill>
                  <a:schemeClr val="dk1"/>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cxnSp>
        <p:nvCxnSpPr>
          <p:cNvPr id="404" name="Google Shape;404;p36"/>
          <p:cNvCxnSpPr/>
          <p:nvPr/>
        </p:nvCxnSpPr>
        <p:spPr>
          <a:xfrm flipH="1">
            <a:off x="8937803" y="2491038"/>
            <a:ext cx="6000" cy="522900"/>
          </a:xfrm>
          <a:prstGeom prst="straightConnector1">
            <a:avLst/>
          </a:prstGeom>
          <a:noFill/>
          <a:ln w="19050" cap="flat" cmpd="sng">
            <a:solidFill>
              <a:schemeClr val="dk2"/>
            </a:solidFill>
            <a:prstDash val="solid"/>
            <a:round/>
            <a:headEnd type="none" w="sm" len="sm"/>
            <a:tailEnd type="triangle" w="lg" len="lg"/>
          </a:ln>
        </p:spPr>
      </p:cxnSp>
      <p:cxnSp>
        <p:nvCxnSpPr>
          <p:cNvPr id="405" name="Google Shape;405;p36"/>
          <p:cNvCxnSpPr/>
          <p:nvPr/>
        </p:nvCxnSpPr>
        <p:spPr>
          <a:xfrm>
            <a:off x="9741009" y="2510719"/>
            <a:ext cx="3300" cy="464100"/>
          </a:xfrm>
          <a:prstGeom prst="straightConnector1">
            <a:avLst/>
          </a:prstGeom>
          <a:noFill/>
          <a:ln w="19050" cap="flat" cmpd="sng">
            <a:solidFill>
              <a:schemeClr val="dk2"/>
            </a:solidFill>
            <a:prstDash val="solid"/>
            <a:round/>
            <a:headEnd type="none" w="sm" len="sm"/>
            <a:tailEnd type="triangle" w="lg" len="lg"/>
          </a:ln>
        </p:spPr>
      </p:cxnSp>
      <p:cxnSp>
        <p:nvCxnSpPr>
          <p:cNvPr id="406" name="Google Shape;406;p36"/>
          <p:cNvCxnSpPr/>
          <p:nvPr/>
        </p:nvCxnSpPr>
        <p:spPr>
          <a:xfrm>
            <a:off x="10526525" y="2347989"/>
            <a:ext cx="0" cy="646500"/>
          </a:xfrm>
          <a:prstGeom prst="straightConnector1">
            <a:avLst/>
          </a:prstGeom>
          <a:noFill/>
          <a:ln w="19050" cap="flat" cmpd="sng">
            <a:solidFill>
              <a:schemeClr val="dk2"/>
            </a:solidFill>
            <a:prstDash val="solid"/>
            <a:round/>
            <a:headEnd type="none" w="sm" len="sm"/>
            <a:tailEnd type="triangle" w="lg" len="lg"/>
          </a:ln>
        </p:spPr>
      </p:cxnSp>
      <p:cxnSp>
        <p:nvCxnSpPr>
          <p:cNvPr id="407" name="Google Shape;407;p36"/>
          <p:cNvCxnSpPr/>
          <p:nvPr/>
        </p:nvCxnSpPr>
        <p:spPr>
          <a:xfrm flipH="1">
            <a:off x="11329724" y="2515399"/>
            <a:ext cx="9600" cy="479400"/>
          </a:xfrm>
          <a:prstGeom prst="straightConnector1">
            <a:avLst/>
          </a:prstGeom>
          <a:noFill/>
          <a:ln w="19050" cap="flat" cmpd="sng">
            <a:solidFill>
              <a:schemeClr val="dk2"/>
            </a:solidFill>
            <a:prstDash val="solid"/>
            <a:round/>
            <a:headEnd type="none" w="sm" len="sm"/>
            <a:tailEnd type="triangle" w="lg" len="lg"/>
          </a:ln>
        </p:spPr>
      </p:cxnSp>
      <p:sp>
        <p:nvSpPr>
          <p:cNvPr id="408" name="Google Shape;408;p36"/>
          <p:cNvSpPr txBox="1">
            <a:spLocks noGrp="1"/>
          </p:cNvSpPr>
          <p:nvPr>
            <p:ph type="title"/>
          </p:nvPr>
        </p:nvSpPr>
        <p:spPr>
          <a:xfrm>
            <a:off x="609600" y="231678"/>
            <a:ext cx="10972799" cy="11430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Parameters (</a:t>
            </a:r>
            <a:r>
              <a:rPr lang="en"/>
              <a:t>2/3</a:t>
            </a:r>
            <a:r>
              <a:rPr lang="en" sz="3600" b="1" i="0" u="none" strike="noStrike" cap="none">
                <a:solidFill>
                  <a:schemeClr val="dk1"/>
                </a:solidFill>
                <a:latin typeface="Arial"/>
                <a:ea typeface="Arial"/>
                <a:cs typeface="Arial"/>
                <a:sym typeface="Arial"/>
              </a:rPr>
              <a: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8">
                                            <p:txEl>
                                              <p:pRg st="0" end="0"/>
                                            </p:txEl>
                                          </p:spTgt>
                                        </p:tgtEl>
                                        <p:attrNameLst>
                                          <p:attrName>style.visibility</p:attrName>
                                        </p:attrNameLst>
                                      </p:cBhvr>
                                      <p:to>
                                        <p:strVal val="visible"/>
                                      </p:to>
                                    </p:set>
                                    <p:animEffect transition="in" filter="fade">
                                      <p:cBhvr>
                                        <p:cTn id="7" dur="500"/>
                                        <p:tgtEl>
                                          <p:spTgt spid="39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8">
                                            <p:txEl>
                                              <p:pRg st="1" end="1"/>
                                            </p:txEl>
                                          </p:spTgt>
                                        </p:tgtEl>
                                        <p:attrNameLst>
                                          <p:attrName>style.visibility</p:attrName>
                                        </p:attrNameLst>
                                      </p:cBhvr>
                                      <p:to>
                                        <p:strVal val="visible"/>
                                      </p:to>
                                    </p:set>
                                    <p:animEffect transition="in" filter="fade">
                                      <p:cBhvr>
                                        <p:cTn id="12" dur="500"/>
                                        <p:tgtEl>
                                          <p:spTgt spid="39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98">
                                            <p:txEl>
                                              <p:pRg st="2" end="2"/>
                                            </p:txEl>
                                          </p:spTgt>
                                        </p:tgtEl>
                                        <p:attrNameLst>
                                          <p:attrName>style.visibility</p:attrName>
                                        </p:attrNameLst>
                                      </p:cBhvr>
                                      <p:to>
                                        <p:strVal val="visible"/>
                                      </p:to>
                                    </p:set>
                                    <p:animEffect transition="in" filter="fade">
                                      <p:cBhvr>
                                        <p:cTn id="17" dur="500"/>
                                        <p:tgtEl>
                                          <p:spTgt spid="39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98">
                                            <p:txEl>
                                              <p:pRg st="3" end="3"/>
                                            </p:txEl>
                                          </p:spTgt>
                                        </p:tgtEl>
                                        <p:attrNameLst>
                                          <p:attrName>style.visibility</p:attrName>
                                        </p:attrNameLst>
                                      </p:cBhvr>
                                      <p:to>
                                        <p:strVal val="visible"/>
                                      </p:to>
                                    </p:set>
                                    <p:animEffect transition="in" filter="fade">
                                      <p:cBhvr>
                                        <p:cTn id="22" dur="500"/>
                                        <p:tgtEl>
                                          <p:spTgt spid="39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00"/>
                                        </p:tgtEl>
                                        <p:attrNameLst>
                                          <p:attrName>style.visibility</p:attrName>
                                        </p:attrNameLst>
                                      </p:cBhvr>
                                      <p:to>
                                        <p:strVal val="visible"/>
                                      </p:to>
                                    </p:set>
                                    <p:animEffect transition="in" filter="fade">
                                      <p:cBhvr>
                                        <p:cTn id="27" dur="500"/>
                                        <p:tgtEl>
                                          <p:spTgt spid="400"/>
                                        </p:tgtEl>
                                      </p:cBhvr>
                                    </p:animEffect>
                                  </p:childTnLst>
                                </p:cTn>
                              </p:par>
                              <p:par>
                                <p:cTn id="28" presetID="10" presetClass="entr" presetSubtype="0" fill="hold" nodeType="withEffect">
                                  <p:stCondLst>
                                    <p:cond delay="0"/>
                                  </p:stCondLst>
                                  <p:childTnLst>
                                    <p:set>
                                      <p:cBhvr>
                                        <p:cTn id="29" dur="1" fill="hold">
                                          <p:stCondLst>
                                            <p:cond delay="0"/>
                                          </p:stCondLst>
                                        </p:cTn>
                                        <p:tgtEl>
                                          <p:spTgt spid="401"/>
                                        </p:tgtEl>
                                        <p:attrNameLst>
                                          <p:attrName>style.visibility</p:attrName>
                                        </p:attrNameLst>
                                      </p:cBhvr>
                                      <p:to>
                                        <p:strVal val="visible"/>
                                      </p:to>
                                    </p:set>
                                    <p:animEffect transition="in" filter="fade">
                                      <p:cBhvr>
                                        <p:cTn id="30" dur="500"/>
                                        <p:tgtEl>
                                          <p:spTgt spid="401"/>
                                        </p:tgtEl>
                                      </p:cBhvr>
                                    </p:animEffect>
                                  </p:childTnLst>
                                </p:cTn>
                              </p:par>
                              <p:par>
                                <p:cTn id="31" presetID="10" presetClass="entr" presetSubtype="0" fill="hold" nodeType="withEffect">
                                  <p:stCondLst>
                                    <p:cond delay="0"/>
                                  </p:stCondLst>
                                  <p:childTnLst>
                                    <p:set>
                                      <p:cBhvr>
                                        <p:cTn id="32" dur="1" fill="hold">
                                          <p:stCondLst>
                                            <p:cond delay="0"/>
                                          </p:stCondLst>
                                        </p:cTn>
                                        <p:tgtEl>
                                          <p:spTgt spid="402"/>
                                        </p:tgtEl>
                                        <p:attrNameLst>
                                          <p:attrName>style.visibility</p:attrName>
                                        </p:attrNameLst>
                                      </p:cBhvr>
                                      <p:to>
                                        <p:strVal val="visible"/>
                                      </p:to>
                                    </p:set>
                                    <p:animEffect transition="in" filter="fade">
                                      <p:cBhvr>
                                        <p:cTn id="33" dur="500"/>
                                        <p:tgtEl>
                                          <p:spTgt spid="402"/>
                                        </p:tgtEl>
                                      </p:cBhvr>
                                    </p:animEffect>
                                  </p:childTnLst>
                                </p:cTn>
                              </p:par>
                              <p:par>
                                <p:cTn id="34" presetID="10" presetClass="entr" presetSubtype="0" fill="hold" nodeType="withEffect">
                                  <p:stCondLst>
                                    <p:cond delay="0"/>
                                  </p:stCondLst>
                                  <p:childTnLst>
                                    <p:set>
                                      <p:cBhvr>
                                        <p:cTn id="35" dur="1" fill="hold">
                                          <p:stCondLst>
                                            <p:cond delay="0"/>
                                          </p:stCondLst>
                                        </p:cTn>
                                        <p:tgtEl>
                                          <p:spTgt spid="403"/>
                                        </p:tgtEl>
                                        <p:attrNameLst>
                                          <p:attrName>style.visibility</p:attrName>
                                        </p:attrNameLst>
                                      </p:cBhvr>
                                      <p:to>
                                        <p:strVal val="visible"/>
                                      </p:to>
                                    </p:set>
                                    <p:animEffect transition="in" filter="fade">
                                      <p:cBhvr>
                                        <p:cTn id="36" dur="500"/>
                                        <p:tgtEl>
                                          <p:spTgt spid="403"/>
                                        </p:tgtEl>
                                      </p:cBhvr>
                                    </p:animEffect>
                                  </p:childTnLst>
                                </p:cTn>
                              </p:par>
                              <p:par>
                                <p:cTn id="37" presetID="10" presetClass="entr" presetSubtype="0" fill="hold" nodeType="withEffect">
                                  <p:stCondLst>
                                    <p:cond delay="0"/>
                                  </p:stCondLst>
                                  <p:childTnLst>
                                    <p:set>
                                      <p:cBhvr>
                                        <p:cTn id="38" dur="1" fill="hold">
                                          <p:stCondLst>
                                            <p:cond delay="0"/>
                                          </p:stCondLst>
                                        </p:cTn>
                                        <p:tgtEl>
                                          <p:spTgt spid="404"/>
                                        </p:tgtEl>
                                        <p:attrNameLst>
                                          <p:attrName>style.visibility</p:attrName>
                                        </p:attrNameLst>
                                      </p:cBhvr>
                                      <p:to>
                                        <p:strVal val="visible"/>
                                      </p:to>
                                    </p:set>
                                    <p:animEffect transition="in" filter="fade">
                                      <p:cBhvr>
                                        <p:cTn id="39" dur="500"/>
                                        <p:tgtEl>
                                          <p:spTgt spid="404"/>
                                        </p:tgtEl>
                                      </p:cBhvr>
                                    </p:animEffect>
                                  </p:childTnLst>
                                </p:cTn>
                              </p:par>
                              <p:par>
                                <p:cTn id="40" presetID="10" presetClass="entr" presetSubtype="0" fill="hold" nodeType="withEffect">
                                  <p:stCondLst>
                                    <p:cond delay="0"/>
                                  </p:stCondLst>
                                  <p:childTnLst>
                                    <p:set>
                                      <p:cBhvr>
                                        <p:cTn id="41" dur="1" fill="hold">
                                          <p:stCondLst>
                                            <p:cond delay="0"/>
                                          </p:stCondLst>
                                        </p:cTn>
                                        <p:tgtEl>
                                          <p:spTgt spid="405"/>
                                        </p:tgtEl>
                                        <p:attrNameLst>
                                          <p:attrName>style.visibility</p:attrName>
                                        </p:attrNameLst>
                                      </p:cBhvr>
                                      <p:to>
                                        <p:strVal val="visible"/>
                                      </p:to>
                                    </p:set>
                                    <p:animEffect transition="in" filter="fade">
                                      <p:cBhvr>
                                        <p:cTn id="42" dur="500"/>
                                        <p:tgtEl>
                                          <p:spTgt spid="405"/>
                                        </p:tgtEl>
                                      </p:cBhvr>
                                    </p:animEffect>
                                  </p:childTnLst>
                                </p:cTn>
                              </p:par>
                              <p:par>
                                <p:cTn id="43" presetID="10" presetClass="entr" presetSubtype="0" fill="hold" nodeType="withEffect">
                                  <p:stCondLst>
                                    <p:cond delay="0"/>
                                  </p:stCondLst>
                                  <p:childTnLst>
                                    <p:set>
                                      <p:cBhvr>
                                        <p:cTn id="44" dur="1" fill="hold">
                                          <p:stCondLst>
                                            <p:cond delay="0"/>
                                          </p:stCondLst>
                                        </p:cTn>
                                        <p:tgtEl>
                                          <p:spTgt spid="406"/>
                                        </p:tgtEl>
                                        <p:attrNameLst>
                                          <p:attrName>style.visibility</p:attrName>
                                        </p:attrNameLst>
                                      </p:cBhvr>
                                      <p:to>
                                        <p:strVal val="visible"/>
                                      </p:to>
                                    </p:set>
                                    <p:animEffect transition="in" filter="fade">
                                      <p:cBhvr>
                                        <p:cTn id="45" dur="500"/>
                                        <p:tgtEl>
                                          <p:spTgt spid="406"/>
                                        </p:tgtEl>
                                      </p:cBhvr>
                                    </p:animEffect>
                                  </p:childTnLst>
                                </p:cTn>
                              </p:par>
                              <p:par>
                                <p:cTn id="46" presetID="10" presetClass="entr" presetSubtype="0" fill="hold" nodeType="withEffect">
                                  <p:stCondLst>
                                    <p:cond delay="0"/>
                                  </p:stCondLst>
                                  <p:childTnLst>
                                    <p:set>
                                      <p:cBhvr>
                                        <p:cTn id="47" dur="1" fill="hold">
                                          <p:stCondLst>
                                            <p:cond delay="0"/>
                                          </p:stCondLst>
                                        </p:cTn>
                                        <p:tgtEl>
                                          <p:spTgt spid="407"/>
                                        </p:tgtEl>
                                        <p:attrNameLst>
                                          <p:attrName>style.visibility</p:attrName>
                                        </p:attrNameLst>
                                      </p:cBhvr>
                                      <p:to>
                                        <p:strVal val="visible"/>
                                      </p:to>
                                    </p:set>
                                    <p:animEffect transition="in" filter="fade">
                                      <p:cBhvr>
                                        <p:cTn id="48" dur="500"/>
                                        <p:tgtEl>
                                          <p:spTgt spid="4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37"/>
          <p:cNvSpPr txBox="1">
            <a:spLocks noGrp="1"/>
          </p:cNvSpPr>
          <p:nvPr>
            <p:ph type="body" idx="1"/>
          </p:nvPr>
        </p:nvSpPr>
        <p:spPr>
          <a:xfrm>
            <a:off x="0" y="1374678"/>
            <a:ext cx="5935500" cy="4967700"/>
          </a:xfrm>
          <a:prstGeom prst="rect">
            <a:avLst/>
          </a:prstGeom>
          <a:noFill/>
          <a:ln>
            <a:noFill/>
          </a:ln>
        </p:spPr>
        <p:txBody>
          <a:bodyPr spcFirstLastPara="1" wrap="square" lIns="121900" tIns="121900" rIns="121900" bIns="121900" anchor="ctr" anchorCtr="0">
            <a:noAutofit/>
          </a:bodyPr>
          <a:lstStyle/>
          <a:p>
            <a:pPr marL="609585" marR="0" lvl="0" indent="-482583" algn="l" rtl="0">
              <a:lnSpc>
                <a:spcPct val="90000"/>
              </a:lnSpc>
              <a:spcBef>
                <a:spcPts val="0"/>
              </a:spcBef>
              <a:spcAft>
                <a:spcPts val="0"/>
              </a:spcAft>
              <a:buClr>
                <a:schemeClr val="dk1"/>
              </a:buClr>
              <a:buSzPts val="2800"/>
              <a:buFont typeface="Arial"/>
              <a:buChar char="●"/>
            </a:pPr>
            <a:r>
              <a:rPr lang="en" b="0" i="0" u="none" strike="noStrike" cap="none">
                <a:solidFill>
                  <a:schemeClr val="dk1"/>
                </a:solidFill>
              </a:rPr>
              <a:t>Remember </a:t>
            </a:r>
            <a:r>
              <a:rPr lang="en" b="0" i="0" u="none" strike="noStrike" cap="none">
                <a:solidFill>
                  <a:srgbClr val="0000FF"/>
                </a:solidFill>
                <a:latin typeface="Consolas"/>
                <a:ea typeface="Consolas"/>
                <a:cs typeface="Consolas"/>
                <a:sym typeface="Consolas"/>
              </a:rPr>
              <a:t>Robot</a:t>
            </a:r>
            <a:r>
              <a:rPr lang="en" b="0" i="0" u="none" strike="noStrike" cap="none">
                <a:solidFill>
                  <a:schemeClr val="dk1"/>
                </a:solidFill>
              </a:rPr>
              <a:t> class from last lecture?</a:t>
            </a:r>
            <a:endParaRPr b="0" i="0" u="none" strike="noStrike" cap="none">
              <a:solidFill>
                <a:schemeClr val="dk1"/>
              </a:solidFill>
            </a:endParaRPr>
          </a:p>
          <a:p>
            <a:pPr marL="609585" marR="0" lvl="0" indent="-482583" algn="l" rtl="0">
              <a:lnSpc>
                <a:spcPct val="90000"/>
              </a:lnSpc>
              <a:spcBef>
                <a:spcPts val="2533"/>
              </a:spcBef>
              <a:spcAft>
                <a:spcPts val="0"/>
              </a:spcAft>
              <a:buClr>
                <a:schemeClr val="dk1"/>
              </a:buClr>
              <a:buSzPts val="2800"/>
              <a:buFont typeface="Arial"/>
              <a:buChar char="●"/>
            </a:pPr>
            <a:r>
              <a:rPr lang="en" b="0" i="0" u="none" strike="noStrike" cap="none">
                <a:solidFill>
                  <a:schemeClr val="dk1"/>
                </a:solidFill>
              </a:rPr>
              <a:t>Its </a:t>
            </a:r>
            <a:r>
              <a:rPr lang="en" b="0" i="0" u="none" strike="noStrike" cap="none">
                <a:solidFill>
                  <a:srgbClr val="0000FF"/>
                </a:solidFill>
                <a:latin typeface="Consolas"/>
                <a:ea typeface="Consolas"/>
                <a:cs typeface="Consolas"/>
                <a:sym typeface="Consolas"/>
              </a:rPr>
              <a:t>moveForward</a:t>
            </a:r>
            <a:r>
              <a:rPr lang="en" b="0" i="0" u="none" strike="noStrike" cap="none">
                <a:solidFill>
                  <a:schemeClr val="dk1"/>
                </a:solidFill>
              </a:rPr>
              <a:t> method took in a parameter-- an </a:t>
            </a:r>
            <a:r>
              <a:rPr lang="en" b="0" i="0" u="none" strike="noStrike" cap="none">
                <a:solidFill>
                  <a:srgbClr val="0000FF"/>
                </a:solidFill>
                <a:latin typeface="Consolas"/>
                <a:ea typeface="Consolas"/>
                <a:cs typeface="Consolas"/>
                <a:sym typeface="Consolas"/>
              </a:rPr>
              <a:t>int</a:t>
            </a:r>
            <a:r>
              <a:rPr lang="en" b="0" i="0" u="none" strike="noStrike" cap="none">
                <a:solidFill>
                  <a:schemeClr val="dk1"/>
                </a:solidFill>
              </a:rPr>
              <a:t> named </a:t>
            </a:r>
            <a:r>
              <a:rPr lang="en" b="1" i="0" u="none" strike="noStrike" cap="none">
                <a:solidFill>
                  <a:schemeClr val="dk1"/>
                </a:solidFill>
              </a:rPr>
              <a:t>numberOfSteps</a:t>
            </a:r>
            <a:endParaRPr b="1" i="0" u="none" strike="noStrike" cap="none">
              <a:solidFill>
                <a:schemeClr val="dk1"/>
              </a:solidFill>
            </a:endParaRPr>
          </a:p>
          <a:p>
            <a:pPr marL="609585" marR="0" lvl="0" indent="-482583" algn="l" rtl="0">
              <a:lnSpc>
                <a:spcPct val="90000"/>
              </a:lnSpc>
              <a:spcBef>
                <a:spcPts val="2533"/>
              </a:spcBef>
              <a:spcAft>
                <a:spcPts val="0"/>
              </a:spcAft>
              <a:buClr>
                <a:schemeClr val="dk1"/>
              </a:buClr>
              <a:buSzPts val="2800"/>
              <a:buFont typeface="Arial"/>
              <a:buChar char="●"/>
            </a:pPr>
            <a:r>
              <a:rPr lang="en" b="0" i="0" u="none" strike="noStrike" cap="none">
                <a:solidFill>
                  <a:schemeClr val="dk1"/>
                </a:solidFill>
              </a:rPr>
              <a:t>Follows same parameter format: </a:t>
            </a:r>
            <a:r>
              <a:rPr lang="en" b="1" i="0" u="none" strike="noStrike" cap="none">
                <a:solidFill>
                  <a:srgbClr val="FF0000"/>
                </a:solidFill>
              </a:rPr>
              <a:t>type</a:t>
            </a:r>
            <a:r>
              <a:rPr lang="en" b="0" i="0" u="none" strike="noStrike" cap="none">
                <a:solidFill>
                  <a:schemeClr val="dk1"/>
                </a:solidFill>
              </a:rPr>
              <a:t>, then </a:t>
            </a:r>
            <a:r>
              <a:rPr lang="en" b="1" i="0" u="none" strike="noStrike" cap="none">
                <a:solidFill>
                  <a:srgbClr val="FF0000"/>
                </a:solidFill>
              </a:rPr>
              <a:t>name</a:t>
            </a:r>
            <a:endParaRPr b="1" i="0" u="none" strike="noStrike" cap="none">
              <a:solidFill>
                <a:schemeClr val="dk1"/>
              </a:solidFill>
            </a:endParaRPr>
          </a:p>
        </p:txBody>
      </p:sp>
      <p:sp>
        <p:nvSpPr>
          <p:cNvPr id="414" name="Google Shape;414;p37"/>
          <p:cNvSpPr txBox="1">
            <a:spLocks noGrp="1"/>
          </p:cNvSpPr>
          <p:nvPr>
            <p:ph type="body" idx="2"/>
          </p:nvPr>
        </p:nvSpPr>
        <p:spPr>
          <a:xfrm>
            <a:off x="5935500" y="1050001"/>
            <a:ext cx="6256499" cy="5193000"/>
          </a:xfrm>
          <a:prstGeom prst="rect">
            <a:avLst/>
          </a:prstGeom>
          <a:noFill/>
          <a:ln>
            <a:noFill/>
          </a:ln>
        </p:spPr>
        <p:txBody>
          <a:bodyPr spcFirstLastPara="1" wrap="square" lIns="121900" tIns="121900" rIns="121900" bIns="121900" anchor="ctr" anchorCtr="0">
            <a:noAutofit/>
          </a:bodyPr>
          <a:lstStyle/>
          <a:p>
            <a:pPr marL="228600" marR="0" lvl="0" indent="-228600" algn="l" rtl="0">
              <a:lnSpc>
                <a:spcPct val="115000"/>
              </a:lnSpc>
              <a:spcBef>
                <a:spcPts val="0"/>
              </a:spcBef>
              <a:spcAft>
                <a:spcPts val="0"/>
              </a:spcAft>
              <a:buClr>
                <a:srgbClr val="000000"/>
              </a:buClr>
              <a:buSzPts val="467"/>
              <a:buFont typeface="Arial"/>
              <a:buNone/>
            </a:pPr>
            <a:r>
              <a:rPr lang="en" sz="1867" b="0" i="0" u="none" strike="noStrike" cap="none" dirty="0">
                <a:solidFill>
                  <a:srgbClr val="000000"/>
                </a:solidFill>
                <a:latin typeface="Consolas"/>
                <a:ea typeface="Consolas"/>
                <a:cs typeface="Consolas"/>
                <a:sym typeface="Consolas"/>
              </a:rPr>
              <a:t>/* Within Robot class definition */</a:t>
            </a:r>
            <a:endParaRPr dirty="0"/>
          </a:p>
          <a:p>
            <a:pPr marL="228600" marR="0" lvl="0" indent="-228600" algn="l" rtl="0">
              <a:lnSpc>
                <a:spcPct val="115000"/>
              </a:lnSpc>
              <a:spcBef>
                <a:spcPts val="0"/>
              </a:spcBef>
              <a:spcAft>
                <a:spcPts val="0"/>
              </a:spcAft>
              <a:buClr>
                <a:schemeClr val="dk1"/>
              </a:buClr>
              <a:buSzPts val="467"/>
              <a:buFont typeface="Arial"/>
              <a:buNone/>
            </a:pPr>
            <a:endParaRPr sz="1867" b="0" i="0" u="none" strike="noStrike" cap="none" dirty="0">
              <a:solidFill>
                <a:srgbClr val="000000"/>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467"/>
              <a:buFont typeface="Arial"/>
              <a:buNone/>
            </a:pPr>
            <a:endParaRPr sz="1867" b="0" i="0" u="none" strike="noStrike" cap="none" dirty="0">
              <a:solidFill>
                <a:srgbClr val="000000"/>
              </a:solidFill>
              <a:latin typeface="Consolas"/>
              <a:ea typeface="Consolas"/>
              <a:cs typeface="Consolas"/>
              <a:sym typeface="Consolas"/>
            </a:endParaRPr>
          </a:p>
          <a:p>
            <a:pPr marL="228600" marR="0" lvl="0" indent="-228600" algn="l" rtl="0">
              <a:lnSpc>
                <a:spcPct val="115000"/>
              </a:lnSpc>
              <a:spcBef>
                <a:spcPts val="0"/>
              </a:spcBef>
              <a:spcAft>
                <a:spcPts val="0"/>
              </a:spcAft>
              <a:buClr>
                <a:srgbClr val="000000"/>
              </a:buClr>
              <a:buSzPts val="467"/>
              <a:buFont typeface="Arial"/>
              <a:buNone/>
            </a:pPr>
            <a:r>
              <a:rPr lang="en" sz="1867" b="0" i="0" u="none" strike="noStrike" cap="none" dirty="0">
                <a:solidFill>
                  <a:srgbClr val="000000"/>
                </a:solidFill>
                <a:latin typeface="Consolas"/>
                <a:ea typeface="Consolas"/>
                <a:cs typeface="Consolas"/>
                <a:sym typeface="Consolas"/>
              </a:rPr>
              <a:t>	public void </a:t>
            </a:r>
            <a:r>
              <a:rPr lang="en" sz="1867" b="0" i="0" u="none" strike="noStrike" cap="none" dirty="0" err="1">
                <a:solidFill>
                  <a:srgbClr val="000000"/>
                </a:solidFill>
                <a:latin typeface="Consolas"/>
                <a:ea typeface="Consolas"/>
                <a:cs typeface="Consolas"/>
                <a:sym typeface="Consolas"/>
              </a:rPr>
              <a:t>moveForward</a:t>
            </a:r>
            <a:r>
              <a:rPr lang="en" sz="1867" b="0" i="0" u="none" strike="noStrike" cap="none" dirty="0">
                <a:solidFill>
                  <a:srgbClr val="000000"/>
                </a:solidFill>
                <a:latin typeface="Consolas"/>
                <a:ea typeface="Consolas"/>
                <a:cs typeface="Consolas"/>
                <a:sym typeface="Consolas"/>
              </a:rPr>
              <a:t>(</a:t>
            </a:r>
            <a:r>
              <a:rPr lang="en" sz="1867" b="1" i="0" u="none" strike="noStrike" cap="none" dirty="0">
                <a:solidFill>
                  <a:srgbClr val="FF0000"/>
                </a:solidFill>
                <a:latin typeface="Consolas"/>
                <a:ea typeface="Consolas"/>
                <a:cs typeface="Consolas"/>
                <a:sym typeface="Consolas"/>
              </a:rPr>
              <a:t>int </a:t>
            </a:r>
            <a:r>
              <a:rPr lang="en" sz="1867" b="1" i="0" u="none" strike="noStrike" cap="none" dirty="0" err="1">
                <a:solidFill>
                  <a:srgbClr val="FF0000"/>
                </a:solidFill>
                <a:latin typeface="Consolas"/>
                <a:ea typeface="Consolas"/>
                <a:cs typeface="Consolas"/>
                <a:sym typeface="Consolas"/>
              </a:rPr>
              <a:t>numberOfSteps</a:t>
            </a:r>
            <a:r>
              <a:rPr lang="en" sz="1867" b="0" i="0" u="none" strike="noStrike" cap="none" dirty="0">
                <a:solidFill>
                  <a:srgbClr val="000000"/>
                </a:solidFill>
                <a:latin typeface="Consolas"/>
                <a:ea typeface="Consolas"/>
                <a:cs typeface="Consolas"/>
                <a:sym typeface="Consolas"/>
              </a:rPr>
              <a:t>)</a:t>
            </a:r>
            <a:r>
              <a:rPr lang="en" sz="1867" b="0" i="0" u="none" strike="noStrike" cap="none" dirty="0">
                <a:solidFill>
                  <a:schemeClr val="dk1"/>
                </a:solidFill>
                <a:latin typeface="Consolas"/>
                <a:ea typeface="Consolas"/>
                <a:cs typeface="Consolas"/>
                <a:sym typeface="Consolas"/>
              </a:rPr>
              <a:t> {</a:t>
            </a:r>
            <a:endParaRPr dirty="0"/>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dirty="0">
                <a:solidFill>
                  <a:schemeClr val="dk1"/>
                </a:solidFill>
                <a:latin typeface="Consolas"/>
                <a:ea typeface="Consolas"/>
                <a:cs typeface="Consolas"/>
                <a:sym typeface="Consolas"/>
              </a:rPr>
              <a:t>		</a:t>
            </a:r>
            <a:r>
              <a:rPr lang="en" sz="1867" b="0" i="0" u="none" strike="noStrike" cap="none" dirty="0">
                <a:solidFill>
                  <a:srgbClr val="999999"/>
                </a:solidFill>
                <a:latin typeface="Consolas"/>
                <a:ea typeface="Consolas"/>
                <a:cs typeface="Consolas"/>
                <a:sym typeface="Consolas"/>
              </a:rPr>
              <a:t>// code that moves the robot</a:t>
            </a:r>
            <a:endParaRPr dirty="0"/>
          </a:p>
          <a:p>
            <a:pPr marL="228600" marR="0" lvl="0" indent="-228600" algn="l" rtl="0">
              <a:lnSpc>
                <a:spcPct val="115000"/>
              </a:lnSpc>
              <a:spcBef>
                <a:spcPts val="0"/>
              </a:spcBef>
              <a:spcAft>
                <a:spcPts val="0"/>
              </a:spcAft>
              <a:buClr>
                <a:srgbClr val="999999"/>
              </a:buClr>
              <a:buSzPts val="467"/>
              <a:buFont typeface="Arial"/>
              <a:buNone/>
            </a:pPr>
            <a:r>
              <a:rPr lang="en" sz="1867" b="0" i="0" u="none" strike="noStrike" cap="none" dirty="0">
                <a:solidFill>
                  <a:srgbClr val="999999"/>
                </a:solidFill>
                <a:latin typeface="Consolas"/>
                <a:ea typeface="Consolas"/>
                <a:cs typeface="Consolas"/>
                <a:sym typeface="Consolas"/>
              </a:rPr>
              <a:t>		// forward goes here!</a:t>
            </a:r>
            <a:endParaRPr dirty="0"/>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dirty="0">
                <a:solidFill>
                  <a:schemeClr val="dk1"/>
                </a:solidFill>
                <a:latin typeface="Consolas"/>
                <a:ea typeface="Consolas"/>
                <a:cs typeface="Consolas"/>
                <a:sym typeface="Consolas"/>
              </a:rPr>
              <a:t>	}</a:t>
            </a:r>
            <a:endParaRPr dirty="0"/>
          </a:p>
        </p:txBody>
      </p:sp>
      <p:sp>
        <p:nvSpPr>
          <p:cNvPr id="415" name="Google Shape;415;p37"/>
          <p:cNvSpPr txBox="1"/>
          <p:nvPr/>
        </p:nvSpPr>
        <p:spPr>
          <a:xfrm>
            <a:off x="8857993" y="2767371"/>
            <a:ext cx="943500" cy="484500"/>
          </a:xfrm>
          <a:prstGeom prst="rect">
            <a:avLst/>
          </a:prstGeom>
          <a:noFill/>
          <a:ln>
            <a:noFill/>
          </a:ln>
        </p:spPr>
        <p:txBody>
          <a:bodyPr spcFirstLastPara="1" wrap="square" lIns="121900" tIns="121900" rIns="121900" bIns="121900" anchor="t" anchorCtr="0">
            <a:noAutofit/>
          </a:bodyPr>
          <a:lstStyle/>
          <a:p>
            <a:pPr marL="0" marR="0" lvl="0" indent="0" algn="ctr" rtl="0">
              <a:lnSpc>
                <a:spcPct val="80000"/>
              </a:lnSpc>
              <a:spcBef>
                <a:spcPts val="0"/>
              </a:spcBef>
              <a:spcAft>
                <a:spcPts val="0"/>
              </a:spcAft>
              <a:buClr>
                <a:schemeClr val="dk1"/>
              </a:buClr>
              <a:buSzPts val="465"/>
              <a:buFont typeface="Arial"/>
              <a:buNone/>
            </a:pPr>
            <a:r>
              <a:rPr lang="en" sz="1860" b="1" i="0" u="none" strike="noStrike" cap="none">
                <a:solidFill>
                  <a:schemeClr val="dk1"/>
                </a:solidFill>
                <a:latin typeface="Arial"/>
                <a:ea typeface="Arial"/>
                <a:cs typeface="Arial"/>
                <a:sym typeface="Arial"/>
              </a:rPr>
              <a:t>type</a:t>
            </a:r>
            <a:r>
              <a:rPr lang="en" sz="1860" b="0" i="0" u="none" strike="noStrike" cap="none">
                <a:solidFill>
                  <a:schemeClr val="dk1"/>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416" name="Google Shape;416;p37"/>
          <p:cNvSpPr txBox="1"/>
          <p:nvPr/>
        </p:nvSpPr>
        <p:spPr>
          <a:xfrm>
            <a:off x="11065696" y="2767371"/>
            <a:ext cx="885300" cy="565200"/>
          </a:xfrm>
          <a:prstGeom prst="rect">
            <a:avLst/>
          </a:prstGeom>
          <a:noFill/>
          <a:ln>
            <a:noFill/>
          </a:ln>
        </p:spPr>
        <p:txBody>
          <a:bodyPr spcFirstLastPara="1" wrap="square" lIns="121900" tIns="121900" rIns="121900" bIns="121900" anchor="t" anchorCtr="0">
            <a:noAutofit/>
          </a:bodyPr>
          <a:lstStyle/>
          <a:p>
            <a:pPr marL="0" marR="0" lvl="0" indent="0" algn="ctr" rtl="0">
              <a:lnSpc>
                <a:spcPct val="80000"/>
              </a:lnSpc>
              <a:spcBef>
                <a:spcPts val="0"/>
              </a:spcBef>
              <a:spcAft>
                <a:spcPts val="0"/>
              </a:spcAft>
              <a:buClr>
                <a:schemeClr val="dk1"/>
              </a:buClr>
              <a:buSzPts val="465"/>
              <a:buFont typeface="Arial"/>
              <a:buNone/>
            </a:pPr>
            <a:r>
              <a:rPr lang="en" sz="1860" b="1" i="0" u="none" strike="noStrike" cap="none">
                <a:solidFill>
                  <a:schemeClr val="dk1"/>
                </a:solidFill>
                <a:latin typeface="Arial"/>
                <a:ea typeface="Arial"/>
                <a:cs typeface="Arial"/>
                <a:sym typeface="Arial"/>
              </a:rPr>
              <a:t>name</a:t>
            </a:r>
            <a:r>
              <a:rPr lang="en" sz="1860" b="0" i="0" u="none" strike="noStrike" cap="none">
                <a:solidFill>
                  <a:schemeClr val="dk1"/>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cxnSp>
        <p:nvCxnSpPr>
          <p:cNvPr id="417" name="Google Shape;417;p37"/>
          <p:cNvCxnSpPr/>
          <p:nvPr/>
        </p:nvCxnSpPr>
        <p:spPr>
          <a:xfrm>
            <a:off x="9349985" y="3171768"/>
            <a:ext cx="303900" cy="277811"/>
          </a:xfrm>
          <a:prstGeom prst="straightConnector1">
            <a:avLst/>
          </a:prstGeom>
          <a:noFill/>
          <a:ln w="19050" cap="flat" cmpd="sng">
            <a:solidFill>
              <a:schemeClr val="dk2"/>
            </a:solidFill>
            <a:prstDash val="solid"/>
            <a:round/>
            <a:headEnd type="none" w="sm" len="sm"/>
            <a:tailEnd type="triangle" w="lg" len="lg"/>
          </a:ln>
        </p:spPr>
      </p:cxnSp>
      <p:cxnSp>
        <p:nvCxnSpPr>
          <p:cNvPr id="418" name="Google Shape;418;p37"/>
          <p:cNvCxnSpPr/>
          <p:nvPr/>
        </p:nvCxnSpPr>
        <p:spPr>
          <a:xfrm flipH="1">
            <a:off x="11014554" y="3159863"/>
            <a:ext cx="397500" cy="277811"/>
          </a:xfrm>
          <a:prstGeom prst="straightConnector1">
            <a:avLst/>
          </a:prstGeom>
          <a:noFill/>
          <a:ln w="19050" cap="flat" cmpd="sng">
            <a:solidFill>
              <a:schemeClr val="dk2"/>
            </a:solidFill>
            <a:prstDash val="solid"/>
            <a:round/>
            <a:headEnd type="none" w="sm" len="sm"/>
            <a:tailEnd type="triangle" w="lg" len="lg"/>
          </a:ln>
        </p:spPr>
      </p:cxnSp>
      <p:sp>
        <p:nvSpPr>
          <p:cNvPr id="419" name="Google Shape;419;p37"/>
          <p:cNvSpPr txBox="1">
            <a:spLocks noGrp="1"/>
          </p:cNvSpPr>
          <p:nvPr>
            <p:ph type="title"/>
          </p:nvPr>
        </p:nvSpPr>
        <p:spPr>
          <a:xfrm>
            <a:off x="609600" y="231678"/>
            <a:ext cx="10972799" cy="11430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Parameters (</a:t>
            </a:r>
            <a:r>
              <a:rPr lang="en" dirty="0"/>
              <a:t>3/3</a:t>
            </a:r>
            <a:r>
              <a:rPr lang="en" sz="3600" b="1" i="0" u="none" strike="noStrike" cap="none" dirty="0">
                <a:solidFill>
                  <a:schemeClr val="dk1"/>
                </a:solidFill>
                <a:latin typeface="Arial"/>
                <a:ea typeface="Arial"/>
                <a:cs typeface="Arial"/>
                <a:sym typeface="Arial"/>
              </a:rPr>
              <a:t>)</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3">
                                            <p:txEl>
                                              <p:pRg st="0" end="0"/>
                                            </p:txEl>
                                          </p:spTgt>
                                        </p:tgtEl>
                                        <p:attrNameLst>
                                          <p:attrName>style.visibility</p:attrName>
                                        </p:attrNameLst>
                                      </p:cBhvr>
                                      <p:to>
                                        <p:strVal val="visible"/>
                                      </p:to>
                                    </p:set>
                                    <p:animEffect transition="in" filter="fade">
                                      <p:cBhvr>
                                        <p:cTn id="7" dur="500"/>
                                        <p:tgtEl>
                                          <p:spTgt spid="4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3">
                                            <p:txEl>
                                              <p:pRg st="1" end="1"/>
                                            </p:txEl>
                                          </p:spTgt>
                                        </p:tgtEl>
                                        <p:attrNameLst>
                                          <p:attrName>style.visibility</p:attrName>
                                        </p:attrNameLst>
                                      </p:cBhvr>
                                      <p:to>
                                        <p:strVal val="visible"/>
                                      </p:to>
                                    </p:set>
                                    <p:animEffect transition="in" filter="fade">
                                      <p:cBhvr>
                                        <p:cTn id="12" dur="500"/>
                                        <p:tgtEl>
                                          <p:spTgt spid="41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14"/>
                                        </p:tgtEl>
                                        <p:attrNameLst>
                                          <p:attrName>style.visibility</p:attrName>
                                        </p:attrNameLst>
                                      </p:cBhvr>
                                      <p:to>
                                        <p:strVal val="visible"/>
                                      </p:to>
                                    </p:set>
                                    <p:animEffect transition="in" filter="fade">
                                      <p:cBhvr>
                                        <p:cTn id="15" dur="500"/>
                                        <p:tgtEl>
                                          <p:spTgt spid="41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13">
                                            <p:txEl>
                                              <p:pRg st="2" end="2"/>
                                            </p:txEl>
                                          </p:spTgt>
                                        </p:tgtEl>
                                        <p:attrNameLst>
                                          <p:attrName>style.visibility</p:attrName>
                                        </p:attrNameLst>
                                      </p:cBhvr>
                                      <p:to>
                                        <p:strVal val="visible"/>
                                      </p:to>
                                    </p:set>
                                    <p:animEffect transition="in" filter="fade">
                                      <p:cBhvr>
                                        <p:cTn id="20" dur="500"/>
                                        <p:tgtEl>
                                          <p:spTgt spid="413">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15"/>
                                        </p:tgtEl>
                                        <p:attrNameLst>
                                          <p:attrName>style.visibility</p:attrName>
                                        </p:attrNameLst>
                                      </p:cBhvr>
                                      <p:to>
                                        <p:strVal val="visible"/>
                                      </p:to>
                                    </p:set>
                                    <p:animEffect transition="in" filter="fade">
                                      <p:cBhvr>
                                        <p:cTn id="23" dur="500"/>
                                        <p:tgtEl>
                                          <p:spTgt spid="415"/>
                                        </p:tgtEl>
                                      </p:cBhvr>
                                    </p:animEffect>
                                  </p:childTnLst>
                                </p:cTn>
                              </p:par>
                              <p:par>
                                <p:cTn id="24" presetID="10" presetClass="entr" presetSubtype="0" fill="hold" nodeType="withEffect">
                                  <p:stCondLst>
                                    <p:cond delay="0"/>
                                  </p:stCondLst>
                                  <p:childTnLst>
                                    <p:set>
                                      <p:cBhvr>
                                        <p:cTn id="25" dur="1" fill="hold">
                                          <p:stCondLst>
                                            <p:cond delay="0"/>
                                          </p:stCondLst>
                                        </p:cTn>
                                        <p:tgtEl>
                                          <p:spTgt spid="416"/>
                                        </p:tgtEl>
                                        <p:attrNameLst>
                                          <p:attrName>style.visibility</p:attrName>
                                        </p:attrNameLst>
                                      </p:cBhvr>
                                      <p:to>
                                        <p:strVal val="visible"/>
                                      </p:to>
                                    </p:set>
                                    <p:animEffect transition="in" filter="fade">
                                      <p:cBhvr>
                                        <p:cTn id="26" dur="500"/>
                                        <p:tgtEl>
                                          <p:spTgt spid="416"/>
                                        </p:tgtEl>
                                      </p:cBhvr>
                                    </p:animEffect>
                                  </p:childTnLst>
                                </p:cTn>
                              </p:par>
                              <p:par>
                                <p:cTn id="27" presetID="10" presetClass="entr" presetSubtype="0" fill="hold" nodeType="withEffect">
                                  <p:stCondLst>
                                    <p:cond delay="0"/>
                                  </p:stCondLst>
                                  <p:childTnLst>
                                    <p:set>
                                      <p:cBhvr>
                                        <p:cTn id="28" dur="1" fill="hold">
                                          <p:stCondLst>
                                            <p:cond delay="0"/>
                                          </p:stCondLst>
                                        </p:cTn>
                                        <p:tgtEl>
                                          <p:spTgt spid="417"/>
                                        </p:tgtEl>
                                        <p:attrNameLst>
                                          <p:attrName>style.visibility</p:attrName>
                                        </p:attrNameLst>
                                      </p:cBhvr>
                                      <p:to>
                                        <p:strVal val="visible"/>
                                      </p:to>
                                    </p:set>
                                    <p:animEffect transition="in" filter="fade">
                                      <p:cBhvr>
                                        <p:cTn id="29" dur="500"/>
                                        <p:tgtEl>
                                          <p:spTgt spid="417"/>
                                        </p:tgtEl>
                                      </p:cBhvr>
                                    </p:animEffect>
                                  </p:childTnLst>
                                </p:cTn>
                              </p:par>
                              <p:par>
                                <p:cTn id="30" presetID="10" presetClass="entr" presetSubtype="0" fill="hold" nodeType="withEffect">
                                  <p:stCondLst>
                                    <p:cond delay="0"/>
                                  </p:stCondLst>
                                  <p:childTnLst>
                                    <p:set>
                                      <p:cBhvr>
                                        <p:cTn id="31" dur="1" fill="hold">
                                          <p:stCondLst>
                                            <p:cond delay="0"/>
                                          </p:stCondLst>
                                        </p:cTn>
                                        <p:tgtEl>
                                          <p:spTgt spid="418"/>
                                        </p:tgtEl>
                                        <p:attrNameLst>
                                          <p:attrName>style.visibility</p:attrName>
                                        </p:attrNameLst>
                                      </p:cBhvr>
                                      <p:to>
                                        <p:strVal val="visible"/>
                                      </p:to>
                                    </p:set>
                                    <p:animEffect transition="in" filter="fade">
                                      <p:cBhvr>
                                        <p:cTn id="32" dur="500"/>
                                        <p:tgtEl>
                                          <p:spTgt spid="4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38"/>
          <p:cNvSpPr txBox="1">
            <a:spLocks noGrp="1"/>
          </p:cNvSpPr>
          <p:nvPr>
            <p:ph type="title"/>
          </p:nvPr>
        </p:nvSpPr>
        <p:spPr>
          <a:xfrm>
            <a:off x="609600" y="231673"/>
            <a:ext cx="11411998"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With great power comes great responsibility...</a:t>
            </a:r>
            <a:endParaRPr dirty="0"/>
          </a:p>
        </p:txBody>
      </p:sp>
      <p:sp>
        <p:nvSpPr>
          <p:cNvPr id="425" name="Google Shape;425;p38"/>
          <p:cNvSpPr txBox="1">
            <a:spLocks noGrp="1"/>
          </p:cNvSpPr>
          <p:nvPr>
            <p:ph type="body" idx="1"/>
          </p:nvPr>
        </p:nvSpPr>
        <p:spPr>
          <a:xfrm>
            <a:off x="0" y="1417833"/>
            <a:ext cx="12021599" cy="4967599"/>
          </a:xfrm>
          <a:prstGeom prst="rect">
            <a:avLst/>
          </a:prstGeom>
          <a:noFill/>
          <a:ln>
            <a:noFill/>
          </a:ln>
        </p:spPr>
        <p:txBody>
          <a:bodyPr spcFirstLastPara="1" wrap="square" lIns="121900" tIns="121900" rIns="121900" bIns="121900" anchor="ctr" anchorCtr="0">
            <a:noAutofit/>
          </a:bodyPr>
          <a:lstStyle/>
          <a:p>
            <a:pPr marL="927100" marR="0" lvl="0" indent="-508000" algn="l" rtl="0">
              <a:lnSpc>
                <a:spcPct val="90000"/>
              </a:lnSpc>
              <a:spcBef>
                <a:spcPts val="0"/>
              </a:spcBef>
              <a:spcAft>
                <a:spcPts val="0"/>
              </a:spcAft>
              <a:buClr>
                <a:schemeClr val="dk1"/>
              </a:buClr>
              <a:buSzPts val="2800"/>
              <a:buFont typeface="Arial"/>
              <a:buChar char="●"/>
            </a:pPr>
            <a:r>
              <a:rPr lang="en" sz="2800" b="0" i="0" u="none" strike="noStrike" cap="none" dirty="0">
                <a:solidFill>
                  <a:schemeClr val="dk1"/>
                </a:solidFill>
                <a:latin typeface="Arial"/>
                <a:ea typeface="Arial"/>
                <a:cs typeface="Arial"/>
                <a:sym typeface="Arial"/>
              </a:rPr>
              <a:t>Try to come up with descriptive names for parameters that make their purpose clear to anyone reading your code </a:t>
            </a:r>
            <a:endParaRPr sz="2800" b="0" i="0" u="none" strike="noStrike" cap="none" dirty="0">
              <a:solidFill>
                <a:schemeClr val="dk1"/>
              </a:solidFill>
              <a:latin typeface="Arial"/>
              <a:ea typeface="Arial"/>
              <a:cs typeface="Arial"/>
              <a:sym typeface="Arial"/>
            </a:endParaRPr>
          </a:p>
          <a:p>
            <a:pPr marL="927100" marR="0" lvl="0" indent="-508000" algn="l" rtl="0">
              <a:lnSpc>
                <a:spcPct val="90000"/>
              </a:lnSpc>
              <a:spcBef>
                <a:spcPts val="2533"/>
              </a:spcBef>
              <a:spcAft>
                <a:spcPts val="0"/>
              </a:spcAft>
              <a:buClr>
                <a:schemeClr val="dk1"/>
              </a:buClr>
              <a:buSzPts val="2800"/>
              <a:buFont typeface="Arial"/>
              <a:buChar char="●"/>
            </a:pPr>
            <a:r>
              <a:rPr lang="en" sz="2800" b="0" i="0" u="none" strike="noStrike" cap="none" dirty="0">
                <a:solidFill>
                  <a:srgbClr val="0000FF"/>
                </a:solidFill>
                <a:latin typeface="Consolas"/>
                <a:ea typeface="Consolas"/>
                <a:cs typeface="Consolas"/>
                <a:sym typeface="Consolas"/>
              </a:rPr>
              <a:t>Robot</a:t>
            </a:r>
            <a:r>
              <a:rPr lang="en" sz="2800" b="0" i="0" u="none" strike="noStrike" cap="none" dirty="0">
                <a:solidFill>
                  <a:schemeClr val="dk1"/>
                </a:solidFill>
                <a:latin typeface="Arial"/>
                <a:ea typeface="Arial"/>
                <a:cs typeface="Arial"/>
                <a:sym typeface="Arial"/>
              </a:rPr>
              <a:t>’s </a:t>
            </a:r>
            <a:r>
              <a:rPr lang="en" sz="2800" b="0" i="0" u="none" strike="noStrike" cap="none" dirty="0" err="1">
                <a:solidFill>
                  <a:srgbClr val="0000FF"/>
                </a:solidFill>
                <a:latin typeface="Consolas"/>
                <a:ea typeface="Consolas"/>
                <a:cs typeface="Consolas"/>
                <a:sym typeface="Consolas"/>
              </a:rPr>
              <a:t>moveForward</a:t>
            </a:r>
            <a:r>
              <a:rPr lang="en" sz="2800" b="0" i="0" u="none" strike="noStrike" cap="none" dirty="0">
                <a:solidFill>
                  <a:schemeClr val="dk1"/>
                </a:solidFill>
                <a:latin typeface="Arial"/>
                <a:ea typeface="Arial"/>
                <a:cs typeface="Arial"/>
                <a:sym typeface="Arial"/>
              </a:rPr>
              <a:t> method calls its parameter “</a:t>
            </a:r>
            <a:r>
              <a:rPr lang="en" sz="2800" b="0" i="0" u="none" strike="noStrike" cap="none" dirty="0" err="1">
                <a:solidFill>
                  <a:schemeClr val="dk1"/>
                </a:solidFill>
                <a:latin typeface="Arial"/>
                <a:ea typeface="Arial"/>
                <a:cs typeface="Arial"/>
                <a:sym typeface="Arial"/>
              </a:rPr>
              <a:t>numberOfSteps</a:t>
            </a:r>
            <a:r>
              <a:rPr lang="en" sz="2800" b="0" i="0" u="none" strike="noStrike" cap="none" dirty="0">
                <a:solidFill>
                  <a:schemeClr val="dk1"/>
                </a:solidFill>
                <a:latin typeface="Arial"/>
                <a:ea typeface="Arial"/>
                <a:cs typeface="Arial"/>
                <a:sym typeface="Arial"/>
              </a:rPr>
              <a:t>”, not “x” or “thingy”</a:t>
            </a:r>
            <a:endParaRPr sz="2800" b="0" i="0" u="none" strike="noStrike" cap="none" dirty="0">
              <a:solidFill>
                <a:schemeClr val="dk1"/>
              </a:solidFill>
              <a:latin typeface="Arial"/>
              <a:ea typeface="Arial"/>
              <a:cs typeface="Arial"/>
              <a:sym typeface="Arial"/>
            </a:endParaRPr>
          </a:p>
          <a:p>
            <a:pPr marL="927100" marR="0" lvl="0" indent="-508000" algn="l" rtl="0">
              <a:lnSpc>
                <a:spcPct val="90000"/>
              </a:lnSpc>
              <a:spcBef>
                <a:spcPts val="2533"/>
              </a:spcBef>
              <a:spcAft>
                <a:spcPts val="0"/>
              </a:spcAft>
              <a:buClr>
                <a:schemeClr val="dk1"/>
              </a:buClr>
              <a:buSzPts val="2800"/>
              <a:buFont typeface="Arial"/>
              <a:buChar char="●"/>
            </a:pPr>
            <a:r>
              <a:rPr lang="en" sz="2800" dirty="0"/>
              <a:t>We used “</a:t>
            </a:r>
            <a:r>
              <a:rPr lang="en" sz="2800" dirty="0" err="1"/>
              <a:t>numCps</a:t>
            </a:r>
            <a:r>
              <a:rPr lang="en" sz="2800" dirty="0"/>
              <a:t>” and “price”</a:t>
            </a:r>
            <a:endParaRPr sz="2800" dirty="0">
              <a:solidFill>
                <a:schemeClr val="dk1"/>
              </a:solidFill>
            </a:endParaRPr>
          </a:p>
          <a:p>
            <a:pPr marL="927100" marR="0" lvl="0" indent="-508000" algn="l" rtl="0">
              <a:lnSpc>
                <a:spcPct val="90000"/>
              </a:lnSpc>
              <a:spcBef>
                <a:spcPts val="2533"/>
              </a:spcBef>
              <a:spcAft>
                <a:spcPts val="0"/>
              </a:spcAft>
              <a:buClr>
                <a:schemeClr val="dk1"/>
              </a:buClr>
              <a:buSzPts val="2800"/>
              <a:buFont typeface="Arial"/>
              <a:buChar char="●"/>
            </a:pPr>
            <a:r>
              <a:rPr lang="en" sz="2800" dirty="0"/>
              <a:t>Try to avoid single-letter names for anything that is not strictly mathematical; be more descriptive</a:t>
            </a:r>
            <a:endParaRPr sz="2800"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5">
                                            <p:txEl>
                                              <p:pRg st="0" end="0"/>
                                            </p:txEl>
                                          </p:spTgt>
                                        </p:tgtEl>
                                        <p:attrNameLst>
                                          <p:attrName>style.visibility</p:attrName>
                                        </p:attrNameLst>
                                      </p:cBhvr>
                                      <p:to>
                                        <p:strVal val="visible"/>
                                      </p:to>
                                    </p:set>
                                    <p:animEffect transition="in" filter="fade">
                                      <p:cBhvr>
                                        <p:cTn id="7" dur="500"/>
                                        <p:tgtEl>
                                          <p:spTgt spid="42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25">
                                            <p:txEl>
                                              <p:pRg st="1" end="1"/>
                                            </p:txEl>
                                          </p:spTgt>
                                        </p:tgtEl>
                                        <p:attrNameLst>
                                          <p:attrName>style.visibility</p:attrName>
                                        </p:attrNameLst>
                                      </p:cBhvr>
                                      <p:to>
                                        <p:strVal val="visible"/>
                                      </p:to>
                                    </p:set>
                                    <p:animEffect transition="in" filter="fade">
                                      <p:cBhvr>
                                        <p:cTn id="12" dur="500"/>
                                        <p:tgtEl>
                                          <p:spTgt spid="42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25">
                                            <p:txEl>
                                              <p:pRg st="2" end="2"/>
                                            </p:txEl>
                                          </p:spTgt>
                                        </p:tgtEl>
                                        <p:attrNameLst>
                                          <p:attrName>style.visibility</p:attrName>
                                        </p:attrNameLst>
                                      </p:cBhvr>
                                      <p:to>
                                        <p:strVal val="visible"/>
                                      </p:to>
                                    </p:set>
                                    <p:animEffect transition="in" filter="fade">
                                      <p:cBhvr>
                                        <p:cTn id="17" dur="500"/>
                                        <p:tgtEl>
                                          <p:spTgt spid="42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25">
                                            <p:txEl>
                                              <p:pRg st="3" end="3"/>
                                            </p:txEl>
                                          </p:spTgt>
                                        </p:tgtEl>
                                        <p:attrNameLst>
                                          <p:attrName>style.visibility</p:attrName>
                                        </p:attrNameLst>
                                      </p:cBhvr>
                                      <p:to>
                                        <p:strVal val="visible"/>
                                      </p:to>
                                    </p:set>
                                    <p:animEffect transition="in" filter="fade">
                                      <p:cBhvr>
                                        <p:cTn id="22" dur="500"/>
                                        <p:tgtEl>
                                          <p:spTgt spid="42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9"/>
          <p:cNvSpPr txBox="1">
            <a:spLocks noGrp="1"/>
          </p:cNvSpPr>
          <p:nvPr>
            <p:ph type="title"/>
          </p:nvPr>
        </p:nvSpPr>
        <p:spPr>
          <a:xfrm>
            <a:off x="609600" y="231678"/>
            <a:ext cx="10972800" cy="743682"/>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a:t>Accountant (1/2)</a:t>
            </a:r>
            <a:endParaRPr/>
          </a:p>
        </p:txBody>
      </p:sp>
      <p:sp>
        <p:nvSpPr>
          <p:cNvPr id="431" name="Google Shape;431;p39"/>
          <p:cNvSpPr txBox="1">
            <a:spLocks noGrp="1"/>
          </p:cNvSpPr>
          <p:nvPr>
            <p:ph type="body" idx="1"/>
          </p:nvPr>
        </p:nvSpPr>
        <p:spPr>
          <a:xfrm>
            <a:off x="146990" y="1074660"/>
            <a:ext cx="5562314" cy="5270100"/>
          </a:xfrm>
          <a:prstGeom prst="rect">
            <a:avLst/>
          </a:prstGeom>
          <a:noFill/>
          <a:ln>
            <a:noFill/>
          </a:ln>
        </p:spPr>
        <p:txBody>
          <a:bodyPr spcFirstLastPara="1" wrap="square" lIns="121900" tIns="121900" rIns="121900" bIns="121900" anchor="ctr" anchorCtr="0">
            <a:noAutofit/>
          </a:bodyPr>
          <a:lstStyle/>
          <a:p>
            <a:pPr marL="609584" marR="0" lvl="0" indent="-507984" algn="l" rtl="0">
              <a:lnSpc>
                <a:spcPct val="90000"/>
              </a:lnSpc>
              <a:spcBef>
                <a:spcPts val="0"/>
              </a:spcBef>
              <a:spcAft>
                <a:spcPts val="0"/>
              </a:spcAft>
              <a:buClr>
                <a:schemeClr val="dk1"/>
              </a:buClr>
              <a:buSzPts val="2600"/>
              <a:buFont typeface="Arial"/>
              <a:buChar char="●"/>
            </a:pPr>
            <a:r>
              <a:rPr lang="en" sz="2600" b="0" i="0" u="none" strike="noStrike" cap="none" dirty="0">
                <a:solidFill>
                  <a:schemeClr val="dk1"/>
                </a:solidFill>
                <a:latin typeface="Arial"/>
                <a:ea typeface="Arial"/>
                <a:cs typeface="Arial"/>
                <a:sym typeface="Arial"/>
              </a:rPr>
              <a:t>Let’s give </a:t>
            </a:r>
            <a:r>
              <a:rPr lang="en" sz="2600" dirty="0" err="1">
                <a:solidFill>
                  <a:srgbClr val="0000FF"/>
                </a:solidFill>
                <a:latin typeface="Consolas"/>
                <a:ea typeface="Consolas"/>
                <a:cs typeface="Consolas"/>
                <a:sym typeface="Consolas"/>
              </a:rPr>
              <a:t>BookstoreAccountant</a:t>
            </a:r>
            <a:r>
              <a:rPr lang="en" sz="2600" b="0" i="0" u="none" strike="noStrike" cap="none" dirty="0">
                <a:solidFill>
                  <a:schemeClr val="dk1"/>
                </a:solidFill>
                <a:latin typeface="Arial"/>
                <a:ea typeface="Arial"/>
                <a:cs typeface="Arial"/>
                <a:sym typeface="Arial"/>
              </a:rPr>
              <a:t> class more functionality by defining</a:t>
            </a:r>
            <a:r>
              <a:rPr lang="en" sz="2600" dirty="0"/>
              <a:t> more methods!</a:t>
            </a:r>
            <a:endParaRPr sz="2600" dirty="0"/>
          </a:p>
          <a:p>
            <a:pPr marL="609584" marR="0" lvl="0" indent="-342884" algn="l" rtl="0">
              <a:lnSpc>
                <a:spcPct val="90000"/>
              </a:lnSpc>
              <a:spcBef>
                <a:spcPts val="0"/>
              </a:spcBef>
              <a:spcAft>
                <a:spcPts val="0"/>
              </a:spcAft>
              <a:buClr>
                <a:schemeClr val="dk1"/>
              </a:buClr>
              <a:buSzPts val="2600"/>
              <a:buFont typeface="Arial"/>
              <a:buNone/>
            </a:pPr>
            <a:endParaRPr sz="2600" dirty="0">
              <a:solidFill>
                <a:schemeClr val="dk1"/>
              </a:solidFill>
            </a:endParaRPr>
          </a:p>
          <a:p>
            <a:pPr marL="609584" marR="0" lvl="0" indent="-507984" algn="l" rtl="0">
              <a:lnSpc>
                <a:spcPct val="90000"/>
              </a:lnSpc>
              <a:spcBef>
                <a:spcPts val="0"/>
              </a:spcBef>
              <a:spcAft>
                <a:spcPts val="0"/>
              </a:spcAft>
              <a:buClr>
                <a:schemeClr val="dk1"/>
              </a:buClr>
              <a:buSzPts val="2600"/>
              <a:buFont typeface="Arial"/>
              <a:buChar char="●"/>
            </a:pPr>
            <a:r>
              <a:rPr lang="en" sz="2600" dirty="0"/>
              <a:t>Methods to calculate change needed or how many books a customer can afford</a:t>
            </a:r>
            <a:endParaRPr sz="2600" dirty="0"/>
          </a:p>
          <a:p>
            <a:pPr marL="609584" marR="0" lvl="0" indent="-342884" algn="l" rtl="0">
              <a:lnSpc>
                <a:spcPct val="90000"/>
              </a:lnSpc>
              <a:spcBef>
                <a:spcPts val="0"/>
              </a:spcBef>
              <a:spcAft>
                <a:spcPts val="0"/>
              </a:spcAft>
              <a:buClr>
                <a:schemeClr val="dk1"/>
              </a:buClr>
              <a:buSzPts val="2600"/>
              <a:buFont typeface="Arial"/>
              <a:buNone/>
            </a:pPr>
            <a:endParaRPr sz="2600" dirty="0">
              <a:solidFill>
                <a:schemeClr val="dk1"/>
              </a:solidFill>
            </a:endParaRPr>
          </a:p>
          <a:p>
            <a:pPr marL="609584" marR="0" lvl="0" indent="-507984" algn="l" rtl="0">
              <a:lnSpc>
                <a:spcPct val="90000"/>
              </a:lnSpc>
              <a:spcBef>
                <a:spcPts val="0"/>
              </a:spcBef>
              <a:spcAft>
                <a:spcPts val="0"/>
              </a:spcAft>
              <a:buClr>
                <a:schemeClr val="dk1"/>
              </a:buClr>
              <a:buSzPts val="2600"/>
              <a:buFont typeface="Arial"/>
              <a:buChar char="●"/>
            </a:pPr>
            <a:r>
              <a:rPr lang="en" sz="2600" dirty="0"/>
              <a:t>Each method will take in parameters, perform operations on them, and return an answer</a:t>
            </a:r>
            <a:endParaRPr sz="2600" dirty="0"/>
          </a:p>
          <a:p>
            <a:pPr marL="609584" marR="0" lvl="0" indent="-342884" algn="l" rtl="0">
              <a:lnSpc>
                <a:spcPct val="90000"/>
              </a:lnSpc>
              <a:spcBef>
                <a:spcPts val="0"/>
              </a:spcBef>
              <a:spcAft>
                <a:spcPts val="0"/>
              </a:spcAft>
              <a:buClr>
                <a:schemeClr val="dk1"/>
              </a:buClr>
              <a:buSzPts val="2600"/>
              <a:buFont typeface="Arial"/>
              <a:buNone/>
            </a:pPr>
            <a:endParaRPr sz="2600" dirty="0">
              <a:solidFill>
                <a:schemeClr val="dk1"/>
              </a:solidFill>
            </a:endParaRPr>
          </a:p>
          <a:p>
            <a:pPr marL="609585" marR="0" lvl="0" indent="-507983" algn="l" rtl="0">
              <a:lnSpc>
                <a:spcPct val="90000"/>
              </a:lnSpc>
              <a:spcBef>
                <a:spcPts val="0"/>
              </a:spcBef>
              <a:spcAft>
                <a:spcPts val="0"/>
              </a:spcAft>
              <a:buClr>
                <a:schemeClr val="dk1"/>
              </a:buClr>
              <a:buSzPts val="2600"/>
              <a:buFont typeface="Arial"/>
              <a:buChar char="●"/>
            </a:pPr>
            <a:r>
              <a:rPr lang="en" sz="2600" dirty="0"/>
              <a:t>We choose arbitrary but helpful parameter names</a:t>
            </a:r>
            <a:endParaRPr sz="2600" dirty="0">
              <a:solidFill>
                <a:schemeClr val="dk1"/>
              </a:solidFill>
            </a:endParaRPr>
          </a:p>
        </p:txBody>
      </p:sp>
      <p:sp>
        <p:nvSpPr>
          <p:cNvPr id="432" name="Google Shape;432;p39"/>
          <p:cNvSpPr txBox="1">
            <a:spLocks noGrp="1"/>
          </p:cNvSpPr>
          <p:nvPr>
            <p:ph type="body" idx="2"/>
          </p:nvPr>
        </p:nvSpPr>
        <p:spPr>
          <a:xfrm>
            <a:off x="5518423" y="975360"/>
            <a:ext cx="6768152" cy="54687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Clr>
                <a:schemeClr val="dk1"/>
              </a:buClr>
              <a:buSzPts val="425"/>
              <a:buFont typeface="Consolas"/>
              <a:buNone/>
            </a:pPr>
            <a:r>
              <a:rPr lang="en" sz="1700" dirty="0">
                <a:latin typeface="Consolas"/>
                <a:ea typeface="Consolas"/>
                <a:cs typeface="Consolas"/>
                <a:sym typeface="Consolas"/>
              </a:rPr>
              <a:t>public class </a:t>
            </a:r>
            <a:r>
              <a:rPr lang="en" sz="1700" dirty="0" err="1">
                <a:latin typeface="Consolas"/>
                <a:ea typeface="Consolas"/>
                <a:cs typeface="Consolas"/>
                <a:sym typeface="Consolas"/>
              </a:rPr>
              <a:t>BookstoreAccountant</a:t>
            </a: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public int </a:t>
            </a:r>
            <a:r>
              <a:rPr lang="en" sz="1700" dirty="0" err="1">
                <a:latin typeface="Consolas"/>
                <a:ea typeface="Consolas"/>
                <a:cs typeface="Consolas"/>
                <a:sym typeface="Consolas"/>
              </a:rPr>
              <a:t>priceBooks</a:t>
            </a:r>
            <a:r>
              <a:rPr lang="en" sz="1700" dirty="0">
                <a:latin typeface="Consolas"/>
                <a:ea typeface="Consolas"/>
                <a:cs typeface="Consolas"/>
                <a:sym typeface="Consolas"/>
              </a:rPr>
              <a:t>(int </a:t>
            </a:r>
            <a:r>
              <a:rPr lang="en" sz="1700" dirty="0" err="1">
                <a:latin typeface="Consolas"/>
                <a:ea typeface="Consolas"/>
                <a:cs typeface="Consolas"/>
                <a:sym typeface="Consolas"/>
              </a:rPr>
              <a:t>numCps</a:t>
            </a:r>
            <a:r>
              <a:rPr lang="en" sz="1700" dirty="0">
                <a:latin typeface="Consolas"/>
                <a:ea typeface="Consolas"/>
                <a:cs typeface="Consolas"/>
                <a:sym typeface="Consolas"/>
              </a:rPr>
              <a:t>, int price) {</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return (</a:t>
            </a:r>
            <a:r>
              <a:rPr lang="en" sz="1700" dirty="0" err="1">
                <a:latin typeface="Consolas"/>
                <a:ea typeface="Consolas"/>
                <a:cs typeface="Consolas"/>
                <a:sym typeface="Consolas"/>
              </a:rPr>
              <a:t>numCps</a:t>
            </a:r>
            <a:r>
              <a:rPr lang="en" sz="1700" dirty="0">
                <a:latin typeface="Consolas"/>
                <a:ea typeface="Consolas"/>
                <a:cs typeface="Consolas"/>
                <a:sym typeface="Consolas"/>
              </a:rPr>
              <a:t> * price);</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r>
              <a:rPr lang="en" sz="1700" dirty="0">
                <a:solidFill>
                  <a:srgbClr val="999999"/>
                </a:solidFill>
                <a:latin typeface="Consolas"/>
                <a:ea typeface="Consolas"/>
                <a:cs typeface="Consolas"/>
                <a:sym typeface="Consolas"/>
              </a:rPr>
              <a:t>// calculate a customer’s change</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r>
              <a:rPr lang="en" sz="1700" b="1" dirty="0">
                <a:solidFill>
                  <a:srgbClr val="FF0000"/>
                </a:solidFill>
                <a:latin typeface="Consolas"/>
                <a:ea typeface="Consolas"/>
                <a:cs typeface="Consolas"/>
                <a:sym typeface="Consolas"/>
              </a:rPr>
              <a:t>public int </a:t>
            </a:r>
            <a:r>
              <a:rPr lang="en" sz="1700" b="1" dirty="0" err="1">
                <a:solidFill>
                  <a:srgbClr val="FF0000"/>
                </a:solidFill>
                <a:latin typeface="Consolas"/>
                <a:ea typeface="Consolas"/>
                <a:cs typeface="Consolas"/>
                <a:sym typeface="Consolas"/>
              </a:rPr>
              <a:t>calcChange</a:t>
            </a:r>
            <a:r>
              <a:rPr lang="en" sz="1700" b="1" dirty="0">
                <a:solidFill>
                  <a:srgbClr val="FF0000"/>
                </a:solidFill>
                <a:latin typeface="Consolas"/>
                <a:ea typeface="Consolas"/>
                <a:cs typeface="Consolas"/>
                <a:sym typeface="Consolas"/>
              </a:rPr>
              <a:t>(int </a:t>
            </a:r>
            <a:r>
              <a:rPr lang="en" sz="1700" b="1" dirty="0" err="1">
                <a:solidFill>
                  <a:srgbClr val="FF0000"/>
                </a:solidFill>
                <a:latin typeface="Consolas"/>
                <a:ea typeface="Consolas"/>
                <a:cs typeface="Consolas"/>
                <a:sym typeface="Consolas"/>
              </a:rPr>
              <a:t>amtPaid</a:t>
            </a:r>
            <a:r>
              <a:rPr lang="en" sz="1700" b="1" dirty="0">
                <a:solidFill>
                  <a:srgbClr val="FF0000"/>
                </a:solidFill>
                <a:latin typeface="Consolas"/>
                <a:ea typeface="Consolas"/>
                <a:cs typeface="Consolas"/>
                <a:sym typeface="Consolas"/>
              </a:rPr>
              <a:t>, int price) {</a:t>
            </a:r>
            <a:endParaRPr dirty="0"/>
          </a:p>
          <a:p>
            <a:pPr marL="0" lvl="0" indent="0" algn="l" rtl="0">
              <a:lnSpc>
                <a:spcPct val="115000"/>
              </a:lnSpc>
              <a:spcBef>
                <a:spcPts val="0"/>
              </a:spcBef>
              <a:spcAft>
                <a:spcPts val="0"/>
              </a:spcAft>
              <a:buClr>
                <a:schemeClr val="dk1"/>
              </a:buClr>
              <a:buSzPts val="425"/>
              <a:buFont typeface="Arial"/>
              <a:buNone/>
            </a:pPr>
            <a:r>
              <a:rPr lang="en" sz="1700" b="1" dirty="0">
                <a:solidFill>
                  <a:srgbClr val="FF0000"/>
                </a:solidFill>
                <a:latin typeface="Consolas"/>
                <a:ea typeface="Consolas"/>
                <a:cs typeface="Consolas"/>
                <a:sym typeface="Consolas"/>
              </a:rPr>
              <a:t>        return (</a:t>
            </a:r>
            <a:r>
              <a:rPr lang="en" sz="1700" b="1" dirty="0" err="1">
                <a:solidFill>
                  <a:srgbClr val="FF0000"/>
                </a:solidFill>
                <a:latin typeface="Consolas"/>
                <a:ea typeface="Consolas"/>
                <a:cs typeface="Consolas"/>
                <a:sym typeface="Consolas"/>
              </a:rPr>
              <a:t>amtPaid</a:t>
            </a:r>
            <a:r>
              <a:rPr lang="en" sz="1700" b="1" dirty="0">
                <a:solidFill>
                  <a:srgbClr val="FF0000"/>
                </a:solidFill>
                <a:latin typeface="Consolas"/>
                <a:ea typeface="Consolas"/>
                <a:cs typeface="Consolas"/>
                <a:sym typeface="Consolas"/>
              </a:rPr>
              <a:t> – price);</a:t>
            </a:r>
            <a:endParaRPr dirty="0"/>
          </a:p>
          <a:p>
            <a:pPr marL="0" lvl="0" indent="0" algn="l" rtl="0">
              <a:lnSpc>
                <a:spcPct val="115000"/>
              </a:lnSpc>
              <a:spcBef>
                <a:spcPts val="0"/>
              </a:spcBef>
              <a:spcAft>
                <a:spcPts val="0"/>
              </a:spcAft>
              <a:buClr>
                <a:schemeClr val="dk1"/>
              </a:buClr>
              <a:buSzPts val="425"/>
              <a:buFont typeface="Arial"/>
              <a:buNone/>
            </a:pPr>
            <a:r>
              <a:rPr lang="en" sz="1700" b="1" dirty="0">
                <a:solidFill>
                  <a:srgbClr val="FF0000"/>
                </a:solidFill>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r>
              <a:rPr lang="en" sz="1700" dirty="0">
                <a:solidFill>
                  <a:srgbClr val="999999"/>
                </a:solidFill>
                <a:latin typeface="Consolas"/>
                <a:ea typeface="Consolas"/>
                <a:cs typeface="Consolas"/>
                <a:sym typeface="Consolas"/>
              </a:rPr>
              <a:t>// calculate max # of books (same price) u can buy</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r>
              <a:rPr lang="en" sz="1700" b="1" dirty="0">
                <a:solidFill>
                  <a:srgbClr val="FF0000"/>
                </a:solidFill>
                <a:latin typeface="Consolas"/>
                <a:ea typeface="Consolas"/>
                <a:cs typeface="Consolas"/>
                <a:sym typeface="Consolas"/>
              </a:rPr>
              <a:t>public int </a:t>
            </a:r>
            <a:r>
              <a:rPr lang="en" sz="1700" b="1" dirty="0" err="1">
                <a:solidFill>
                  <a:srgbClr val="FF0000"/>
                </a:solidFill>
                <a:latin typeface="Consolas"/>
                <a:ea typeface="Consolas"/>
                <a:cs typeface="Consolas"/>
                <a:sym typeface="Consolas"/>
              </a:rPr>
              <a:t>calcMaxBks</a:t>
            </a:r>
            <a:r>
              <a:rPr lang="en" sz="1700" b="1" dirty="0">
                <a:solidFill>
                  <a:srgbClr val="FF0000"/>
                </a:solidFill>
                <a:latin typeface="Consolas"/>
                <a:ea typeface="Consolas"/>
                <a:cs typeface="Consolas"/>
                <a:sym typeface="Consolas"/>
              </a:rPr>
              <a:t>(int price, int </a:t>
            </a:r>
            <a:r>
              <a:rPr lang="en" sz="1700" b="1" dirty="0" err="1">
                <a:solidFill>
                  <a:srgbClr val="FF0000"/>
                </a:solidFill>
                <a:latin typeface="Consolas"/>
                <a:ea typeface="Consolas"/>
                <a:cs typeface="Consolas"/>
                <a:sym typeface="Consolas"/>
              </a:rPr>
              <a:t>myMoney</a:t>
            </a:r>
            <a:r>
              <a:rPr lang="en" sz="1700" b="1" dirty="0">
                <a:solidFill>
                  <a:srgbClr val="FF0000"/>
                </a:solidFill>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r>
              <a:rPr lang="en" sz="1700" b="1" dirty="0">
                <a:solidFill>
                  <a:srgbClr val="FF0000"/>
                </a:solidFill>
                <a:latin typeface="Consolas"/>
                <a:ea typeface="Consolas"/>
                <a:cs typeface="Consolas"/>
                <a:sym typeface="Consolas"/>
              </a:rPr>
              <a:t>        return (</a:t>
            </a:r>
            <a:r>
              <a:rPr lang="en" sz="1700" b="1" dirty="0" err="1">
                <a:solidFill>
                  <a:srgbClr val="FF0000"/>
                </a:solidFill>
                <a:latin typeface="Consolas"/>
                <a:ea typeface="Consolas"/>
                <a:cs typeface="Consolas"/>
                <a:sym typeface="Consolas"/>
              </a:rPr>
              <a:t>myMoney</a:t>
            </a:r>
            <a:r>
              <a:rPr lang="en" sz="1700" b="1" dirty="0">
                <a:solidFill>
                  <a:srgbClr val="FF0000"/>
                </a:solidFill>
                <a:latin typeface="Consolas"/>
                <a:ea typeface="Consolas"/>
                <a:cs typeface="Consolas"/>
                <a:sym typeface="Consolas"/>
              </a:rPr>
              <a:t> / price);</a:t>
            </a:r>
            <a:endParaRPr dirty="0"/>
          </a:p>
          <a:p>
            <a:pPr marL="0" lvl="0" indent="0" algn="l" rtl="0">
              <a:lnSpc>
                <a:spcPct val="115000"/>
              </a:lnSpc>
              <a:spcBef>
                <a:spcPts val="0"/>
              </a:spcBef>
              <a:spcAft>
                <a:spcPts val="0"/>
              </a:spcAft>
              <a:buClr>
                <a:schemeClr val="dk1"/>
              </a:buClr>
              <a:buSzPts val="425"/>
              <a:buFont typeface="Arial"/>
              <a:buNone/>
            </a:pPr>
            <a:r>
              <a:rPr lang="en" sz="1700" b="1" dirty="0">
                <a:solidFill>
                  <a:srgbClr val="FF0000"/>
                </a:solidFill>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1">
                                            <p:txEl>
                                              <p:pRg st="0" end="0"/>
                                            </p:txEl>
                                          </p:spTgt>
                                        </p:tgtEl>
                                        <p:attrNameLst>
                                          <p:attrName>style.visibility</p:attrName>
                                        </p:attrNameLst>
                                      </p:cBhvr>
                                      <p:to>
                                        <p:strVal val="visible"/>
                                      </p:to>
                                    </p:set>
                                    <p:animEffect transition="in" filter="fade">
                                      <p:cBhvr>
                                        <p:cTn id="7" dur="500"/>
                                        <p:tgtEl>
                                          <p:spTgt spid="43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1">
                                            <p:txEl>
                                              <p:pRg st="2" end="2"/>
                                            </p:txEl>
                                          </p:spTgt>
                                        </p:tgtEl>
                                        <p:attrNameLst>
                                          <p:attrName>style.visibility</p:attrName>
                                        </p:attrNameLst>
                                      </p:cBhvr>
                                      <p:to>
                                        <p:strVal val="visible"/>
                                      </p:to>
                                    </p:set>
                                    <p:animEffect transition="in" filter="fade">
                                      <p:cBhvr>
                                        <p:cTn id="12" dur="500"/>
                                        <p:tgtEl>
                                          <p:spTgt spid="431">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32"/>
                                        </p:tgtEl>
                                        <p:attrNameLst>
                                          <p:attrName>style.visibility</p:attrName>
                                        </p:attrNameLst>
                                      </p:cBhvr>
                                      <p:to>
                                        <p:strVal val="visible"/>
                                      </p:to>
                                    </p:set>
                                    <p:animEffect transition="in" filter="fade">
                                      <p:cBhvr>
                                        <p:cTn id="15" dur="500"/>
                                        <p:tgtEl>
                                          <p:spTgt spid="43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31">
                                            <p:txEl>
                                              <p:pRg st="4" end="4"/>
                                            </p:txEl>
                                          </p:spTgt>
                                        </p:tgtEl>
                                        <p:attrNameLst>
                                          <p:attrName>style.visibility</p:attrName>
                                        </p:attrNameLst>
                                      </p:cBhvr>
                                      <p:to>
                                        <p:strVal val="visible"/>
                                      </p:to>
                                    </p:set>
                                    <p:animEffect transition="in" filter="fade">
                                      <p:cBhvr>
                                        <p:cTn id="20" dur="500"/>
                                        <p:tgtEl>
                                          <p:spTgt spid="431">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31">
                                            <p:txEl>
                                              <p:pRg st="6" end="6"/>
                                            </p:txEl>
                                          </p:spTgt>
                                        </p:tgtEl>
                                        <p:attrNameLst>
                                          <p:attrName>style.visibility</p:attrName>
                                        </p:attrNameLst>
                                      </p:cBhvr>
                                      <p:to>
                                        <p:strVal val="visible"/>
                                      </p:to>
                                    </p:set>
                                    <p:animEffect transition="in" filter="fade">
                                      <p:cBhvr>
                                        <p:cTn id="25" dur="500"/>
                                        <p:tgtEl>
                                          <p:spTgt spid="43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1AB0CE-45AA-8B4F-BCD5-459971D646CD}"/>
              </a:ext>
            </a:extLst>
          </p:cNvPr>
          <p:cNvSpPr>
            <a:spLocks noGrp="1"/>
          </p:cNvSpPr>
          <p:nvPr>
            <p:ph type="title"/>
          </p:nvPr>
        </p:nvSpPr>
        <p:spPr>
          <a:xfrm>
            <a:off x="493799" y="395415"/>
            <a:ext cx="4824435" cy="698157"/>
          </a:xfrm>
        </p:spPr>
        <p:txBody>
          <a:bodyPr>
            <a:noAutofit/>
          </a:bodyPr>
          <a:lstStyle/>
          <a:p>
            <a:r>
              <a:rPr lang="en-US" sz="4800" b="1" dirty="0">
                <a:latin typeface="Arial" panose="020B0604020202020204" pitchFamily="34" charset="0"/>
                <a:cs typeface="Arial" panose="020B0604020202020204" pitchFamily="34" charset="0"/>
              </a:rPr>
              <a:t>IT in the News</a:t>
            </a:r>
          </a:p>
        </p:txBody>
      </p:sp>
      <p:sp>
        <p:nvSpPr>
          <p:cNvPr id="5" name="Content Placeholder 4">
            <a:extLst>
              <a:ext uri="{FF2B5EF4-FFF2-40B4-BE49-F238E27FC236}">
                <a16:creationId xmlns:a16="http://schemas.microsoft.com/office/drawing/2014/main" id="{A3ECC994-E22D-454C-88BD-FA048A9A9CE5}"/>
              </a:ext>
            </a:extLst>
          </p:cNvPr>
          <p:cNvSpPr>
            <a:spLocks noGrp="1"/>
          </p:cNvSpPr>
          <p:nvPr>
            <p:ph idx="1"/>
          </p:nvPr>
        </p:nvSpPr>
        <p:spPr>
          <a:xfrm>
            <a:off x="493799" y="956232"/>
            <a:ext cx="5953893" cy="5229019"/>
          </a:xfrm>
        </p:spPr>
        <p:txBody>
          <a:bodyPr>
            <a:noAutofit/>
          </a:bodyPr>
          <a:lstStyle/>
          <a:p>
            <a:pPr>
              <a:lnSpc>
                <a:spcPct val="100000"/>
              </a:lnSpc>
            </a:pPr>
            <a:r>
              <a:rPr lang="en-US" sz="2000" dirty="0">
                <a:latin typeface="Arial" panose="020B0604020202020204" pitchFamily="34" charset="0"/>
                <a:cs typeface="Arial" panose="020B0604020202020204" pitchFamily="34" charset="0"/>
              </a:rPr>
              <a:t>New face-morphing app called “FaceApp” uses machine learning to artificially age faces </a:t>
            </a:r>
          </a:p>
          <a:p>
            <a:pPr>
              <a:lnSpc>
                <a:spcPct val="100000"/>
              </a:lnSpc>
            </a:pPr>
            <a:r>
              <a:rPr lang="en-US" sz="2000" dirty="0">
                <a:latin typeface="Arial" panose="020B0604020202020204" pitchFamily="34" charset="0"/>
                <a:cs typeface="Arial" panose="020B0604020202020204" pitchFamily="34" charset="0"/>
              </a:rPr>
              <a:t>Created by a Russia-based company that could use the data they collect for bypassing facial recognition technology</a:t>
            </a:r>
          </a:p>
          <a:p>
            <a:pPr>
              <a:lnSpc>
                <a:spcPct val="100000"/>
              </a:lnSpc>
            </a:pPr>
            <a:r>
              <a:rPr lang="en-US" sz="2000" dirty="0">
                <a:latin typeface="Arial" panose="020B0604020202020204" pitchFamily="34" charset="0"/>
                <a:cs typeface="Arial" panose="020B0604020202020204" pitchFamily="34" charset="0"/>
              </a:rPr>
              <a:t>Users must agree to Terms &amp; Conditions which gives the company </a:t>
            </a:r>
            <a:r>
              <a:rPr lang="en-US" sz="2000" b="1" dirty="0">
                <a:latin typeface="Arial" panose="020B0604020202020204" pitchFamily="34" charset="0"/>
                <a:cs typeface="Arial" panose="020B0604020202020204" pitchFamily="34" charset="0"/>
              </a:rPr>
              <a:t>full</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irrevocable</a:t>
            </a:r>
            <a:r>
              <a:rPr lang="en-US" sz="2000" dirty="0">
                <a:latin typeface="Arial" panose="020B0604020202020204" pitchFamily="34" charset="0"/>
                <a:cs typeface="Arial" panose="020B0604020202020204" pitchFamily="34" charset="0"/>
              </a:rPr>
              <a:t> access to their photo library and user data</a:t>
            </a:r>
          </a:p>
          <a:p>
            <a:pPr fontAlgn="base"/>
            <a:r>
              <a:rPr lang="en-US" sz="2000" dirty="0"/>
              <a:t>FaceApp's terms of service state that it won't rent or sell client’s information to third-parties outside FaceApp (</a:t>
            </a:r>
            <a:r>
              <a:rPr lang="en-US" sz="2000" b="1" dirty="0"/>
              <a:t>or the group of companies of which FaceApp is a part</a:t>
            </a:r>
            <a:r>
              <a:rPr lang="en-US" sz="2000" dirty="0"/>
              <a:t>) without client’s consent.</a:t>
            </a:r>
          </a:p>
          <a:p>
            <a:pPr lvl="1" fontAlgn="base"/>
            <a:r>
              <a:rPr lang="en-US" sz="2000" dirty="0"/>
              <a:t>if the platform is sold to another company, user information and content is “up for grabs”. </a:t>
            </a:r>
            <a:br>
              <a:rPr lang="en-US" sz="2000" dirty="0"/>
            </a:br>
            <a:r>
              <a:rPr lang="en-US" sz="2000" dirty="0">
                <a:latin typeface="Arial" panose="020B0604020202020204" pitchFamily="34" charset="0"/>
                <a:cs typeface="Arial" panose="020B0604020202020204" pitchFamily="34" charset="0"/>
              </a:rPr>
              <a:t> </a:t>
            </a:r>
          </a:p>
        </p:txBody>
      </p:sp>
      <p:sp>
        <p:nvSpPr>
          <p:cNvPr id="9" name="TextBox 8">
            <a:extLst>
              <a:ext uri="{FF2B5EF4-FFF2-40B4-BE49-F238E27FC236}">
                <a16:creationId xmlns:a16="http://schemas.microsoft.com/office/drawing/2014/main" id="{7DD3E1FC-C8E0-D149-9216-47E50B9241AF}"/>
              </a:ext>
            </a:extLst>
          </p:cNvPr>
          <p:cNvSpPr txBox="1"/>
          <p:nvPr/>
        </p:nvSpPr>
        <p:spPr>
          <a:xfrm>
            <a:off x="6903891" y="4421768"/>
            <a:ext cx="3957700" cy="2308324"/>
          </a:xfrm>
          <a:prstGeom prst="rect">
            <a:avLst/>
          </a:prstGeom>
          <a:noFill/>
        </p:spPr>
        <p:txBody>
          <a:bodyPr wrap="square" rtlCol="0">
            <a:spAutoFit/>
          </a:bodyPr>
          <a:lstStyle/>
          <a:p>
            <a:r>
              <a:rPr lang="en-US" sz="1200" dirty="0"/>
              <a:t>Article source:</a:t>
            </a:r>
          </a:p>
          <a:p>
            <a:r>
              <a:rPr lang="en-US" sz="1200" dirty="0">
                <a:hlinkClick r:id="rId2"/>
              </a:rPr>
              <a:t>https://www.npr.org/2019/07/17/742910309/democrats-issue-warnings-against-viral-russia-based-face-morphing-app?utm_medium=social&amp;utm_source=facebook.com&amp;utm_campaign=npr&amp;utm_term=nprnews&amp;fbclid=IwAR3AqkGxEuFbor6FF1eTlX7Pxul3sAuTgyMfFHJwDkSmPjgERXRfR8UYzfM&amp;fbclid=IwAR1iNSY2O41hie9Nas2xicY90y-UAD6yTjxQlTkHqDvSL6C7hje9Non4qbo</a:t>
            </a:r>
            <a:endParaRPr lang="en-US" sz="1200" dirty="0"/>
          </a:p>
          <a:p>
            <a:r>
              <a:rPr lang="en-US" sz="1200" dirty="0"/>
              <a:t>Photo source:</a:t>
            </a:r>
          </a:p>
          <a:p>
            <a:r>
              <a:rPr lang="en-US" sz="1200" dirty="0">
                <a:hlinkClick r:id="rId3"/>
              </a:rPr>
              <a:t>https://www.cinetelerevue.be/actus/quest-ce-que-faceapp-la-dangereuse-appli-devenue-virale</a:t>
            </a:r>
            <a:endParaRPr lang="en-US" sz="1200" dirty="0"/>
          </a:p>
          <a:p>
            <a:endParaRPr lang="en-US" sz="1200" dirty="0"/>
          </a:p>
        </p:txBody>
      </p:sp>
      <p:pic>
        <p:nvPicPr>
          <p:cNvPr id="3" name="Picture 2">
            <a:extLst>
              <a:ext uri="{FF2B5EF4-FFF2-40B4-BE49-F238E27FC236}">
                <a16:creationId xmlns:a16="http://schemas.microsoft.com/office/drawing/2014/main" id="{92E4EB84-8C37-2E4C-BC10-093238450C87}"/>
              </a:ext>
            </a:extLst>
          </p:cNvPr>
          <p:cNvPicPr>
            <a:picLocks noChangeAspect="1"/>
          </p:cNvPicPr>
          <p:nvPr/>
        </p:nvPicPr>
        <p:blipFill>
          <a:blip r:embed="rId4"/>
          <a:stretch>
            <a:fillRect/>
          </a:stretch>
        </p:blipFill>
        <p:spPr>
          <a:xfrm>
            <a:off x="6873768" y="578561"/>
            <a:ext cx="1881611" cy="3345086"/>
          </a:xfrm>
          <a:prstGeom prst="rect">
            <a:avLst/>
          </a:prstGeom>
        </p:spPr>
      </p:pic>
      <p:pic>
        <p:nvPicPr>
          <p:cNvPr id="7" name="Picture 6">
            <a:extLst>
              <a:ext uri="{FF2B5EF4-FFF2-40B4-BE49-F238E27FC236}">
                <a16:creationId xmlns:a16="http://schemas.microsoft.com/office/drawing/2014/main" id="{9738FA12-2A50-564B-9454-17562851E070}"/>
              </a:ext>
            </a:extLst>
          </p:cNvPr>
          <p:cNvPicPr>
            <a:picLocks noChangeAspect="1"/>
          </p:cNvPicPr>
          <p:nvPr/>
        </p:nvPicPr>
        <p:blipFill rotWithShape="1">
          <a:blip r:embed="rId5"/>
          <a:srcRect l="-1" t="11049" r="-4039"/>
          <a:stretch/>
        </p:blipFill>
        <p:spPr>
          <a:xfrm>
            <a:off x="9289096" y="578561"/>
            <a:ext cx="1881611" cy="3490127"/>
          </a:xfrm>
          <a:prstGeom prst="rect">
            <a:avLst/>
          </a:prstGeom>
        </p:spPr>
      </p:pic>
    </p:spTree>
    <p:extLst>
      <p:ext uri="{BB962C8B-B14F-4D97-AF65-F5344CB8AC3E}">
        <p14:creationId xmlns:p14="http://schemas.microsoft.com/office/powerpoint/2010/main" val="403789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Effect transition="in" filter="fade">
                                      <p:cBhvr>
                                        <p:cTn id="18" dur="500"/>
                                        <p:tgtEl>
                                          <p:spTgt spid="5">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animEffect transition="in" filter="fade">
                                      <p:cBhvr>
                                        <p:cTn id="23" dur="500"/>
                                        <p:tgtEl>
                                          <p:spTgt spid="5">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
                                            <p:txEl>
                                              <p:pRg st="3" end="3"/>
                                            </p:txEl>
                                          </p:spTgt>
                                        </p:tgtEl>
                                        <p:attrNameLst>
                                          <p:attrName>style.visibility</p:attrName>
                                        </p:attrNameLst>
                                      </p:cBhvr>
                                      <p:to>
                                        <p:strVal val="visible"/>
                                      </p:to>
                                    </p:set>
                                    <p:animEffect transition="in" filter="fade">
                                      <p:cBhvr>
                                        <p:cTn id="28" dur="500"/>
                                        <p:tgtEl>
                                          <p:spTgt spid="5">
                                            <p:txEl>
                                              <p:pRg st="3" end="3"/>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Effect transition="in" filter="fade">
                                      <p:cBhvr>
                                        <p:cTn id="31" dur="500"/>
                                        <p:tgtEl>
                                          <p:spTgt spid="5">
                                            <p:txEl>
                                              <p:pRg st="4" end="4"/>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9"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0"/>
          <p:cNvSpPr txBox="1">
            <a:spLocks noGrp="1"/>
          </p:cNvSpPr>
          <p:nvPr>
            <p:ph type="title"/>
          </p:nvPr>
        </p:nvSpPr>
        <p:spPr>
          <a:xfrm>
            <a:off x="609600" y="231678"/>
            <a:ext cx="10972800" cy="804642"/>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a:t>Accountant (2/2)</a:t>
            </a:r>
            <a:endParaRPr/>
          </a:p>
        </p:txBody>
      </p:sp>
      <p:sp>
        <p:nvSpPr>
          <p:cNvPr id="438" name="Google Shape;438;p40"/>
          <p:cNvSpPr txBox="1">
            <a:spLocks noGrp="1"/>
          </p:cNvSpPr>
          <p:nvPr>
            <p:ph type="body" idx="1"/>
          </p:nvPr>
        </p:nvSpPr>
        <p:spPr>
          <a:xfrm>
            <a:off x="0" y="1036320"/>
            <a:ext cx="5935500" cy="4902630"/>
          </a:xfrm>
          <a:prstGeom prst="rect">
            <a:avLst/>
          </a:prstGeom>
          <a:noFill/>
          <a:ln>
            <a:noFill/>
          </a:ln>
        </p:spPr>
        <p:txBody>
          <a:bodyPr spcFirstLastPara="1" wrap="square" lIns="121900" tIns="121900" rIns="121900" bIns="121900" anchor="ctr" anchorCtr="0">
            <a:noAutofit/>
          </a:bodyPr>
          <a:lstStyle/>
          <a:p>
            <a:pPr marL="609584" marR="0" lvl="0" indent="-507984" algn="l" rtl="0">
              <a:lnSpc>
                <a:spcPct val="90000"/>
              </a:lnSpc>
              <a:spcBef>
                <a:spcPts val="0"/>
              </a:spcBef>
              <a:spcAft>
                <a:spcPts val="0"/>
              </a:spcAft>
              <a:buClr>
                <a:srgbClr val="000000"/>
              </a:buClr>
              <a:buSzPts val="2600"/>
              <a:buFont typeface="Consolas"/>
              <a:buChar char="●"/>
            </a:pPr>
            <a:r>
              <a:rPr lang="en" sz="2600">
                <a:solidFill>
                  <a:srgbClr val="0000FF"/>
                </a:solidFill>
                <a:latin typeface="Consolas"/>
                <a:ea typeface="Consolas"/>
                <a:cs typeface="Consolas"/>
                <a:sym typeface="Consolas"/>
              </a:rPr>
              <a:t>calcMaxBks</a:t>
            </a:r>
            <a:r>
              <a:rPr lang="en" sz="2600">
                <a:solidFill>
                  <a:srgbClr val="000000"/>
                </a:solidFill>
                <a:latin typeface="Consolas"/>
                <a:ea typeface="Consolas"/>
                <a:cs typeface="Consolas"/>
                <a:sym typeface="Consolas"/>
              </a:rPr>
              <a:t> </a:t>
            </a:r>
            <a:r>
              <a:rPr lang="en" sz="2600">
                <a:solidFill>
                  <a:srgbClr val="000000"/>
                </a:solidFill>
              </a:rPr>
              <a:t>takes in a price per book (</a:t>
            </a:r>
            <a:r>
              <a:rPr lang="en" sz="2600">
                <a:solidFill>
                  <a:srgbClr val="0000FF"/>
                </a:solidFill>
                <a:latin typeface="Consolas"/>
                <a:ea typeface="Consolas"/>
                <a:cs typeface="Consolas"/>
                <a:sym typeface="Consolas"/>
              </a:rPr>
              <a:t>price</a:t>
            </a:r>
            <a:r>
              <a:rPr lang="en" sz="2600">
                <a:solidFill>
                  <a:srgbClr val="000000"/>
                </a:solidFill>
              </a:rPr>
              <a:t>) and an amount of money you have to spend (</a:t>
            </a:r>
            <a:r>
              <a:rPr lang="en" sz="2600">
                <a:solidFill>
                  <a:srgbClr val="0000FF"/>
                </a:solidFill>
                <a:latin typeface="Consolas"/>
                <a:ea typeface="Consolas"/>
                <a:cs typeface="Consolas"/>
                <a:sym typeface="Consolas"/>
              </a:rPr>
              <a:t>myMoney</a:t>
            </a:r>
            <a:r>
              <a:rPr lang="en" sz="2600">
                <a:solidFill>
                  <a:srgbClr val="000000"/>
                </a:solidFill>
                <a:latin typeface="Consolas"/>
                <a:ea typeface="Consolas"/>
                <a:cs typeface="Consolas"/>
                <a:sym typeface="Consolas"/>
              </a:rPr>
              <a:t>)</a:t>
            </a:r>
            <a:r>
              <a:rPr lang="en" sz="2600">
                <a:solidFill>
                  <a:srgbClr val="000000"/>
                </a:solidFill>
              </a:rPr>
              <a:t>, tells you how many books you can buy</a:t>
            </a:r>
            <a:endParaRPr/>
          </a:p>
          <a:p>
            <a:pPr marL="609584" marR="0" lvl="0" indent="-507984" algn="l" rtl="0">
              <a:lnSpc>
                <a:spcPct val="90000"/>
              </a:lnSpc>
              <a:spcBef>
                <a:spcPts val="600"/>
              </a:spcBef>
              <a:spcAft>
                <a:spcPts val="0"/>
              </a:spcAft>
              <a:buClr>
                <a:srgbClr val="000000"/>
              </a:buClr>
              <a:buSzPts val="2600"/>
              <a:buFont typeface="Consolas"/>
              <a:buChar char="●"/>
            </a:pPr>
            <a:r>
              <a:rPr lang="en" sz="2600">
                <a:solidFill>
                  <a:srgbClr val="0000FF"/>
                </a:solidFill>
                <a:latin typeface="Consolas"/>
                <a:ea typeface="Consolas"/>
                <a:cs typeface="Consolas"/>
                <a:sym typeface="Consolas"/>
              </a:rPr>
              <a:t>calcMaxBks</a:t>
            </a:r>
            <a:r>
              <a:rPr lang="en" sz="2600">
                <a:solidFill>
                  <a:srgbClr val="000000"/>
                </a:solidFill>
              </a:rPr>
              <a:t> works because when we divide 2 </a:t>
            </a:r>
            <a:r>
              <a:rPr lang="en" sz="2600">
                <a:solidFill>
                  <a:srgbClr val="0000FF"/>
                </a:solidFill>
                <a:latin typeface="Consolas"/>
                <a:ea typeface="Consolas"/>
                <a:cs typeface="Consolas"/>
                <a:sym typeface="Consolas"/>
              </a:rPr>
              <a:t>int</a:t>
            </a:r>
            <a:r>
              <a:rPr lang="en" sz="2600">
                <a:solidFill>
                  <a:srgbClr val="000000"/>
                </a:solidFill>
              </a:rPr>
              <a:t>s, Java rounds the result down to an </a:t>
            </a:r>
            <a:r>
              <a:rPr lang="en" sz="2600">
                <a:solidFill>
                  <a:srgbClr val="0000FF"/>
                </a:solidFill>
                <a:latin typeface="Consolas"/>
                <a:ea typeface="Consolas"/>
                <a:cs typeface="Consolas"/>
                <a:sym typeface="Consolas"/>
              </a:rPr>
              <a:t>int</a:t>
            </a:r>
            <a:r>
              <a:rPr lang="en" sz="2600">
                <a:solidFill>
                  <a:srgbClr val="000000"/>
                </a:solidFill>
              </a:rPr>
              <a:t>!</a:t>
            </a:r>
            <a:endParaRPr/>
          </a:p>
          <a:p>
            <a:pPr marL="685800" marR="0" lvl="1" indent="-139700" algn="l" rtl="0">
              <a:lnSpc>
                <a:spcPct val="90000"/>
              </a:lnSpc>
              <a:spcBef>
                <a:spcPts val="600"/>
              </a:spcBef>
              <a:spcAft>
                <a:spcPts val="0"/>
              </a:spcAft>
              <a:buClr>
                <a:srgbClr val="000000"/>
              </a:buClr>
              <a:buSzPts val="2200"/>
              <a:buChar char="o"/>
            </a:pPr>
            <a:r>
              <a:rPr lang="en" sz="2200">
                <a:solidFill>
                  <a:srgbClr val="000000"/>
                </a:solidFill>
              </a:rPr>
              <a:t>  Java </a:t>
            </a:r>
            <a:r>
              <a:rPr lang="en" sz="2200" b="1">
                <a:solidFill>
                  <a:srgbClr val="000000"/>
                </a:solidFill>
              </a:rPr>
              <a:t>always rounds down</a:t>
            </a:r>
            <a:endParaRPr/>
          </a:p>
          <a:p>
            <a:pPr marL="609584" marR="0" lvl="0" indent="-507984" algn="l" rtl="0">
              <a:lnSpc>
                <a:spcPct val="90000"/>
              </a:lnSpc>
              <a:spcBef>
                <a:spcPts val="600"/>
              </a:spcBef>
              <a:spcAft>
                <a:spcPts val="0"/>
              </a:spcAft>
              <a:buClr>
                <a:srgbClr val="000000"/>
              </a:buClr>
              <a:buSzPts val="2600"/>
              <a:buFont typeface="Arial"/>
              <a:buChar char="●"/>
            </a:pPr>
            <a:r>
              <a:rPr lang="en" sz="2600">
                <a:solidFill>
                  <a:srgbClr val="000000"/>
                </a:solidFill>
              </a:rPr>
              <a:t>$25 / $10 per book = 2 books</a:t>
            </a:r>
            <a:endParaRPr/>
          </a:p>
        </p:txBody>
      </p:sp>
      <p:sp>
        <p:nvSpPr>
          <p:cNvPr id="439" name="Google Shape;439;p40"/>
          <p:cNvSpPr txBox="1">
            <a:spLocks noGrp="1"/>
          </p:cNvSpPr>
          <p:nvPr>
            <p:ph type="body" idx="2"/>
          </p:nvPr>
        </p:nvSpPr>
        <p:spPr>
          <a:xfrm>
            <a:off x="5671875" y="919050"/>
            <a:ext cx="6614700" cy="5741127"/>
          </a:xfrm>
          <a:prstGeom prst="rect">
            <a:avLst/>
          </a:prstGeom>
          <a:noFill/>
          <a:ln>
            <a:noFill/>
          </a:ln>
        </p:spPr>
        <p:txBody>
          <a:bodyPr spcFirstLastPara="1" wrap="square" lIns="121900" tIns="121900" rIns="121900" bIns="121900" anchor="t" anchorCtr="0">
            <a:noAutofit/>
          </a:bodyPr>
          <a:lstStyle/>
          <a:p>
            <a:pPr marL="0" lvl="0" indent="0" algn="l" rtl="0">
              <a:lnSpc>
                <a:spcPct val="114999"/>
              </a:lnSpc>
              <a:spcBef>
                <a:spcPts val="0"/>
              </a:spcBef>
              <a:spcAft>
                <a:spcPts val="0"/>
              </a:spcAft>
              <a:buClr>
                <a:schemeClr val="dk1"/>
              </a:buClr>
              <a:buSzPts val="425"/>
              <a:buFont typeface="Consolas"/>
              <a:buNone/>
            </a:pPr>
            <a:r>
              <a:rPr lang="en" sz="1700">
                <a:latin typeface="Consolas"/>
                <a:ea typeface="Consolas"/>
                <a:cs typeface="Consolas"/>
                <a:sym typeface="Consolas"/>
              </a:rPr>
              <a:t>public class BookstoreAccountant {</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    public int priceBooks(int numCps, int price) {</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        return (numCps * price);</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    }</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    </a:t>
            </a:r>
            <a:r>
              <a:rPr lang="en" sz="1700">
                <a:solidFill>
                  <a:srgbClr val="999999"/>
                </a:solidFill>
                <a:latin typeface="Consolas"/>
                <a:ea typeface="Consolas"/>
                <a:cs typeface="Consolas"/>
                <a:sym typeface="Consolas"/>
              </a:rPr>
              <a:t>// calculates a customer’s change</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    public int calcChange(int amtPaid, int price) {</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        return (amtPaid – price);</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    }</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    </a:t>
            </a:r>
            <a:r>
              <a:rPr lang="en" sz="1700">
                <a:solidFill>
                  <a:srgbClr val="999999"/>
                </a:solidFill>
                <a:latin typeface="Consolas"/>
                <a:ea typeface="Consolas"/>
                <a:cs typeface="Consolas"/>
                <a:sym typeface="Consolas"/>
              </a:rPr>
              <a:t>// calculates max # of books customer can buy</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    public int calcMaxBks(</a:t>
            </a:r>
            <a:r>
              <a:rPr lang="en" sz="1700" b="1">
                <a:solidFill>
                  <a:srgbClr val="FF0000"/>
                </a:solidFill>
                <a:latin typeface="Consolas"/>
                <a:ea typeface="Consolas"/>
                <a:cs typeface="Consolas"/>
                <a:sym typeface="Consolas"/>
              </a:rPr>
              <a:t>int price, int myMoney</a:t>
            </a:r>
            <a:r>
              <a:rPr lang="en" sz="1700">
                <a:latin typeface="Consolas"/>
                <a:ea typeface="Consolas"/>
                <a:cs typeface="Consolas"/>
                <a:sym typeface="Consolas"/>
              </a:rPr>
              <a:t>) {</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        return (myMoney / price);</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    }</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a:t>
            </a: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endParaRPr sz="1700">
              <a:solidFill>
                <a:schemeClr val="dk1"/>
              </a:solidFill>
              <a:latin typeface="Consolas"/>
              <a:ea typeface="Consolas"/>
              <a:cs typeface="Consolas"/>
              <a:sym typeface="Consolas"/>
            </a:endParaRPr>
          </a:p>
          <a:p>
            <a:pPr marL="0" lvl="0" indent="0" algn="l" rtl="0">
              <a:lnSpc>
                <a:spcPct val="114999"/>
              </a:lnSpc>
              <a:spcBef>
                <a:spcPts val="0"/>
              </a:spcBef>
              <a:spcAft>
                <a:spcPts val="0"/>
              </a:spcAft>
              <a:buClr>
                <a:schemeClr val="dk1"/>
              </a:buClr>
              <a:buSzPts val="425"/>
              <a:buFont typeface="Arial"/>
              <a:buNone/>
            </a:pPr>
            <a:r>
              <a:rPr lang="en" sz="1700">
                <a:latin typeface="Consolas"/>
                <a:ea typeface="Consolas"/>
                <a:cs typeface="Consolas"/>
                <a:sym typeface="Consolas"/>
              </a:rPr>
              <a:t>}</a:t>
            </a:r>
            <a:endParaRPr sz="1700">
              <a:solidFill>
                <a:schemeClr val="dk1"/>
              </a:solidFill>
              <a:latin typeface="Consolas"/>
              <a:ea typeface="Consolas"/>
              <a:cs typeface="Consolas"/>
              <a:sym typeface="Consola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8">
                                            <p:txEl>
                                              <p:pRg st="0" end="0"/>
                                            </p:txEl>
                                          </p:spTgt>
                                        </p:tgtEl>
                                        <p:attrNameLst>
                                          <p:attrName>style.visibility</p:attrName>
                                        </p:attrNameLst>
                                      </p:cBhvr>
                                      <p:to>
                                        <p:strVal val="visible"/>
                                      </p:to>
                                    </p:set>
                                    <p:animEffect transition="in" filter="fade">
                                      <p:cBhvr>
                                        <p:cTn id="7" dur="500"/>
                                        <p:tgtEl>
                                          <p:spTgt spid="43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8">
                                            <p:txEl>
                                              <p:pRg st="1" end="1"/>
                                            </p:txEl>
                                          </p:spTgt>
                                        </p:tgtEl>
                                        <p:attrNameLst>
                                          <p:attrName>style.visibility</p:attrName>
                                        </p:attrNameLst>
                                      </p:cBhvr>
                                      <p:to>
                                        <p:strVal val="visible"/>
                                      </p:to>
                                    </p:set>
                                    <p:animEffect transition="in" filter="fade">
                                      <p:cBhvr>
                                        <p:cTn id="12" dur="500"/>
                                        <p:tgtEl>
                                          <p:spTgt spid="43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38">
                                            <p:txEl>
                                              <p:pRg st="2" end="2"/>
                                            </p:txEl>
                                          </p:spTgt>
                                        </p:tgtEl>
                                        <p:attrNameLst>
                                          <p:attrName>style.visibility</p:attrName>
                                        </p:attrNameLst>
                                      </p:cBhvr>
                                      <p:to>
                                        <p:strVal val="visible"/>
                                      </p:to>
                                    </p:set>
                                    <p:animEffect transition="in" filter="fade">
                                      <p:cBhvr>
                                        <p:cTn id="17" dur="500"/>
                                        <p:tgtEl>
                                          <p:spTgt spid="43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38">
                                            <p:txEl>
                                              <p:pRg st="3" end="3"/>
                                            </p:txEl>
                                          </p:spTgt>
                                        </p:tgtEl>
                                        <p:attrNameLst>
                                          <p:attrName>style.visibility</p:attrName>
                                        </p:attrNameLst>
                                      </p:cBhvr>
                                      <p:to>
                                        <p:strVal val="visible"/>
                                      </p:to>
                                    </p:set>
                                    <p:animEffect transition="in" filter="fade">
                                      <p:cBhvr>
                                        <p:cTn id="22" dur="500"/>
                                        <p:tgtEl>
                                          <p:spTgt spid="43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108"/>
          <p:cNvSpPr txBox="1">
            <a:spLocks noGrp="1"/>
          </p:cNvSpPr>
          <p:nvPr>
            <p:ph type="title"/>
          </p:nvPr>
        </p:nvSpPr>
        <p:spPr>
          <a:xfrm>
            <a:off x="609600" y="274637"/>
            <a:ext cx="10972799" cy="1143000"/>
          </a:xfrm>
          <a:prstGeom prst="rect">
            <a:avLst/>
          </a:prstGeom>
          <a:noFill/>
          <a:ln>
            <a:noFill/>
          </a:ln>
        </p:spPr>
        <p:txBody>
          <a:bodyPr spcFirstLastPara="1" wrap="square" lIns="91425" tIns="91425" rIns="91425" bIns="91425" anchor="b" anchorCtr="0">
            <a:noAutofit/>
          </a:bodyPr>
          <a:lstStyle/>
          <a:p>
            <a:pPr marL="0" lvl="0" indent="0" algn="l" rtl="0">
              <a:lnSpc>
                <a:spcPct val="90000"/>
              </a:lnSpc>
              <a:spcBef>
                <a:spcPts val="0"/>
              </a:spcBef>
              <a:spcAft>
                <a:spcPts val="0"/>
              </a:spcAft>
              <a:buClr>
                <a:srgbClr val="000000"/>
              </a:buClr>
              <a:buSzPts val="3600"/>
              <a:buNone/>
            </a:pPr>
            <a:r>
              <a:rPr lang="en" dirty="0">
                <a:solidFill>
                  <a:srgbClr val="000000"/>
                </a:solidFill>
              </a:rPr>
              <a:t>Top Hat Question: Declaring Methods</a:t>
            </a:r>
            <a:endParaRPr sz="1400" b="0" dirty="0">
              <a:solidFill>
                <a:srgbClr val="000000"/>
              </a:solidFill>
            </a:endParaRPr>
          </a:p>
        </p:txBody>
      </p:sp>
      <p:sp>
        <p:nvSpPr>
          <p:cNvPr id="445" name="Google Shape;445;p108"/>
          <p:cNvSpPr txBox="1">
            <a:spLocks noGrp="1"/>
          </p:cNvSpPr>
          <p:nvPr>
            <p:ph type="body" idx="1"/>
          </p:nvPr>
        </p:nvSpPr>
        <p:spPr>
          <a:xfrm>
            <a:off x="609600" y="1600200"/>
            <a:ext cx="10972799" cy="4967573"/>
          </a:xfrm>
          <a:prstGeom prst="rect">
            <a:avLst/>
          </a:prstGeom>
          <a:noFill/>
          <a:ln>
            <a:noFill/>
          </a:ln>
        </p:spPr>
        <p:txBody>
          <a:bodyPr spcFirstLastPara="1" wrap="square" lIns="91425" tIns="91425" rIns="91425" bIns="91425" anchor="t" anchorCtr="0">
            <a:noAutofit/>
          </a:bodyPr>
          <a:lstStyle/>
          <a:p>
            <a:pPr>
              <a:buSzPct val="100000"/>
              <a:buFont typeface="Helvetica" pitchFamily="2" charset="0"/>
              <a:buChar char="●"/>
            </a:pPr>
            <a:r>
              <a:rPr lang="en" dirty="0"/>
              <a:t>We want a new method </a:t>
            </a:r>
            <a:r>
              <a:rPr lang="en" dirty="0" err="1">
                <a:solidFill>
                  <a:srgbClr val="0000FF"/>
                </a:solidFill>
                <a:latin typeface="Consolas"/>
                <a:ea typeface="Consolas"/>
                <a:cs typeface="Consolas"/>
                <a:sym typeface="Consolas"/>
              </a:rPr>
              <a:t>calcAvgBks</a:t>
            </a:r>
            <a:r>
              <a:rPr lang="en" dirty="0"/>
              <a:t> that returns an integer and takes in two parameters, one integer that represents the price of all books and one integer that represents the number of books. Which method declaration is correct? </a:t>
            </a:r>
            <a:endParaRPr dirty="0"/>
          </a:p>
          <a:p>
            <a:pPr marL="457200" marR="0" lvl="0" indent="-228600" algn="l" rtl="0">
              <a:lnSpc>
                <a:spcPct val="90000"/>
              </a:lnSpc>
              <a:spcBef>
                <a:spcPts val="0"/>
              </a:spcBef>
              <a:spcAft>
                <a:spcPts val="0"/>
              </a:spcAft>
              <a:buClr>
                <a:schemeClr val="dk1"/>
              </a:buClr>
              <a:buSzPts val="2800"/>
              <a:buFont typeface="Arial"/>
              <a:buNone/>
            </a:pPr>
            <a:endParaRPr dirty="0"/>
          </a:p>
          <a:p>
            <a:pPr marL="50800" lvl="0" indent="0" algn="l" rtl="0">
              <a:lnSpc>
                <a:spcPct val="90000"/>
              </a:lnSpc>
              <a:spcBef>
                <a:spcPts val="0"/>
              </a:spcBef>
              <a:spcAft>
                <a:spcPts val="0"/>
              </a:spcAft>
              <a:buSzPts val="2800"/>
              <a:buNone/>
            </a:pPr>
            <a:endParaRPr dirty="0"/>
          </a:p>
        </p:txBody>
      </p:sp>
      <p:sp>
        <p:nvSpPr>
          <p:cNvPr id="446" name="Google Shape;446;p108"/>
          <p:cNvSpPr txBox="1"/>
          <p:nvPr/>
        </p:nvSpPr>
        <p:spPr>
          <a:xfrm>
            <a:off x="182880" y="3505200"/>
            <a:ext cx="4876800" cy="1478866"/>
          </a:xfrm>
          <a:prstGeom prst="rect">
            <a:avLst/>
          </a:prstGeom>
          <a:noFill/>
          <a:ln>
            <a:noFill/>
          </a:ln>
        </p:spPr>
        <p:txBody>
          <a:bodyPr spcFirstLastPara="1" wrap="square" lIns="91425" tIns="45700" rIns="91425" bIns="45700" anchor="t" anchorCtr="0">
            <a:spAutoFit/>
          </a:bodyPr>
          <a:lstStyle/>
          <a:p>
            <a:pPr marL="0" marR="0" lvl="0" indent="0" algn="l" rtl="0">
              <a:lnSpc>
                <a:spcPct val="114999"/>
              </a:lnSpc>
              <a:spcBef>
                <a:spcPts val="0"/>
              </a:spcBef>
              <a:spcAft>
                <a:spcPts val="0"/>
              </a:spcAft>
              <a:buNone/>
            </a:pPr>
            <a:r>
              <a:rPr lang="en" sz="1800" b="0" i="0" u="none" strike="noStrike" cap="none" dirty="0">
                <a:solidFill>
                  <a:srgbClr val="000000"/>
                </a:solidFill>
                <a:latin typeface="Arial"/>
                <a:ea typeface="Arial"/>
                <a:cs typeface="Arial"/>
                <a:sym typeface="Arial"/>
              </a:rPr>
              <a:t>A. </a:t>
            </a:r>
            <a:r>
              <a:rPr lang="en" sz="1800" b="0" i="0" u="none" strike="noStrike" cap="none" dirty="0">
                <a:solidFill>
                  <a:srgbClr val="000000"/>
                </a:solidFill>
                <a:latin typeface="Consolas"/>
                <a:ea typeface="Consolas"/>
                <a:cs typeface="Consolas"/>
                <a:sym typeface="Consolas"/>
              </a:rPr>
              <a:t>public void </a:t>
            </a:r>
            <a:r>
              <a:rPr lang="en" sz="1800" b="0" i="0" u="none" strike="noStrike" cap="none" dirty="0" err="1">
                <a:solidFill>
                  <a:srgbClr val="000000"/>
                </a:solidFill>
                <a:latin typeface="Consolas"/>
                <a:ea typeface="Consolas"/>
                <a:cs typeface="Consolas"/>
                <a:sym typeface="Consolas"/>
              </a:rPr>
              <a:t>calcAvgBooks</a:t>
            </a:r>
            <a:r>
              <a:rPr lang="en" sz="1800" b="0" i="0" u="none" strike="noStrike" cap="none" dirty="0">
                <a:solidFill>
                  <a:srgbClr val="000000"/>
                </a:solidFill>
                <a:latin typeface="Consolas"/>
                <a:ea typeface="Consolas"/>
                <a:cs typeface="Consolas"/>
                <a:sym typeface="Consolas"/>
              </a:rPr>
              <a:t>() {</a:t>
            </a:r>
            <a:endParaRPr sz="1800" b="0" i="0" u="none" strike="noStrike" cap="none" dirty="0">
              <a:solidFill>
                <a:schemeClr val="dk1"/>
              </a:solidFill>
              <a:latin typeface="Consolas"/>
              <a:ea typeface="Consolas"/>
              <a:cs typeface="Consolas"/>
              <a:sym typeface="Consolas"/>
            </a:endParaRPr>
          </a:p>
          <a:p>
            <a:pPr marL="0" marR="0" lvl="0" indent="0" algn="l" rtl="0">
              <a:lnSpc>
                <a:spcPct val="114999"/>
              </a:lnSpc>
              <a:spcBef>
                <a:spcPts val="0"/>
              </a:spcBef>
              <a:spcAft>
                <a:spcPts val="0"/>
              </a:spcAft>
              <a:buNone/>
            </a:pPr>
            <a:r>
              <a:rPr lang="en" sz="1800" b="0" i="0" u="none" strike="noStrike" cap="none" dirty="0">
                <a:solidFill>
                  <a:srgbClr val="000000"/>
                </a:solidFill>
                <a:latin typeface="Consolas"/>
                <a:ea typeface="Consolas"/>
                <a:cs typeface="Consolas"/>
                <a:sym typeface="Consolas"/>
              </a:rPr>
              <a:t>        return (price / </a:t>
            </a:r>
            <a:r>
              <a:rPr lang="en" sz="1800" b="0" i="0" u="none" strike="noStrike" cap="none" dirty="0" err="1">
                <a:solidFill>
                  <a:srgbClr val="000000"/>
                </a:solidFill>
                <a:latin typeface="Consolas"/>
                <a:ea typeface="Consolas"/>
                <a:cs typeface="Consolas"/>
                <a:sym typeface="Consolas"/>
              </a:rPr>
              <a:t>numBooks</a:t>
            </a:r>
            <a:r>
              <a:rPr lang="en" sz="1800" b="0" i="0" u="none" strike="noStrike" cap="none" dirty="0">
                <a:solidFill>
                  <a:srgbClr val="000000"/>
                </a:solidFill>
                <a:latin typeface="Consolas"/>
                <a:ea typeface="Consolas"/>
                <a:cs typeface="Consolas"/>
                <a:sym typeface="Consolas"/>
              </a:rPr>
              <a:t>); </a:t>
            </a:r>
            <a:endParaRPr sz="1800" b="0" i="0" u="none" strike="noStrike" cap="none" dirty="0">
              <a:solidFill>
                <a:schemeClr val="dk1"/>
              </a:solidFill>
              <a:latin typeface="Consolas"/>
              <a:ea typeface="Consolas"/>
              <a:cs typeface="Consolas"/>
              <a:sym typeface="Consolas"/>
            </a:endParaRPr>
          </a:p>
          <a:p>
            <a:pPr marL="0" marR="0" lvl="0" indent="0" algn="l" rtl="0">
              <a:lnSpc>
                <a:spcPct val="114999"/>
              </a:lnSpc>
              <a:spcBef>
                <a:spcPts val="0"/>
              </a:spcBef>
              <a:spcAft>
                <a:spcPts val="0"/>
              </a:spcAft>
              <a:buNone/>
            </a:pPr>
            <a:r>
              <a:rPr lang="en" sz="1800" b="0" i="0" u="none" strike="noStrike" cap="none" dirty="0">
                <a:solidFill>
                  <a:srgbClr val="000000"/>
                </a:solidFill>
                <a:latin typeface="Consolas"/>
                <a:ea typeface="Consolas"/>
                <a:cs typeface="Consolas"/>
                <a:sym typeface="Consolas"/>
              </a:rPr>
              <a:t>    }</a:t>
            </a:r>
            <a:endParaRPr sz="1800" b="0" i="0" u="none" strike="noStrike" cap="none" dirty="0">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None/>
            </a:pPr>
            <a:endParaRPr sz="2800" b="0" i="0" u="none" strike="noStrike" cap="none" dirty="0">
              <a:solidFill>
                <a:srgbClr val="000000"/>
              </a:solidFill>
              <a:latin typeface="Arial"/>
              <a:ea typeface="Arial"/>
              <a:cs typeface="Arial"/>
              <a:sym typeface="Arial"/>
            </a:endParaRPr>
          </a:p>
        </p:txBody>
      </p:sp>
      <p:sp>
        <p:nvSpPr>
          <p:cNvPr id="447" name="Google Shape;447;p108"/>
          <p:cNvSpPr txBox="1"/>
          <p:nvPr/>
        </p:nvSpPr>
        <p:spPr>
          <a:xfrm>
            <a:off x="5379718" y="3505200"/>
            <a:ext cx="6812281" cy="1478866"/>
          </a:xfrm>
          <a:prstGeom prst="rect">
            <a:avLst/>
          </a:prstGeom>
          <a:noFill/>
          <a:ln>
            <a:noFill/>
          </a:ln>
        </p:spPr>
        <p:txBody>
          <a:bodyPr spcFirstLastPara="1" wrap="square" lIns="91425" tIns="45700" rIns="91425" bIns="45700" anchor="t" anchorCtr="0">
            <a:spAutoFit/>
          </a:bodyPr>
          <a:lstStyle/>
          <a:p>
            <a:pPr marL="0" marR="0" lvl="0" indent="0" algn="l" rtl="0">
              <a:lnSpc>
                <a:spcPct val="114999"/>
              </a:lnSpc>
              <a:spcBef>
                <a:spcPts val="0"/>
              </a:spcBef>
              <a:spcAft>
                <a:spcPts val="0"/>
              </a:spcAft>
              <a:buNone/>
            </a:pPr>
            <a:r>
              <a:rPr lang="en" sz="1800" b="0" i="0" u="none" strike="noStrike" cap="none">
                <a:solidFill>
                  <a:srgbClr val="000000"/>
                </a:solidFill>
                <a:latin typeface="Arial"/>
                <a:ea typeface="Arial"/>
                <a:cs typeface="Arial"/>
                <a:sym typeface="Arial"/>
              </a:rPr>
              <a:t>B. </a:t>
            </a:r>
            <a:r>
              <a:rPr lang="en" sz="1800" b="0" i="0" u="none" strike="noStrike" cap="none">
                <a:solidFill>
                  <a:srgbClr val="000000"/>
                </a:solidFill>
                <a:latin typeface="Consolas"/>
                <a:ea typeface="Consolas"/>
                <a:cs typeface="Consolas"/>
                <a:sym typeface="Consolas"/>
              </a:rPr>
              <a:t>public int calcAvgBooks(int price, int numBooks) {</a:t>
            </a:r>
            <a:endParaRPr sz="1800" b="0" i="0" u="none" strike="noStrike" cap="none">
              <a:solidFill>
                <a:schemeClr val="dk1"/>
              </a:solidFill>
              <a:latin typeface="Consolas"/>
              <a:ea typeface="Consolas"/>
              <a:cs typeface="Consolas"/>
              <a:sym typeface="Consolas"/>
            </a:endParaRPr>
          </a:p>
          <a:p>
            <a:pPr marL="0" marR="0" lvl="0" indent="0" algn="l" rtl="0">
              <a:lnSpc>
                <a:spcPct val="114999"/>
              </a:lnSpc>
              <a:spcBef>
                <a:spcPts val="0"/>
              </a:spcBef>
              <a:spcAft>
                <a:spcPts val="0"/>
              </a:spcAft>
              <a:buNone/>
            </a:pPr>
            <a:r>
              <a:rPr lang="en" sz="1800" b="0" i="0" u="none" strike="noStrike" cap="none">
                <a:solidFill>
                  <a:srgbClr val="000000"/>
                </a:solidFill>
                <a:latin typeface="Consolas"/>
                <a:ea typeface="Consolas"/>
                <a:cs typeface="Consolas"/>
                <a:sym typeface="Consolas"/>
              </a:rPr>
              <a:t>        return (price / numBooks); </a:t>
            </a:r>
            <a:endParaRPr sz="1800" b="0" i="0" u="none" strike="noStrike" cap="none">
              <a:solidFill>
                <a:schemeClr val="dk1"/>
              </a:solidFill>
              <a:latin typeface="Consolas"/>
              <a:ea typeface="Consolas"/>
              <a:cs typeface="Consolas"/>
              <a:sym typeface="Consolas"/>
            </a:endParaRPr>
          </a:p>
          <a:p>
            <a:pPr marL="0" marR="0" lvl="0" indent="0" algn="l" rtl="0">
              <a:lnSpc>
                <a:spcPct val="114999"/>
              </a:lnSpc>
              <a:spcBef>
                <a:spcPts val="0"/>
              </a:spcBef>
              <a:spcAft>
                <a:spcPts val="0"/>
              </a:spcAft>
              <a:buNone/>
            </a:pPr>
            <a:r>
              <a:rPr lang="en" sz="1800" b="0" i="0" u="none" strike="noStrike" cap="none">
                <a:solidFill>
                  <a:srgbClr val="000000"/>
                </a:solidFill>
                <a:latin typeface="Consolas"/>
                <a:ea typeface="Consolas"/>
                <a:cs typeface="Consolas"/>
                <a:sym typeface="Consolas"/>
              </a:rPr>
              <a:t>    }</a:t>
            </a:r>
            <a:endParaRPr sz="18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p:txBody>
      </p:sp>
      <p:sp>
        <p:nvSpPr>
          <p:cNvPr id="448" name="Google Shape;448;p108"/>
          <p:cNvSpPr txBox="1"/>
          <p:nvPr/>
        </p:nvSpPr>
        <p:spPr>
          <a:xfrm>
            <a:off x="182880" y="4984066"/>
            <a:ext cx="6035040" cy="1478866"/>
          </a:xfrm>
          <a:prstGeom prst="rect">
            <a:avLst/>
          </a:prstGeom>
          <a:noFill/>
          <a:ln>
            <a:noFill/>
          </a:ln>
        </p:spPr>
        <p:txBody>
          <a:bodyPr spcFirstLastPara="1" wrap="square" lIns="91425" tIns="45700" rIns="91425" bIns="45700" anchor="t" anchorCtr="0">
            <a:spAutoFit/>
          </a:bodyPr>
          <a:lstStyle/>
          <a:p>
            <a:pPr marL="0" marR="0" lvl="0" indent="0" algn="l" rtl="0">
              <a:lnSpc>
                <a:spcPct val="114999"/>
              </a:lnSpc>
              <a:spcBef>
                <a:spcPts val="0"/>
              </a:spcBef>
              <a:spcAft>
                <a:spcPts val="0"/>
              </a:spcAft>
              <a:buNone/>
            </a:pPr>
            <a:r>
              <a:rPr lang="en" sz="1800" b="0" i="0" u="none" strike="noStrike" cap="none">
                <a:solidFill>
                  <a:srgbClr val="000000"/>
                </a:solidFill>
                <a:latin typeface="Arial"/>
                <a:ea typeface="Arial"/>
                <a:cs typeface="Arial"/>
                <a:sym typeface="Arial"/>
              </a:rPr>
              <a:t>C. </a:t>
            </a:r>
            <a:r>
              <a:rPr lang="en" sz="1800" b="0" i="0" u="none" strike="noStrike" cap="none">
                <a:solidFill>
                  <a:srgbClr val="000000"/>
                </a:solidFill>
                <a:latin typeface="Consolas"/>
                <a:ea typeface="Consolas"/>
                <a:cs typeface="Consolas"/>
                <a:sym typeface="Consolas"/>
              </a:rPr>
              <a:t>public int calcAvgBooks(price, numBooks) {</a:t>
            </a:r>
            <a:endParaRPr sz="1800" b="0" i="0" u="none" strike="noStrike" cap="none">
              <a:solidFill>
                <a:schemeClr val="dk1"/>
              </a:solidFill>
              <a:latin typeface="Consolas"/>
              <a:ea typeface="Consolas"/>
              <a:cs typeface="Consolas"/>
              <a:sym typeface="Consolas"/>
            </a:endParaRPr>
          </a:p>
          <a:p>
            <a:pPr marL="0" marR="0" lvl="0" indent="0" algn="l" rtl="0">
              <a:lnSpc>
                <a:spcPct val="114999"/>
              </a:lnSpc>
              <a:spcBef>
                <a:spcPts val="0"/>
              </a:spcBef>
              <a:spcAft>
                <a:spcPts val="0"/>
              </a:spcAft>
              <a:buNone/>
            </a:pPr>
            <a:r>
              <a:rPr lang="en" sz="1800" b="0" i="0" u="none" strike="noStrike" cap="none">
                <a:solidFill>
                  <a:srgbClr val="000000"/>
                </a:solidFill>
                <a:latin typeface="Consolas"/>
                <a:ea typeface="Consolas"/>
                <a:cs typeface="Consolas"/>
                <a:sym typeface="Consolas"/>
              </a:rPr>
              <a:t>        return (price / numBooks); </a:t>
            </a:r>
            <a:endParaRPr sz="1800" b="0" i="0" u="none" strike="noStrike" cap="none">
              <a:solidFill>
                <a:schemeClr val="dk1"/>
              </a:solidFill>
              <a:latin typeface="Consolas"/>
              <a:ea typeface="Consolas"/>
              <a:cs typeface="Consolas"/>
              <a:sym typeface="Consolas"/>
            </a:endParaRPr>
          </a:p>
          <a:p>
            <a:pPr marL="0" marR="0" lvl="0" indent="0" algn="l" rtl="0">
              <a:lnSpc>
                <a:spcPct val="114999"/>
              </a:lnSpc>
              <a:spcBef>
                <a:spcPts val="0"/>
              </a:spcBef>
              <a:spcAft>
                <a:spcPts val="0"/>
              </a:spcAft>
              <a:buNone/>
            </a:pPr>
            <a:r>
              <a:rPr lang="en" sz="1800" b="0" i="0" u="none" strike="noStrike" cap="none">
                <a:solidFill>
                  <a:srgbClr val="000000"/>
                </a:solidFill>
                <a:latin typeface="Consolas"/>
                <a:ea typeface="Consolas"/>
                <a:cs typeface="Consolas"/>
                <a:sym typeface="Consolas"/>
              </a:rPr>
              <a:t>    }</a:t>
            </a:r>
            <a:endParaRPr sz="18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p:txBody>
      </p:sp>
      <p:sp>
        <p:nvSpPr>
          <p:cNvPr id="449" name="Google Shape;449;p108"/>
          <p:cNvSpPr txBox="1"/>
          <p:nvPr/>
        </p:nvSpPr>
        <p:spPr>
          <a:xfrm>
            <a:off x="7086598" y="4938932"/>
            <a:ext cx="4922521" cy="1478866"/>
          </a:xfrm>
          <a:prstGeom prst="rect">
            <a:avLst/>
          </a:prstGeom>
          <a:noFill/>
          <a:ln>
            <a:noFill/>
          </a:ln>
        </p:spPr>
        <p:txBody>
          <a:bodyPr spcFirstLastPara="1" wrap="square" lIns="91425" tIns="45700" rIns="91425" bIns="45700" anchor="t" anchorCtr="0">
            <a:spAutoFit/>
          </a:bodyPr>
          <a:lstStyle/>
          <a:p>
            <a:pPr marL="0" marR="0" lvl="0" indent="0" algn="l" rtl="0">
              <a:lnSpc>
                <a:spcPct val="114999"/>
              </a:lnSpc>
              <a:spcBef>
                <a:spcPts val="0"/>
              </a:spcBef>
              <a:spcAft>
                <a:spcPts val="0"/>
              </a:spcAft>
              <a:buNone/>
            </a:pPr>
            <a:r>
              <a:rPr lang="en" sz="1800" b="0" i="0" u="none" strike="noStrike" cap="none">
                <a:solidFill>
                  <a:srgbClr val="000000"/>
                </a:solidFill>
                <a:latin typeface="Arial"/>
                <a:ea typeface="Arial"/>
                <a:cs typeface="Arial"/>
                <a:sym typeface="Arial"/>
              </a:rPr>
              <a:t>D. </a:t>
            </a:r>
            <a:r>
              <a:rPr lang="en" sz="1800" b="0" i="0" u="none" strike="noStrike" cap="none">
                <a:solidFill>
                  <a:srgbClr val="000000"/>
                </a:solidFill>
                <a:latin typeface="Consolas"/>
                <a:ea typeface="Consolas"/>
                <a:cs typeface="Consolas"/>
                <a:sym typeface="Consolas"/>
              </a:rPr>
              <a:t>public int calcAvgBooks() {</a:t>
            </a:r>
            <a:endParaRPr sz="1800" b="0" i="0" u="none" strike="noStrike" cap="none">
              <a:solidFill>
                <a:schemeClr val="dk1"/>
              </a:solidFill>
              <a:latin typeface="Consolas"/>
              <a:ea typeface="Consolas"/>
              <a:cs typeface="Consolas"/>
              <a:sym typeface="Consolas"/>
            </a:endParaRPr>
          </a:p>
          <a:p>
            <a:pPr marL="0" marR="0" lvl="0" indent="0" algn="l" rtl="0">
              <a:lnSpc>
                <a:spcPct val="114999"/>
              </a:lnSpc>
              <a:spcBef>
                <a:spcPts val="0"/>
              </a:spcBef>
              <a:spcAft>
                <a:spcPts val="0"/>
              </a:spcAft>
              <a:buNone/>
            </a:pPr>
            <a:r>
              <a:rPr lang="en" sz="1800" b="0" i="0" u="none" strike="noStrike" cap="none">
                <a:solidFill>
                  <a:srgbClr val="000000"/>
                </a:solidFill>
                <a:latin typeface="Consolas"/>
                <a:ea typeface="Consolas"/>
                <a:cs typeface="Consolas"/>
                <a:sym typeface="Consolas"/>
              </a:rPr>
              <a:t>        return (price / numBooks); </a:t>
            </a:r>
            <a:endParaRPr sz="1800" b="0" i="0" u="none" strike="noStrike" cap="none">
              <a:solidFill>
                <a:schemeClr val="dk1"/>
              </a:solidFill>
              <a:latin typeface="Consolas"/>
              <a:ea typeface="Consolas"/>
              <a:cs typeface="Consolas"/>
              <a:sym typeface="Consolas"/>
            </a:endParaRPr>
          </a:p>
          <a:p>
            <a:pPr marL="0" marR="0" lvl="0" indent="0" algn="l" rtl="0">
              <a:lnSpc>
                <a:spcPct val="114999"/>
              </a:lnSpc>
              <a:spcBef>
                <a:spcPts val="0"/>
              </a:spcBef>
              <a:spcAft>
                <a:spcPts val="0"/>
              </a:spcAft>
              <a:buNone/>
            </a:pPr>
            <a:r>
              <a:rPr lang="en" sz="1800" b="0" i="0" u="none" strike="noStrike" cap="none">
                <a:solidFill>
                  <a:srgbClr val="000000"/>
                </a:solidFill>
                <a:latin typeface="Consolas"/>
                <a:ea typeface="Consolas"/>
                <a:cs typeface="Consolas"/>
                <a:sym typeface="Consolas"/>
              </a:rPr>
              <a:t>    }</a:t>
            </a:r>
            <a:endParaRPr sz="18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41"/>
          <p:cNvSpPr txBox="1">
            <a:spLocks noGrp="1"/>
          </p:cNvSpPr>
          <p:nvPr>
            <p:ph type="title"/>
          </p:nvPr>
        </p:nvSpPr>
        <p:spPr>
          <a:xfrm>
            <a:off x="609600" y="231678"/>
            <a:ext cx="1145770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Calling (i.e., using) Methods with Parameters (1/</a:t>
            </a:r>
            <a:r>
              <a:rPr lang="en"/>
              <a:t>3)</a:t>
            </a:r>
            <a:endParaRPr/>
          </a:p>
        </p:txBody>
      </p:sp>
      <p:sp>
        <p:nvSpPr>
          <p:cNvPr id="455" name="Google Shape;455;p41"/>
          <p:cNvSpPr txBox="1">
            <a:spLocks noGrp="1"/>
          </p:cNvSpPr>
          <p:nvPr>
            <p:ph type="body" idx="1"/>
          </p:nvPr>
        </p:nvSpPr>
        <p:spPr>
          <a:xfrm>
            <a:off x="0" y="1572125"/>
            <a:ext cx="11582400" cy="4556100"/>
          </a:xfrm>
          <a:prstGeom prst="rect">
            <a:avLst/>
          </a:prstGeom>
          <a:noFill/>
          <a:ln>
            <a:noFill/>
          </a:ln>
        </p:spPr>
        <p:txBody>
          <a:bodyPr spcFirstLastPara="1" wrap="square" lIns="121900" tIns="121900" rIns="121900" bIns="121900" anchor="ctr" anchorCtr="0">
            <a:noAutofit/>
          </a:bodyPr>
          <a:lstStyle/>
          <a:p>
            <a:pPr marL="927100" marR="0" lvl="0" indent="-508000" algn="l" rtl="0">
              <a:lnSpc>
                <a:spcPct val="90000"/>
              </a:lnSpc>
              <a:spcBef>
                <a:spcPts val="0"/>
              </a:spcBef>
              <a:spcAft>
                <a:spcPts val="0"/>
              </a:spcAft>
              <a:buClr>
                <a:schemeClr val="dk1"/>
              </a:buClr>
              <a:buSzPts val="3200"/>
              <a:buFont typeface="Arial"/>
              <a:buChar char="●"/>
            </a:pPr>
            <a:r>
              <a:rPr lang="en" b="0" i="0" u="none" strike="noStrike" cap="none">
                <a:solidFill>
                  <a:schemeClr val="dk1"/>
                </a:solidFill>
              </a:rPr>
              <a:t>Now that </a:t>
            </a:r>
            <a:r>
              <a:rPr lang="en"/>
              <a:t>we have </a:t>
            </a:r>
            <a:r>
              <a:rPr lang="en" b="0" i="1" u="none" strike="noStrike" cap="none">
                <a:solidFill>
                  <a:srgbClr val="FF0000"/>
                </a:solidFill>
              </a:rPr>
              <a:t>defined</a:t>
            </a:r>
            <a:r>
              <a:rPr lang="en" b="0" i="0" u="none" strike="noStrike" cap="none">
                <a:solidFill>
                  <a:schemeClr val="dk1"/>
                </a:solidFill>
              </a:rPr>
              <a:t> </a:t>
            </a:r>
            <a:r>
              <a:rPr lang="en">
                <a:solidFill>
                  <a:srgbClr val="0000FF"/>
                </a:solidFill>
                <a:latin typeface="Consolas"/>
                <a:ea typeface="Consolas"/>
                <a:cs typeface="Consolas"/>
                <a:sym typeface="Consolas"/>
              </a:rPr>
              <a:t>priceBooks</a:t>
            </a:r>
            <a:r>
              <a:rPr lang="en">
                <a:solidFill>
                  <a:schemeClr val="dk1"/>
                </a:solidFill>
                <a:latin typeface="Arial"/>
                <a:ea typeface="Arial"/>
                <a:cs typeface="Arial"/>
                <a:sym typeface="Arial"/>
              </a:rPr>
              <a:t>,</a:t>
            </a:r>
            <a:r>
              <a:rPr lang="en">
                <a:solidFill>
                  <a:srgbClr val="0000FF"/>
                </a:solidFill>
                <a:latin typeface="Consolas"/>
                <a:ea typeface="Consolas"/>
                <a:cs typeface="Consolas"/>
                <a:sym typeface="Consolas"/>
              </a:rPr>
              <a:t> calcChange</a:t>
            </a:r>
            <a:r>
              <a:rPr lang="en">
                <a:solidFill>
                  <a:schemeClr val="dk1"/>
                </a:solidFill>
                <a:latin typeface="Arial"/>
                <a:ea typeface="Arial"/>
                <a:cs typeface="Arial"/>
                <a:sym typeface="Arial"/>
              </a:rPr>
              <a:t>,</a:t>
            </a:r>
            <a:r>
              <a:rPr lang="en">
                <a:solidFill>
                  <a:srgbClr val="0000FF"/>
                </a:solidFill>
                <a:latin typeface="Consolas"/>
                <a:ea typeface="Consolas"/>
                <a:cs typeface="Consolas"/>
                <a:sym typeface="Consolas"/>
              </a:rPr>
              <a:t> </a:t>
            </a:r>
            <a:r>
              <a:rPr lang="en">
                <a:solidFill>
                  <a:srgbClr val="000000"/>
                </a:solidFill>
              </a:rPr>
              <a:t>and </a:t>
            </a:r>
            <a:r>
              <a:rPr lang="en">
                <a:solidFill>
                  <a:srgbClr val="0000FF"/>
                </a:solidFill>
                <a:latin typeface="Consolas"/>
                <a:ea typeface="Consolas"/>
                <a:cs typeface="Consolas"/>
                <a:sym typeface="Consolas"/>
              </a:rPr>
              <a:t>calcMaxBks</a:t>
            </a:r>
            <a:r>
              <a:rPr lang="en" b="0" i="0" u="none" strike="noStrike" cap="none">
                <a:solidFill>
                  <a:schemeClr val="dk1"/>
                </a:solidFill>
              </a:rPr>
              <a:t> methods, we can </a:t>
            </a:r>
            <a:r>
              <a:rPr lang="en" b="0" i="1" u="none" strike="noStrike" cap="none">
                <a:solidFill>
                  <a:srgbClr val="FF0000"/>
                </a:solidFill>
              </a:rPr>
              <a:t>call</a:t>
            </a:r>
            <a:r>
              <a:rPr lang="en" b="0" i="0" u="none" strike="noStrike" cap="none">
                <a:solidFill>
                  <a:schemeClr val="dk1"/>
                </a:solidFill>
              </a:rPr>
              <a:t> them on any </a:t>
            </a:r>
            <a:r>
              <a:rPr lang="en">
                <a:solidFill>
                  <a:srgbClr val="0000FF"/>
                </a:solidFill>
                <a:latin typeface="Consolas"/>
                <a:ea typeface="Consolas"/>
                <a:cs typeface="Consolas"/>
                <a:sym typeface="Consolas"/>
              </a:rPr>
              <a:t>BookstoreAccountant</a:t>
            </a:r>
            <a:endParaRPr>
              <a:solidFill>
                <a:srgbClr val="0000FF"/>
              </a:solidFill>
              <a:latin typeface="Consolas"/>
              <a:ea typeface="Consolas"/>
              <a:cs typeface="Consolas"/>
              <a:sym typeface="Consolas"/>
            </a:endParaRPr>
          </a:p>
          <a:p>
            <a:pPr marL="927100" marR="0" lvl="0" indent="-508000" algn="l" rtl="0">
              <a:lnSpc>
                <a:spcPct val="90000"/>
              </a:lnSpc>
              <a:spcBef>
                <a:spcPts val="2533"/>
              </a:spcBef>
              <a:spcAft>
                <a:spcPts val="0"/>
              </a:spcAft>
              <a:buClr>
                <a:schemeClr val="dk1"/>
              </a:buClr>
              <a:buSzPts val="3200"/>
              <a:buFont typeface="Arial"/>
              <a:buChar char="●"/>
            </a:pPr>
            <a:r>
              <a:rPr lang="en" b="0" i="0" u="none" strike="noStrike" cap="none">
                <a:solidFill>
                  <a:schemeClr val="dk1"/>
                </a:solidFill>
              </a:rPr>
              <a:t>When we call </a:t>
            </a:r>
            <a:r>
              <a:rPr lang="en">
                <a:solidFill>
                  <a:srgbClr val="0000FF"/>
                </a:solidFill>
                <a:latin typeface="Consolas"/>
                <a:ea typeface="Consolas"/>
                <a:cs typeface="Consolas"/>
                <a:sym typeface="Consolas"/>
              </a:rPr>
              <a:t>calcChange</a:t>
            </a:r>
            <a:r>
              <a:rPr lang="en" b="0" i="0" u="none" strike="noStrike" cap="none">
                <a:solidFill>
                  <a:schemeClr val="dk1"/>
                </a:solidFill>
              </a:rPr>
              <a:t> method, we must tell it the amount paid for the books and how much the books cost </a:t>
            </a:r>
            <a:endParaRPr/>
          </a:p>
          <a:p>
            <a:pPr marL="927100" marR="0" lvl="0" indent="-508000" algn="l" rtl="0">
              <a:lnSpc>
                <a:spcPct val="90000"/>
              </a:lnSpc>
              <a:spcBef>
                <a:spcPts val="2533"/>
              </a:spcBef>
              <a:spcAft>
                <a:spcPts val="0"/>
              </a:spcAft>
              <a:buClr>
                <a:schemeClr val="dk1"/>
              </a:buClr>
              <a:buSzPts val="3200"/>
              <a:buFont typeface="Arial"/>
              <a:buChar char="●"/>
            </a:pPr>
            <a:r>
              <a:rPr lang="en" b="0" i="0" u="none" strike="noStrike" cap="none">
                <a:solidFill>
                  <a:schemeClr val="dk1"/>
                </a:solidFill>
              </a:rPr>
              <a:t>How do we </a:t>
            </a:r>
            <a:r>
              <a:rPr lang="en" b="0" i="1" u="none" strike="noStrike" cap="none">
                <a:solidFill>
                  <a:schemeClr val="dk1"/>
                </a:solidFill>
              </a:rPr>
              <a:t>call</a:t>
            </a:r>
            <a:r>
              <a:rPr lang="en" b="0" i="0" u="none" strike="noStrike" cap="none">
                <a:solidFill>
                  <a:schemeClr val="dk1"/>
                </a:solidFill>
              </a:rPr>
              <a:t> a method that takes in parameters?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55">
                                            <p:txEl>
                                              <p:pRg st="0" end="0"/>
                                            </p:txEl>
                                          </p:spTgt>
                                        </p:tgtEl>
                                        <p:attrNameLst>
                                          <p:attrName>style.visibility</p:attrName>
                                        </p:attrNameLst>
                                      </p:cBhvr>
                                      <p:to>
                                        <p:strVal val="visible"/>
                                      </p:to>
                                    </p:set>
                                    <p:animEffect transition="in" filter="fade">
                                      <p:cBhvr>
                                        <p:cTn id="7" dur="500"/>
                                        <p:tgtEl>
                                          <p:spTgt spid="4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55">
                                            <p:txEl>
                                              <p:pRg st="1" end="1"/>
                                            </p:txEl>
                                          </p:spTgt>
                                        </p:tgtEl>
                                        <p:attrNameLst>
                                          <p:attrName>style.visibility</p:attrName>
                                        </p:attrNameLst>
                                      </p:cBhvr>
                                      <p:to>
                                        <p:strVal val="visible"/>
                                      </p:to>
                                    </p:set>
                                    <p:animEffect transition="in" filter="fade">
                                      <p:cBhvr>
                                        <p:cTn id="12" dur="500"/>
                                        <p:tgtEl>
                                          <p:spTgt spid="45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55">
                                            <p:txEl>
                                              <p:pRg st="2" end="2"/>
                                            </p:txEl>
                                          </p:spTgt>
                                        </p:tgtEl>
                                        <p:attrNameLst>
                                          <p:attrName>style.visibility</p:attrName>
                                        </p:attrNameLst>
                                      </p:cBhvr>
                                      <p:to>
                                        <p:strVal val="visible"/>
                                      </p:to>
                                    </p:set>
                                    <p:animEffect transition="in" filter="fade">
                                      <p:cBhvr>
                                        <p:cTn id="17" dur="500"/>
                                        <p:tgtEl>
                                          <p:spTgt spid="45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42"/>
          <p:cNvSpPr txBox="1">
            <a:spLocks noGrp="1"/>
          </p:cNvSpPr>
          <p:nvPr>
            <p:ph type="title"/>
          </p:nvPr>
        </p:nvSpPr>
        <p:spPr>
          <a:xfrm>
            <a:off x="609600" y="23167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Calling Methods with Parameters (2/3)</a:t>
            </a:r>
            <a:endParaRPr sz="3600" b="1" i="0" u="none" strike="noStrike" cap="none">
              <a:solidFill>
                <a:schemeClr val="dk1"/>
              </a:solidFill>
              <a:latin typeface="Arial"/>
              <a:ea typeface="Arial"/>
              <a:cs typeface="Arial"/>
              <a:sym typeface="Arial"/>
            </a:endParaRPr>
          </a:p>
        </p:txBody>
      </p:sp>
      <p:sp>
        <p:nvSpPr>
          <p:cNvPr id="461" name="Google Shape;461;p42"/>
          <p:cNvSpPr txBox="1">
            <a:spLocks noGrp="1"/>
          </p:cNvSpPr>
          <p:nvPr>
            <p:ph type="body" idx="1"/>
          </p:nvPr>
        </p:nvSpPr>
        <p:spPr>
          <a:xfrm>
            <a:off x="239840" y="1018310"/>
            <a:ext cx="11582399" cy="2978006"/>
          </a:xfrm>
          <a:prstGeom prst="rect">
            <a:avLst/>
          </a:prstGeom>
          <a:noFill/>
          <a:ln>
            <a:noFill/>
          </a:ln>
        </p:spPr>
        <p:txBody>
          <a:bodyPr spcFirstLastPara="1" wrap="square" lIns="121900" tIns="121900" rIns="121900" bIns="121900" anchor="ctr" anchorCtr="0">
            <a:noAutofit/>
          </a:bodyPr>
          <a:lstStyle/>
          <a:p>
            <a:pPr marL="609585" marR="0" lvl="0" indent="-520683" algn="l" rtl="0">
              <a:lnSpc>
                <a:spcPct val="90000"/>
              </a:lnSpc>
              <a:spcBef>
                <a:spcPts val="0"/>
              </a:spcBef>
              <a:spcAft>
                <a:spcPts val="0"/>
              </a:spcAft>
              <a:buClr>
                <a:schemeClr val="dk1"/>
              </a:buClr>
              <a:buSzPts val="2560"/>
              <a:buFont typeface="Arial"/>
              <a:buChar char="●"/>
            </a:pPr>
            <a:r>
              <a:rPr lang="en" sz="3200" b="0" i="0" u="none" strike="noStrike" cap="none">
                <a:solidFill>
                  <a:schemeClr val="dk1"/>
                </a:solidFill>
                <a:latin typeface="Arial"/>
                <a:ea typeface="Arial"/>
                <a:cs typeface="Arial"/>
                <a:sym typeface="Arial"/>
              </a:rPr>
              <a:t>You already know how to call a method that takes in one parameter!</a:t>
            </a:r>
            <a:endParaRPr sz="3200" b="0" i="0" u="none" strike="noStrike" cap="none">
              <a:solidFill>
                <a:schemeClr val="dk1"/>
              </a:solidFill>
              <a:latin typeface="Arial"/>
              <a:ea typeface="Arial"/>
              <a:cs typeface="Arial"/>
              <a:sym typeface="Arial"/>
            </a:endParaRPr>
          </a:p>
          <a:p>
            <a:pPr marL="609585" marR="0" lvl="0" indent="-520683" algn="l" rtl="0">
              <a:lnSpc>
                <a:spcPct val="90000"/>
              </a:lnSpc>
              <a:spcBef>
                <a:spcPts val="1333"/>
              </a:spcBef>
              <a:spcAft>
                <a:spcPts val="0"/>
              </a:spcAft>
              <a:buClr>
                <a:schemeClr val="dk1"/>
              </a:buClr>
              <a:buSzPts val="2560"/>
              <a:buFont typeface="Arial"/>
              <a:buChar char="●"/>
            </a:pPr>
            <a:r>
              <a:rPr lang="en" sz="3200" b="0" i="0" u="none" strike="noStrike" cap="none">
                <a:solidFill>
                  <a:schemeClr val="dk1"/>
                </a:solidFill>
              </a:rPr>
              <a:t>Remember </a:t>
            </a:r>
            <a:r>
              <a:rPr lang="en" sz="3200" b="0" i="0" u="none" strike="noStrike" cap="none">
                <a:solidFill>
                  <a:srgbClr val="0000FF"/>
                </a:solidFill>
                <a:latin typeface="Consolas"/>
                <a:ea typeface="Consolas"/>
                <a:cs typeface="Consolas"/>
                <a:sym typeface="Consolas"/>
              </a:rPr>
              <a:t>moveForward</a:t>
            </a:r>
            <a:r>
              <a:rPr lang="en" sz="3200" b="0" i="0" u="none" strike="noStrike" cap="none">
                <a:solidFill>
                  <a:schemeClr val="dk1"/>
                </a:solidFill>
              </a:rPr>
              <a:t>?</a:t>
            </a:r>
            <a:endParaRPr sz="3200" b="0" i="0" u="none" strike="noStrike" cap="none">
              <a:solidFill>
                <a:schemeClr val="dk1"/>
              </a:solidFill>
            </a:endParaRPr>
          </a:p>
        </p:txBody>
      </p:sp>
      <p:sp>
        <p:nvSpPr>
          <p:cNvPr id="462" name="Google Shape;462;p42"/>
          <p:cNvSpPr txBox="1">
            <a:spLocks noGrp="1"/>
          </p:cNvSpPr>
          <p:nvPr>
            <p:ph type="body" idx="2"/>
          </p:nvPr>
        </p:nvSpPr>
        <p:spPr>
          <a:xfrm>
            <a:off x="2269143" y="3370369"/>
            <a:ext cx="8055263" cy="2825158"/>
          </a:xfrm>
          <a:prstGeom prst="rect">
            <a:avLst/>
          </a:prstGeom>
          <a:noFill/>
          <a:ln>
            <a:noFill/>
          </a:ln>
        </p:spPr>
        <p:txBody>
          <a:bodyPr spcFirstLastPara="1" wrap="square" lIns="121900" tIns="121900" rIns="121900" bIns="121900" anchor="ctr" anchorCtr="0">
            <a:noAutofit/>
          </a:bodyPr>
          <a:lstStyle/>
          <a:p>
            <a:pPr marL="228600" marR="0" lvl="0" indent="-228600" algn="l" rtl="0">
              <a:lnSpc>
                <a:spcPct val="114999"/>
              </a:lnSpc>
              <a:spcBef>
                <a:spcPts val="0"/>
              </a:spcBef>
              <a:spcAft>
                <a:spcPts val="0"/>
              </a:spcAft>
              <a:buClr>
                <a:schemeClr val="dk1"/>
              </a:buClr>
              <a:buSzPts val="550"/>
              <a:buFont typeface="Arial"/>
              <a:buNone/>
            </a:pPr>
            <a:r>
              <a:rPr lang="en" sz="2200" b="0" i="0" u="none" strike="noStrike" cap="none">
                <a:solidFill>
                  <a:schemeClr val="dk1"/>
                </a:solidFill>
                <a:latin typeface="Consolas"/>
                <a:ea typeface="Consolas"/>
                <a:cs typeface="Consolas"/>
                <a:sym typeface="Consolas"/>
              </a:rPr>
              <a:t>//within </a:t>
            </a:r>
            <a:r>
              <a:rPr lang="en" sz="2400">
                <a:solidFill>
                  <a:srgbClr val="0000FF"/>
                </a:solidFill>
                <a:latin typeface="Consolas"/>
                <a:ea typeface="Consolas"/>
                <a:cs typeface="Consolas"/>
                <a:sym typeface="Consolas"/>
              </a:rPr>
              <a:t>Robot</a:t>
            </a:r>
            <a:r>
              <a:rPr lang="en" sz="2200" b="0" i="0" u="none" strike="noStrike" cap="none">
                <a:solidFill>
                  <a:schemeClr val="dk1"/>
                </a:solidFill>
                <a:latin typeface="Consolas"/>
                <a:ea typeface="Consolas"/>
                <a:cs typeface="Consolas"/>
                <a:sym typeface="Consolas"/>
              </a:rPr>
              <a:t> class definition</a:t>
            </a:r>
            <a:endParaRPr/>
          </a:p>
          <a:p>
            <a:pPr marL="228600" marR="0" lvl="0" indent="-228600" algn="l" rtl="0">
              <a:lnSpc>
                <a:spcPct val="114999"/>
              </a:lnSpc>
              <a:spcBef>
                <a:spcPts val="0"/>
              </a:spcBef>
              <a:spcAft>
                <a:spcPts val="0"/>
              </a:spcAft>
              <a:buClr>
                <a:schemeClr val="dk1"/>
              </a:buClr>
              <a:buSzPts val="550"/>
              <a:buFont typeface="Arial"/>
              <a:buNone/>
            </a:pPr>
            <a:r>
              <a:rPr lang="en" sz="2200" b="0" i="0" u="none" strike="noStrike" cap="none">
                <a:solidFill>
                  <a:schemeClr val="dk1"/>
                </a:solidFill>
                <a:latin typeface="Consolas"/>
                <a:ea typeface="Consolas"/>
                <a:cs typeface="Consolas"/>
                <a:sym typeface="Consolas"/>
              </a:rPr>
              <a:t>public void moveForward(</a:t>
            </a:r>
            <a:r>
              <a:rPr lang="en" sz="2200" b="1" i="0" u="none" strike="noStrike" cap="none">
                <a:solidFill>
                  <a:srgbClr val="FF0000"/>
                </a:solidFill>
                <a:latin typeface="Consolas"/>
                <a:ea typeface="Consolas"/>
                <a:cs typeface="Consolas"/>
                <a:sym typeface="Consolas"/>
              </a:rPr>
              <a:t>int numberOfSteps</a:t>
            </a:r>
            <a:r>
              <a:rPr lang="en" sz="2200" b="0" i="0" u="none" strike="noStrike" cap="none">
                <a:solidFill>
                  <a:schemeClr val="dk1"/>
                </a:solidFill>
                <a:latin typeface="Consolas"/>
                <a:ea typeface="Consolas"/>
                <a:cs typeface="Consolas"/>
                <a:sym typeface="Consolas"/>
              </a:rPr>
              <a:t>) {</a:t>
            </a:r>
            <a:endParaRPr sz="2200" b="0" i="0" u="none" strike="noStrike" cap="none">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550"/>
              <a:buFont typeface="Arial"/>
              <a:buNone/>
            </a:pPr>
            <a:r>
              <a:rPr lang="en" sz="2200" b="0" i="0" u="none" strike="noStrike" cap="none">
                <a:solidFill>
                  <a:schemeClr val="dk1"/>
                </a:solidFill>
                <a:latin typeface="Consolas"/>
                <a:ea typeface="Consolas"/>
                <a:cs typeface="Consolas"/>
                <a:sym typeface="Consolas"/>
              </a:rPr>
              <a:t>	</a:t>
            </a:r>
            <a:r>
              <a:rPr lang="en" sz="2200" b="0" i="0" u="none" strike="noStrike" cap="none">
                <a:solidFill>
                  <a:srgbClr val="999999"/>
                </a:solidFill>
                <a:latin typeface="Consolas"/>
                <a:ea typeface="Consolas"/>
                <a:cs typeface="Consolas"/>
                <a:sym typeface="Consolas"/>
              </a:rPr>
              <a:t>// code that moves the robot</a:t>
            </a:r>
            <a:endParaRPr sz="2200" b="0" i="0" u="none" strike="noStrike" cap="none">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550"/>
              <a:buFont typeface="Arial"/>
              <a:buNone/>
            </a:pPr>
            <a:r>
              <a:rPr lang="en" sz="2200" b="0" i="0" u="none" strike="noStrike" cap="none">
                <a:solidFill>
                  <a:srgbClr val="999999"/>
                </a:solidFill>
                <a:latin typeface="Consolas"/>
                <a:ea typeface="Consolas"/>
                <a:cs typeface="Consolas"/>
                <a:sym typeface="Consolas"/>
              </a:rPr>
              <a:t>	// forward goes here!</a:t>
            </a:r>
            <a:endParaRPr sz="2200" b="0" i="0" u="none" strike="noStrike" cap="none">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550"/>
              <a:buFont typeface="Arial"/>
              <a:buNone/>
            </a:pPr>
            <a:r>
              <a:rPr lang="en" sz="2200" b="0" i="0" u="none" strike="noStrike" cap="none">
                <a:solidFill>
                  <a:schemeClr val="dk1"/>
                </a:solidFill>
                <a:latin typeface="Consolas"/>
                <a:ea typeface="Consolas"/>
                <a:cs typeface="Consolas"/>
                <a:sym typeface="Consolas"/>
              </a:rPr>
              <a:t>}</a:t>
            </a:r>
            <a:endParaRPr sz="2200" b="0" i="0" u="none" strike="noStrike" cap="none">
              <a:solidFill>
                <a:schemeClr val="dk1"/>
              </a:solidFill>
              <a:latin typeface="Consolas"/>
              <a:ea typeface="Consolas"/>
              <a:cs typeface="Consolas"/>
              <a:sym typeface="Consola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1">
                                            <p:txEl>
                                              <p:pRg st="0" end="0"/>
                                            </p:txEl>
                                          </p:spTgt>
                                        </p:tgtEl>
                                        <p:attrNameLst>
                                          <p:attrName>style.visibility</p:attrName>
                                        </p:attrNameLst>
                                      </p:cBhvr>
                                      <p:to>
                                        <p:strVal val="visible"/>
                                      </p:to>
                                    </p:set>
                                    <p:animEffect transition="in" filter="fade">
                                      <p:cBhvr>
                                        <p:cTn id="7" dur="500"/>
                                        <p:tgtEl>
                                          <p:spTgt spid="46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61">
                                            <p:txEl>
                                              <p:pRg st="1" end="1"/>
                                            </p:txEl>
                                          </p:spTgt>
                                        </p:tgtEl>
                                        <p:attrNameLst>
                                          <p:attrName>style.visibility</p:attrName>
                                        </p:attrNameLst>
                                      </p:cBhvr>
                                      <p:to>
                                        <p:strVal val="visible"/>
                                      </p:to>
                                    </p:set>
                                    <p:animEffect transition="in" filter="fade">
                                      <p:cBhvr>
                                        <p:cTn id="12" dur="500"/>
                                        <p:tgtEl>
                                          <p:spTgt spid="461">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62"/>
                                        </p:tgtEl>
                                        <p:attrNameLst>
                                          <p:attrName>style.visibility</p:attrName>
                                        </p:attrNameLst>
                                      </p:cBhvr>
                                      <p:to>
                                        <p:strVal val="visible"/>
                                      </p:to>
                                    </p:set>
                                    <p:animEffect transition="in" filter="fade">
                                      <p:cBhvr>
                                        <p:cTn id="15" dur="500"/>
                                        <p:tgtEl>
                                          <p:spTgt spid="4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3"/>
          <p:cNvSpPr txBox="1">
            <a:spLocks noGrp="1"/>
          </p:cNvSpPr>
          <p:nvPr>
            <p:ph type="title"/>
          </p:nvPr>
        </p:nvSpPr>
        <p:spPr>
          <a:xfrm>
            <a:off x="609600" y="23167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Calling Methods with Parameters (3</a:t>
            </a:r>
            <a:r>
              <a:rPr lang="en"/>
              <a:t>/3)</a:t>
            </a:r>
            <a:endParaRPr/>
          </a:p>
        </p:txBody>
      </p:sp>
      <p:sp>
        <p:nvSpPr>
          <p:cNvPr id="468" name="Google Shape;468;p43"/>
          <p:cNvSpPr txBox="1">
            <a:spLocks noGrp="1"/>
          </p:cNvSpPr>
          <p:nvPr>
            <p:ph type="body" idx="1"/>
          </p:nvPr>
        </p:nvSpPr>
        <p:spPr>
          <a:xfrm>
            <a:off x="0" y="1219200"/>
            <a:ext cx="5935500" cy="3853200"/>
          </a:xfrm>
          <a:prstGeom prst="rect">
            <a:avLst/>
          </a:prstGeom>
          <a:noFill/>
          <a:ln>
            <a:noFill/>
          </a:ln>
        </p:spPr>
        <p:txBody>
          <a:bodyPr spcFirstLastPara="1" wrap="square" lIns="121900" tIns="121900" rIns="121900" bIns="121900" anchor="ctr" anchorCtr="0">
            <a:noAutofit/>
          </a:bodyPr>
          <a:lstStyle/>
          <a:p>
            <a:pPr marL="609585" marR="0" lvl="0" indent="-495283" algn="l" rtl="0">
              <a:lnSpc>
                <a:spcPct val="90000"/>
              </a:lnSpc>
              <a:spcBef>
                <a:spcPts val="0"/>
              </a:spcBef>
              <a:spcAft>
                <a:spcPts val="0"/>
              </a:spcAft>
              <a:buClr>
                <a:schemeClr val="dk1"/>
              </a:buClr>
              <a:buSzPts val="2800"/>
              <a:buFont typeface="Arial"/>
              <a:buChar char="●"/>
            </a:pPr>
            <a:r>
              <a:rPr lang="en" b="0" i="0" u="none" strike="noStrike" cap="none">
                <a:solidFill>
                  <a:schemeClr val="dk1"/>
                </a:solidFill>
                <a:latin typeface="Arial"/>
                <a:ea typeface="Arial"/>
                <a:cs typeface="Arial"/>
                <a:sym typeface="Arial"/>
              </a:rPr>
              <a:t>When we </a:t>
            </a:r>
            <a:r>
              <a:rPr lang="en" b="0" i="1" u="none" strike="noStrike" cap="none">
                <a:solidFill>
                  <a:srgbClr val="FF0000"/>
                </a:solidFill>
                <a:latin typeface="Arial"/>
                <a:ea typeface="Arial"/>
                <a:cs typeface="Arial"/>
                <a:sym typeface="Arial"/>
              </a:rPr>
              <a:t>call</a:t>
            </a:r>
            <a:r>
              <a:rPr lang="en" b="0" i="0" u="none" strike="noStrike" cap="none">
                <a:solidFill>
                  <a:schemeClr val="dk1"/>
                </a:solidFill>
                <a:latin typeface="Arial"/>
                <a:ea typeface="Arial"/>
                <a:cs typeface="Arial"/>
                <a:sym typeface="Arial"/>
              </a:rPr>
              <a:t> a method, we pass it any extra piece of information it needs as an </a:t>
            </a:r>
            <a:r>
              <a:rPr lang="en" b="1" i="0" u="none" strike="noStrike" cap="none">
                <a:solidFill>
                  <a:schemeClr val="dk1"/>
                </a:solidFill>
                <a:latin typeface="Arial"/>
                <a:ea typeface="Arial"/>
                <a:cs typeface="Arial"/>
                <a:sym typeface="Arial"/>
              </a:rPr>
              <a:t>argument</a:t>
            </a:r>
            <a:r>
              <a:rPr lang="en" b="0" i="0" u="none" strike="noStrike" cap="none">
                <a:solidFill>
                  <a:schemeClr val="dk1"/>
                </a:solidFill>
                <a:latin typeface="Arial"/>
                <a:ea typeface="Arial"/>
                <a:cs typeface="Arial"/>
                <a:sym typeface="Arial"/>
              </a:rPr>
              <a:t> within parentheses</a:t>
            </a:r>
            <a:endParaRPr b="0" i="0" u="none" strike="noStrike" cap="none">
              <a:solidFill>
                <a:schemeClr val="dk1"/>
              </a:solidFill>
              <a:latin typeface="Arial"/>
              <a:ea typeface="Arial"/>
              <a:cs typeface="Arial"/>
              <a:sym typeface="Arial"/>
            </a:endParaRPr>
          </a:p>
        </p:txBody>
      </p:sp>
      <p:sp>
        <p:nvSpPr>
          <p:cNvPr id="469" name="Google Shape;469;p43"/>
          <p:cNvSpPr txBox="1">
            <a:spLocks noGrp="1"/>
          </p:cNvSpPr>
          <p:nvPr>
            <p:ph type="body" idx="2"/>
          </p:nvPr>
        </p:nvSpPr>
        <p:spPr>
          <a:xfrm>
            <a:off x="5659445" y="1559610"/>
            <a:ext cx="6000000" cy="4967599"/>
          </a:xfrm>
          <a:prstGeom prst="rect">
            <a:avLst/>
          </a:prstGeom>
          <a:noFill/>
          <a:ln>
            <a:noFill/>
          </a:ln>
        </p:spPr>
        <p:txBody>
          <a:bodyPr spcFirstLastPara="1" wrap="square" lIns="121900" tIns="121900" rIns="121900" bIns="121900" anchor="ctr" anchorCtr="0">
            <a:noAutofit/>
          </a:bodyPr>
          <a:lstStyle/>
          <a:p>
            <a:pPr marL="228600" marR="0" lvl="0" indent="-228600" algn="l" rtl="0">
              <a:lnSpc>
                <a:spcPct val="114999"/>
              </a:lnSpc>
              <a:spcBef>
                <a:spcPts val="0"/>
              </a:spcBef>
              <a:spcAft>
                <a:spcPts val="0"/>
              </a:spcAft>
              <a:buClr>
                <a:schemeClr val="dk1"/>
              </a:buClr>
              <a:buSzPts val="467"/>
              <a:buFont typeface="Arial"/>
              <a:buNone/>
            </a:pPr>
            <a:r>
              <a:rPr lang="en" sz="1867" b="0" i="0" u="none" strike="noStrike" cap="none" dirty="0">
                <a:solidFill>
                  <a:srgbClr val="999999"/>
                </a:solidFill>
                <a:latin typeface="Consolas"/>
                <a:ea typeface="Consolas"/>
                <a:cs typeface="Consolas"/>
                <a:sym typeface="Consolas"/>
              </a:rPr>
              <a:t>public class </a:t>
            </a:r>
            <a:r>
              <a:rPr lang="en" sz="1867" b="0" i="0" u="none" strike="noStrike" cap="none" dirty="0" err="1">
                <a:solidFill>
                  <a:srgbClr val="999999"/>
                </a:solidFill>
                <a:latin typeface="Consolas"/>
                <a:ea typeface="Consolas"/>
                <a:cs typeface="Consolas"/>
                <a:sym typeface="Consolas"/>
              </a:rPr>
              <a:t>RobotMover</a:t>
            </a:r>
            <a:r>
              <a:rPr lang="en" sz="1867" b="0" i="0" u="none" strike="noStrike" cap="none" dirty="0">
                <a:solidFill>
                  <a:srgbClr val="999999"/>
                </a:solidFill>
                <a:latin typeface="Consolas"/>
                <a:ea typeface="Consolas"/>
                <a:cs typeface="Consolas"/>
                <a:sym typeface="Consolas"/>
              </a:rPr>
              <a:t> {</a:t>
            </a:r>
            <a:endParaRPr sz="1867" b="0"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467"/>
              <a:buFont typeface="Arial"/>
              <a:buNone/>
            </a:pPr>
            <a:r>
              <a:rPr lang="en" sz="1867" b="0" i="0" u="none" strike="noStrike" cap="none" dirty="0">
                <a:solidFill>
                  <a:srgbClr val="999999"/>
                </a:solidFill>
                <a:latin typeface="Consolas"/>
                <a:ea typeface="Consolas"/>
                <a:cs typeface="Consolas"/>
                <a:sym typeface="Consolas"/>
              </a:rPr>
              <a:t>    /* additional code elided */</a:t>
            </a:r>
            <a:endParaRPr sz="1867" b="0"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467"/>
              <a:buFont typeface="Arial"/>
              <a:buNone/>
            </a:pPr>
            <a:r>
              <a:rPr lang="en" sz="1867" b="0" i="0" u="none" strike="noStrike" cap="none" dirty="0">
                <a:solidFill>
                  <a:srgbClr val="999999"/>
                </a:solidFill>
                <a:latin typeface="Consolas"/>
                <a:ea typeface="Consolas"/>
                <a:cs typeface="Consolas"/>
                <a:sym typeface="Consolas"/>
              </a:rPr>
              <a:t>    public void </a:t>
            </a:r>
            <a:r>
              <a:rPr lang="en" sz="1867" b="0" i="0" u="none" strike="noStrike" cap="none" dirty="0" err="1">
                <a:solidFill>
                  <a:srgbClr val="999999"/>
                </a:solidFill>
                <a:latin typeface="Consolas"/>
                <a:ea typeface="Consolas"/>
                <a:cs typeface="Consolas"/>
                <a:sym typeface="Consolas"/>
              </a:rPr>
              <a:t>moveRobot</a:t>
            </a:r>
            <a:r>
              <a:rPr lang="en" sz="1867" b="0" i="0" u="none" strike="noStrike" cap="none" dirty="0">
                <a:solidFill>
                  <a:srgbClr val="999999"/>
                </a:solidFill>
                <a:latin typeface="Consolas"/>
                <a:ea typeface="Consolas"/>
                <a:cs typeface="Consolas"/>
                <a:sym typeface="Consolas"/>
              </a:rPr>
              <a:t>(Robot </a:t>
            </a:r>
            <a:r>
              <a:rPr lang="en" sz="1867" b="0" i="0" u="none" strike="noStrike" cap="none" dirty="0" err="1">
                <a:solidFill>
                  <a:srgbClr val="999999"/>
                </a:solidFill>
                <a:latin typeface="Consolas"/>
                <a:ea typeface="Consolas"/>
                <a:cs typeface="Consolas"/>
                <a:sym typeface="Consolas"/>
              </a:rPr>
              <a:t>samBot</a:t>
            </a:r>
            <a:r>
              <a:rPr lang="en" sz="1867" b="0" i="0" u="none" strike="noStrike" cap="none" dirty="0">
                <a:solidFill>
                  <a:srgbClr val="999999"/>
                </a:solidFill>
                <a:latin typeface="Consolas"/>
                <a:ea typeface="Consolas"/>
                <a:cs typeface="Consolas"/>
                <a:sym typeface="Consolas"/>
              </a:rPr>
              <a:t>) {</a:t>
            </a:r>
            <a:endParaRPr sz="1867" b="0" i="0" u="none" strike="noStrike" cap="none" dirty="0">
              <a:solidFill>
                <a:schemeClr val="dk1"/>
              </a:solidFill>
              <a:latin typeface="Consolas"/>
              <a:ea typeface="Consolas"/>
              <a:cs typeface="Consolas"/>
              <a:sym typeface="Consolas"/>
            </a:endParaRPr>
          </a:p>
          <a:p>
            <a:pPr marL="0" marR="0" lvl="0" indent="0" algn="l" rtl="0">
              <a:lnSpc>
                <a:spcPct val="114999"/>
              </a:lnSpc>
              <a:spcBef>
                <a:spcPts val="0"/>
              </a:spcBef>
              <a:spcAft>
                <a:spcPts val="0"/>
              </a:spcAft>
              <a:buClr>
                <a:schemeClr val="dk1"/>
              </a:buClr>
              <a:buSzPts val="467"/>
              <a:buFont typeface="Arial"/>
              <a:buNone/>
            </a:pPr>
            <a:r>
              <a:rPr lang="en" sz="1867" dirty="0">
                <a:latin typeface="Consolas"/>
                <a:ea typeface="Consolas"/>
                <a:cs typeface="Consolas"/>
                <a:sym typeface="Consolas"/>
              </a:rPr>
              <a:t>        </a:t>
            </a:r>
            <a:r>
              <a:rPr lang="en" sz="1867" b="1" i="0" u="none" strike="noStrike" cap="none" dirty="0" err="1">
                <a:solidFill>
                  <a:srgbClr val="FF0000"/>
                </a:solidFill>
                <a:latin typeface="Consolas"/>
                <a:ea typeface="Consolas"/>
                <a:cs typeface="Consolas"/>
                <a:sym typeface="Consolas"/>
              </a:rPr>
              <a:t>samBot.moveForward</a:t>
            </a:r>
            <a:r>
              <a:rPr lang="en" sz="1867" b="1" i="0" u="none" strike="noStrike" cap="none" dirty="0">
                <a:solidFill>
                  <a:srgbClr val="FF0000"/>
                </a:solidFill>
                <a:latin typeface="Consolas"/>
                <a:ea typeface="Consolas"/>
                <a:cs typeface="Consolas"/>
                <a:sym typeface="Consolas"/>
              </a:rPr>
              <a:t>(4);</a:t>
            </a:r>
            <a:endParaRPr sz="1867" b="1"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467"/>
              <a:buFont typeface="Arial"/>
              <a:buNone/>
            </a:pPr>
            <a:r>
              <a:rPr lang="en" sz="1867" dirty="0">
                <a:latin typeface="Consolas"/>
                <a:ea typeface="Consolas"/>
                <a:cs typeface="Consolas"/>
                <a:sym typeface="Consolas"/>
              </a:rPr>
              <a:t>        </a:t>
            </a:r>
            <a:r>
              <a:rPr lang="en" sz="1867" b="0" i="0" u="none" strike="noStrike" cap="none" dirty="0" err="1">
                <a:solidFill>
                  <a:schemeClr val="dk1"/>
                </a:solidFill>
                <a:latin typeface="Consolas"/>
                <a:ea typeface="Consolas"/>
                <a:cs typeface="Consolas"/>
                <a:sym typeface="Consolas"/>
              </a:rPr>
              <a:t>samBot.turnRight</a:t>
            </a:r>
            <a:r>
              <a:rPr lang="en" sz="1867" b="0" i="0" u="none" strike="noStrike" cap="none" dirty="0">
                <a:solidFill>
                  <a:schemeClr val="dk1"/>
                </a:solidFill>
                <a:latin typeface="Consolas"/>
                <a:ea typeface="Consolas"/>
                <a:cs typeface="Consolas"/>
                <a:sym typeface="Consolas"/>
              </a:rPr>
              <a:t>();</a:t>
            </a:r>
            <a:endParaRPr sz="1867" b="0"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467"/>
              <a:buFont typeface="Arial"/>
              <a:buNone/>
            </a:pPr>
            <a:r>
              <a:rPr lang="en" sz="1867" dirty="0">
                <a:latin typeface="Consolas"/>
                <a:ea typeface="Consolas"/>
                <a:cs typeface="Consolas"/>
                <a:sym typeface="Consolas"/>
              </a:rPr>
              <a:t>        </a:t>
            </a:r>
            <a:r>
              <a:rPr lang="en" sz="1867" b="1" i="0" u="none" strike="noStrike" cap="none" dirty="0" err="1">
                <a:solidFill>
                  <a:srgbClr val="FF0000"/>
                </a:solidFill>
                <a:latin typeface="Consolas"/>
                <a:ea typeface="Consolas"/>
                <a:cs typeface="Consolas"/>
                <a:sym typeface="Consolas"/>
              </a:rPr>
              <a:t>samBot.moveForward</a:t>
            </a:r>
            <a:r>
              <a:rPr lang="en" sz="1867" b="1" i="0" u="none" strike="noStrike" cap="none" dirty="0">
                <a:solidFill>
                  <a:srgbClr val="FF0000"/>
                </a:solidFill>
                <a:latin typeface="Consolas"/>
                <a:ea typeface="Consolas"/>
                <a:cs typeface="Consolas"/>
                <a:sym typeface="Consolas"/>
              </a:rPr>
              <a:t>(1);</a:t>
            </a:r>
            <a:endParaRPr sz="1867" b="1"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467"/>
              <a:buFont typeface="Arial"/>
              <a:buNone/>
            </a:pPr>
            <a:r>
              <a:rPr lang="en" sz="1867" dirty="0">
                <a:latin typeface="Consolas"/>
                <a:ea typeface="Consolas"/>
                <a:cs typeface="Consolas"/>
                <a:sym typeface="Consolas"/>
              </a:rPr>
              <a:t>        </a:t>
            </a:r>
            <a:r>
              <a:rPr lang="en" sz="1867" b="0" i="0" u="none" strike="noStrike" cap="none" dirty="0" err="1">
                <a:solidFill>
                  <a:schemeClr val="dk1"/>
                </a:solidFill>
                <a:latin typeface="Consolas"/>
                <a:ea typeface="Consolas"/>
                <a:cs typeface="Consolas"/>
                <a:sym typeface="Consolas"/>
              </a:rPr>
              <a:t>samBot.turnRight</a:t>
            </a:r>
            <a:r>
              <a:rPr lang="en" sz="1867" b="0" i="0" u="none" strike="noStrike" cap="none" dirty="0">
                <a:solidFill>
                  <a:schemeClr val="dk1"/>
                </a:solidFill>
                <a:latin typeface="Consolas"/>
                <a:ea typeface="Consolas"/>
                <a:cs typeface="Consolas"/>
                <a:sym typeface="Consolas"/>
              </a:rPr>
              <a:t>();</a:t>
            </a:r>
            <a:endParaRPr sz="1867" b="0"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467"/>
              <a:buFont typeface="Arial"/>
              <a:buNone/>
            </a:pPr>
            <a:r>
              <a:rPr lang="en" sz="1867" dirty="0">
                <a:latin typeface="Consolas"/>
                <a:ea typeface="Consolas"/>
                <a:cs typeface="Consolas"/>
                <a:sym typeface="Consolas"/>
              </a:rPr>
              <a:t>        </a:t>
            </a:r>
            <a:r>
              <a:rPr lang="en" sz="1867" b="1" i="0" u="none" strike="noStrike" cap="none" dirty="0" err="1">
                <a:solidFill>
                  <a:srgbClr val="FF0000"/>
                </a:solidFill>
                <a:latin typeface="Consolas"/>
                <a:ea typeface="Consolas"/>
                <a:cs typeface="Consolas"/>
                <a:sym typeface="Consolas"/>
              </a:rPr>
              <a:t>samBot.moveForward</a:t>
            </a:r>
            <a:r>
              <a:rPr lang="en" sz="1867" b="1" i="0" u="none" strike="noStrike" cap="none" dirty="0">
                <a:solidFill>
                  <a:srgbClr val="FF0000"/>
                </a:solidFill>
                <a:latin typeface="Consolas"/>
                <a:ea typeface="Consolas"/>
                <a:cs typeface="Consolas"/>
                <a:sym typeface="Consolas"/>
              </a:rPr>
              <a:t>(3);</a:t>
            </a:r>
            <a:endParaRPr sz="1867" b="1"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467"/>
              <a:buFont typeface="Arial"/>
              <a:buNone/>
            </a:pPr>
            <a:r>
              <a:rPr lang="en" sz="1867" b="0" i="0" u="none" strike="noStrike" cap="none" dirty="0">
                <a:solidFill>
                  <a:srgbClr val="B7B7B7"/>
                </a:solidFill>
                <a:latin typeface="Consolas"/>
                <a:ea typeface="Consolas"/>
                <a:cs typeface="Consolas"/>
                <a:sym typeface="Consolas"/>
              </a:rPr>
              <a:t>    </a:t>
            </a:r>
            <a:r>
              <a:rPr lang="en" sz="1867" b="0" i="0" u="none" strike="noStrike" cap="none" dirty="0">
                <a:solidFill>
                  <a:srgbClr val="999999"/>
                </a:solidFill>
                <a:latin typeface="Consolas"/>
                <a:ea typeface="Consolas"/>
                <a:cs typeface="Consolas"/>
                <a:sym typeface="Consolas"/>
              </a:rPr>
              <a:t>}</a:t>
            </a:r>
            <a:endParaRPr sz="1867" b="0"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467"/>
              <a:buFont typeface="Arial"/>
              <a:buNone/>
            </a:pPr>
            <a:r>
              <a:rPr lang="en" sz="1867" b="0" i="0" u="none" strike="noStrike" cap="none" dirty="0">
                <a:solidFill>
                  <a:srgbClr val="999999"/>
                </a:solidFill>
                <a:latin typeface="Consolas"/>
                <a:ea typeface="Consolas"/>
                <a:cs typeface="Consolas"/>
                <a:sym typeface="Consolas"/>
              </a:rPr>
              <a:t>}</a:t>
            </a:r>
            <a:endParaRPr sz="1867" b="0" i="0" u="none" strike="noStrike" cap="none" dirty="0">
              <a:solidFill>
                <a:schemeClr val="dk1"/>
              </a:solidFill>
              <a:latin typeface="Consolas"/>
              <a:ea typeface="Consolas"/>
              <a:cs typeface="Consolas"/>
              <a:sym typeface="Consolas"/>
            </a:endParaRPr>
          </a:p>
        </p:txBody>
      </p:sp>
      <p:sp>
        <p:nvSpPr>
          <p:cNvPr id="470" name="Google Shape;470;p43"/>
          <p:cNvSpPr txBox="1"/>
          <p:nvPr/>
        </p:nvSpPr>
        <p:spPr>
          <a:xfrm>
            <a:off x="10396086" y="4228050"/>
            <a:ext cx="1814671" cy="401199"/>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FF0000"/>
              </a:buClr>
              <a:buSzPts val="600"/>
              <a:buFont typeface="Arial"/>
              <a:buNone/>
            </a:pPr>
            <a:r>
              <a:rPr lang="en" sz="2400" b="1" i="0" u="none" strike="noStrike" cap="none">
                <a:solidFill>
                  <a:srgbClr val="FF0000"/>
                </a:solidFill>
                <a:latin typeface="Arial"/>
                <a:ea typeface="Arial"/>
                <a:cs typeface="Arial"/>
                <a:sym typeface="Arial"/>
              </a:rPr>
              <a:t>arguments</a:t>
            </a:r>
            <a:endParaRPr sz="1400" b="0" i="0" u="none" strike="noStrike" cap="none">
              <a:solidFill>
                <a:srgbClr val="000000"/>
              </a:solidFill>
              <a:latin typeface="Arial"/>
              <a:ea typeface="Arial"/>
              <a:cs typeface="Arial"/>
              <a:sym typeface="Arial"/>
            </a:endParaRPr>
          </a:p>
        </p:txBody>
      </p:sp>
      <p:cxnSp>
        <p:nvCxnSpPr>
          <p:cNvPr id="471" name="Google Shape;471;p43"/>
          <p:cNvCxnSpPr/>
          <p:nvPr/>
        </p:nvCxnSpPr>
        <p:spPr>
          <a:xfrm flipH="1">
            <a:off x="9737286" y="4428650"/>
            <a:ext cx="658800" cy="448200"/>
          </a:xfrm>
          <a:prstGeom prst="straightConnector1">
            <a:avLst/>
          </a:prstGeom>
          <a:noFill/>
          <a:ln w="19050" cap="flat" cmpd="sng">
            <a:solidFill>
              <a:srgbClr val="06080A"/>
            </a:solidFill>
            <a:prstDash val="solid"/>
            <a:round/>
            <a:headEnd type="none" w="sm" len="sm"/>
            <a:tailEnd type="triangle" w="lg" len="lg"/>
          </a:ln>
        </p:spPr>
      </p:cxnSp>
      <p:cxnSp>
        <p:nvCxnSpPr>
          <p:cNvPr id="472" name="Google Shape;472;p43"/>
          <p:cNvCxnSpPr>
            <a:stCxn id="470" idx="1"/>
          </p:cNvCxnSpPr>
          <p:nvPr/>
        </p:nvCxnSpPr>
        <p:spPr>
          <a:xfrm rot="10800000">
            <a:off x="9737286" y="4428650"/>
            <a:ext cx="658800" cy="0"/>
          </a:xfrm>
          <a:prstGeom prst="straightConnector1">
            <a:avLst/>
          </a:prstGeom>
          <a:noFill/>
          <a:ln w="19050" cap="flat" cmpd="sng">
            <a:solidFill>
              <a:srgbClr val="06080A"/>
            </a:solidFill>
            <a:prstDash val="solid"/>
            <a:round/>
            <a:headEnd type="none" w="sm" len="sm"/>
            <a:tailEnd type="triangle" w="lg" len="lg"/>
          </a:ln>
        </p:spPr>
      </p:cxnSp>
      <p:cxnSp>
        <p:nvCxnSpPr>
          <p:cNvPr id="473" name="Google Shape;473;p43"/>
          <p:cNvCxnSpPr>
            <a:stCxn id="470" idx="1"/>
          </p:cNvCxnSpPr>
          <p:nvPr/>
        </p:nvCxnSpPr>
        <p:spPr>
          <a:xfrm rot="10800000">
            <a:off x="9786186" y="3944150"/>
            <a:ext cx="609900" cy="484500"/>
          </a:xfrm>
          <a:prstGeom prst="straightConnector1">
            <a:avLst/>
          </a:prstGeom>
          <a:noFill/>
          <a:ln w="19050" cap="flat" cmpd="sng">
            <a:solidFill>
              <a:srgbClr val="06080A"/>
            </a:solidFill>
            <a:prstDash val="solid"/>
            <a:round/>
            <a:headEnd type="none" w="sm" len="sm"/>
            <a:tailEnd type="triangle" w="lg" len="lg"/>
          </a:ln>
        </p:spPr>
      </p:cxnSp>
      <p:sp>
        <p:nvSpPr>
          <p:cNvPr id="474" name="Google Shape;474;p43"/>
          <p:cNvSpPr txBox="1"/>
          <p:nvPr/>
        </p:nvSpPr>
        <p:spPr>
          <a:xfrm>
            <a:off x="0" y="4469810"/>
            <a:ext cx="5935500" cy="1383600"/>
          </a:xfrm>
          <a:prstGeom prst="rect">
            <a:avLst/>
          </a:prstGeom>
          <a:noFill/>
          <a:ln>
            <a:noFill/>
          </a:ln>
        </p:spPr>
        <p:txBody>
          <a:bodyPr spcFirstLastPara="1" wrap="square" lIns="121900" tIns="121900" rIns="121900" bIns="121900" anchor="ctr" anchorCtr="0">
            <a:noAutofit/>
          </a:bodyPr>
          <a:lstStyle/>
          <a:p>
            <a:pPr marL="609585" marR="0" lvl="0" indent="-511414" algn="l" rtl="0">
              <a:lnSpc>
                <a:spcPct val="80000"/>
              </a:lnSpc>
              <a:spcBef>
                <a:spcPts val="0"/>
              </a:spcBef>
              <a:spcAft>
                <a:spcPts val="0"/>
              </a:spcAft>
              <a:buClr>
                <a:schemeClr val="dk1"/>
              </a:buClr>
              <a:buSzPts val="2800"/>
              <a:buFont typeface="Arial"/>
              <a:buChar char="●"/>
            </a:pPr>
            <a:r>
              <a:rPr lang="en" sz="2800" b="0" i="0" u="none" strike="noStrike" cap="none" dirty="0">
                <a:solidFill>
                  <a:schemeClr val="dk1"/>
                </a:solidFill>
                <a:latin typeface="Arial"/>
                <a:ea typeface="Arial"/>
                <a:cs typeface="Arial"/>
                <a:sym typeface="Arial"/>
              </a:rPr>
              <a:t>When we call </a:t>
            </a:r>
            <a:r>
              <a:rPr lang="en" sz="2800" b="0" i="0" u="none" strike="noStrike" cap="none" dirty="0" err="1">
                <a:solidFill>
                  <a:srgbClr val="0000FF"/>
                </a:solidFill>
                <a:latin typeface="Consolas"/>
                <a:ea typeface="Consolas"/>
                <a:cs typeface="Consolas"/>
                <a:sym typeface="Consolas"/>
              </a:rPr>
              <a:t>moveForward</a:t>
            </a:r>
            <a:r>
              <a:rPr lang="en" sz="2800" b="0" i="0" u="none" strike="noStrike" cap="none" dirty="0">
                <a:solidFill>
                  <a:schemeClr val="dk1"/>
                </a:solidFill>
                <a:latin typeface="Arial"/>
                <a:ea typeface="Arial"/>
                <a:cs typeface="Arial"/>
                <a:sym typeface="Arial"/>
              </a:rPr>
              <a:t> we must supply one </a:t>
            </a:r>
            <a:r>
              <a:rPr lang="en" sz="2800" b="0" i="0" u="none" strike="noStrike" cap="none" dirty="0">
                <a:solidFill>
                  <a:srgbClr val="0000FF"/>
                </a:solidFill>
                <a:latin typeface="Consolas"/>
                <a:ea typeface="Consolas"/>
                <a:cs typeface="Consolas"/>
                <a:sym typeface="Consolas"/>
              </a:rPr>
              <a:t>int </a:t>
            </a:r>
            <a:r>
              <a:rPr lang="en" sz="2800" b="0" i="0" u="none" strike="noStrike" cap="none" dirty="0">
                <a:solidFill>
                  <a:schemeClr val="dk1"/>
                </a:solidFill>
                <a:latin typeface="Arial"/>
                <a:ea typeface="Arial"/>
                <a:cs typeface="Arial"/>
                <a:sym typeface="Arial"/>
              </a:rPr>
              <a:t>as argument</a:t>
            </a:r>
            <a:endParaRPr sz="2800" b="0"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8"/>
                                        </p:tgtEl>
                                        <p:attrNameLst>
                                          <p:attrName>style.visibility</p:attrName>
                                        </p:attrNameLst>
                                      </p:cBhvr>
                                      <p:to>
                                        <p:strVal val="visible"/>
                                      </p:to>
                                    </p:set>
                                    <p:animEffect transition="in" filter="fade">
                                      <p:cBhvr>
                                        <p:cTn id="7" dur="500"/>
                                        <p:tgtEl>
                                          <p:spTgt spid="468"/>
                                        </p:tgtEl>
                                      </p:cBhvr>
                                    </p:animEffect>
                                  </p:childTnLst>
                                </p:cTn>
                              </p:par>
                              <p:par>
                                <p:cTn id="8" presetID="10" presetClass="entr" presetSubtype="0" fill="hold" nodeType="withEffect">
                                  <p:stCondLst>
                                    <p:cond delay="0"/>
                                  </p:stCondLst>
                                  <p:childTnLst>
                                    <p:set>
                                      <p:cBhvr>
                                        <p:cTn id="9" dur="1" fill="hold">
                                          <p:stCondLst>
                                            <p:cond delay="0"/>
                                          </p:stCondLst>
                                        </p:cTn>
                                        <p:tgtEl>
                                          <p:spTgt spid="469"/>
                                        </p:tgtEl>
                                        <p:attrNameLst>
                                          <p:attrName>style.visibility</p:attrName>
                                        </p:attrNameLst>
                                      </p:cBhvr>
                                      <p:to>
                                        <p:strVal val="visible"/>
                                      </p:to>
                                    </p:set>
                                    <p:animEffect transition="in" filter="fade">
                                      <p:cBhvr>
                                        <p:cTn id="10" dur="500"/>
                                        <p:tgtEl>
                                          <p:spTgt spid="46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71"/>
                                        </p:tgtEl>
                                        <p:attrNameLst>
                                          <p:attrName>style.visibility</p:attrName>
                                        </p:attrNameLst>
                                      </p:cBhvr>
                                      <p:to>
                                        <p:strVal val="visible"/>
                                      </p:to>
                                    </p:set>
                                    <p:animEffect transition="in" filter="fade">
                                      <p:cBhvr>
                                        <p:cTn id="15" dur="500"/>
                                        <p:tgtEl>
                                          <p:spTgt spid="471"/>
                                        </p:tgtEl>
                                      </p:cBhvr>
                                    </p:animEffect>
                                  </p:childTnLst>
                                </p:cTn>
                              </p:par>
                              <p:par>
                                <p:cTn id="16" presetID="10" presetClass="entr" presetSubtype="0" fill="hold" nodeType="withEffect">
                                  <p:stCondLst>
                                    <p:cond delay="0"/>
                                  </p:stCondLst>
                                  <p:childTnLst>
                                    <p:set>
                                      <p:cBhvr>
                                        <p:cTn id="17" dur="1" fill="hold">
                                          <p:stCondLst>
                                            <p:cond delay="0"/>
                                          </p:stCondLst>
                                        </p:cTn>
                                        <p:tgtEl>
                                          <p:spTgt spid="472"/>
                                        </p:tgtEl>
                                        <p:attrNameLst>
                                          <p:attrName>style.visibility</p:attrName>
                                        </p:attrNameLst>
                                      </p:cBhvr>
                                      <p:to>
                                        <p:strVal val="visible"/>
                                      </p:to>
                                    </p:set>
                                    <p:animEffect transition="in" filter="fade">
                                      <p:cBhvr>
                                        <p:cTn id="18" dur="500"/>
                                        <p:tgtEl>
                                          <p:spTgt spid="472"/>
                                        </p:tgtEl>
                                      </p:cBhvr>
                                    </p:animEffect>
                                  </p:childTnLst>
                                </p:cTn>
                              </p:par>
                              <p:par>
                                <p:cTn id="19" presetID="10" presetClass="entr" presetSubtype="0" fill="hold" nodeType="withEffect">
                                  <p:stCondLst>
                                    <p:cond delay="0"/>
                                  </p:stCondLst>
                                  <p:childTnLst>
                                    <p:set>
                                      <p:cBhvr>
                                        <p:cTn id="20" dur="1" fill="hold">
                                          <p:stCondLst>
                                            <p:cond delay="0"/>
                                          </p:stCondLst>
                                        </p:cTn>
                                        <p:tgtEl>
                                          <p:spTgt spid="473"/>
                                        </p:tgtEl>
                                        <p:attrNameLst>
                                          <p:attrName>style.visibility</p:attrName>
                                        </p:attrNameLst>
                                      </p:cBhvr>
                                      <p:to>
                                        <p:strVal val="visible"/>
                                      </p:to>
                                    </p:set>
                                    <p:animEffect transition="in" filter="fade">
                                      <p:cBhvr>
                                        <p:cTn id="21" dur="500"/>
                                        <p:tgtEl>
                                          <p:spTgt spid="473"/>
                                        </p:tgtEl>
                                      </p:cBhvr>
                                    </p:animEffect>
                                  </p:childTnLst>
                                </p:cTn>
                              </p:par>
                              <p:par>
                                <p:cTn id="22" presetID="10" presetClass="entr" presetSubtype="0" fill="hold" nodeType="withEffect">
                                  <p:stCondLst>
                                    <p:cond delay="0"/>
                                  </p:stCondLst>
                                  <p:childTnLst>
                                    <p:set>
                                      <p:cBhvr>
                                        <p:cTn id="23" dur="1" fill="hold">
                                          <p:stCondLst>
                                            <p:cond delay="0"/>
                                          </p:stCondLst>
                                        </p:cTn>
                                        <p:tgtEl>
                                          <p:spTgt spid="470"/>
                                        </p:tgtEl>
                                        <p:attrNameLst>
                                          <p:attrName>style.visibility</p:attrName>
                                        </p:attrNameLst>
                                      </p:cBhvr>
                                      <p:to>
                                        <p:strVal val="visible"/>
                                      </p:to>
                                    </p:set>
                                    <p:animEffect transition="in" filter="fade">
                                      <p:cBhvr>
                                        <p:cTn id="24" dur="500"/>
                                        <p:tgtEl>
                                          <p:spTgt spid="470"/>
                                        </p:tgtEl>
                                      </p:cBhvr>
                                    </p:animEffect>
                                  </p:childTnLst>
                                </p:cTn>
                              </p:par>
                              <p:par>
                                <p:cTn id="25" presetID="10" presetClass="entr" presetSubtype="0" fill="hold" nodeType="withEffect">
                                  <p:stCondLst>
                                    <p:cond delay="0"/>
                                  </p:stCondLst>
                                  <p:childTnLst>
                                    <p:set>
                                      <p:cBhvr>
                                        <p:cTn id="26" dur="1" fill="hold">
                                          <p:stCondLst>
                                            <p:cond delay="0"/>
                                          </p:stCondLst>
                                        </p:cTn>
                                        <p:tgtEl>
                                          <p:spTgt spid="474"/>
                                        </p:tgtEl>
                                        <p:attrNameLst>
                                          <p:attrName>style.visibility</p:attrName>
                                        </p:attrNameLst>
                                      </p:cBhvr>
                                      <p:to>
                                        <p:strVal val="visible"/>
                                      </p:to>
                                    </p:set>
                                    <p:animEffect transition="in" filter="fade">
                                      <p:cBhvr>
                                        <p:cTn id="27" dur="500"/>
                                        <p:tgtEl>
                                          <p:spTgt spid="4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44"/>
          <p:cNvSpPr txBox="1">
            <a:spLocks noGrp="1"/>
          </p:cNvSpPr>
          <p:nvPr>
            <p:ph type="title"/>
          </p:nvPr>
        </p:nvSpPr>
        <p:spPr>
          <a:xfrm>
            <a:off x="615950" y="22532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Arguments vs. Parameters</a:t>
            </a:r>
            <a:endParaRPr/>
          </a:p>
        </p:txBody>
      </p:sp>
      <p:sp>
        <p:nvSpPr>
          <p:cNvPr id="480" name="Google Shape;480;p44"/>
          <p:cNvSpPr txBox="1">
            <a:spLocks noGrp="1"/>
          </p:cNvSpPr>
          <p:nvPr>
            <p:ph type="body" idx="1"/>
          </p:nvPr>
        </p:nvSpPr>
        <p:spPr>
          <a:xfrm>
            <a:off x="197712" y="1600191"/>
            <a:ext cx="6206400" cy="4967699"/>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dirty="0">
                <a:solidFill>
                  <a:srgbClr val="999999"/>
                </a:solidFill>
                <a:latin typeface="Consolas"/>
                <a:ea typeface="Consolas"/>
                <a:cs typeface="Consolas"/>
                <a:sym typeface="Consolas"/>
              </a:rPr>
              <a:t>// within the Robot class</a:t>
            </a:r>
            <a:endParaRPr dirty="0"/>
          </a:p>
          <a:p>
            <a:pPr marL="228600" marR="0" lvl="0" indent="-228600" algn="l" rtl="0">
              <a:lnSpc>
                <a:spcPct val="115000"/>
              </a:lnSpc>
              <a:spcBef>
                <a:spcPts val="0"/>
              </a:spcBef>
              <a:spcAft>
                <a:spcPts val="0"/>
              </a:spcAft>
              <a:buClr>
                <a:schemeClr val="dk1"/>
              </a:buClr>
              <a:buSzPts val="467"/>
              <a:buFont typeface="Arial"/>
              <a:buNone/>
            </a:pPr>
            <a:endParaRPr sz="1867" b="0" i="0" u="none" strike="noStrike" cap="none" dirty="0">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dirty="0">
                <a:solidFill>
                  <a:schemeClr val="dk1"/>
                </a:solidFill>
                <a:latin typeface="Consolas"/>
                <a:ea typeface="Consolas"/>
                <a:cs typeface="Consolas"/>
                <a:sym typeface="Consolas"/>
              </a:rPr>
              <a:t>public void </a:t>
            </a:r>
            <a:r>
              <a:rPr lang="en" sz="1867" b="0" i="0" u="none" strike="noStrike" cap="none" dirty="0" err="1">
                <a:solidFill>
                  <a:schemeClr val="dk1"/>
                </a:solidFill>
                <a:latin typeface="Consolas"/>
                <a:ea typeface="Consolas"/>
                <a:cs typeface="Consolas"/>
                <a:sym typeface="Consolas"/>
              </a:rPr>
              <a:t>moveForward</a:t>
            </a:r>
            <a:r>
              <a:rPr lang="en" sz="1867" b="0" i="0" u="none" strike="noStrike" cap="none" dirty="0">
                <a:solidFill>
                  <a:schemeClr val="dk1"/>
                </a:solidFill>
                <a:latin typeface="Consolas"/>
                <a:ea typeface="Consolas"/>
                <a:cs typeface="Consolas"/>
                <a:sym typeface="Consolas"/>
              </a:rPr>
              <a:t>(</a:t>
            </a:r>
            <a:r>
              <a:rPr lang="en" sz="1867" b="1" i="0" u="none" strike="noStrike" cap="none" dirty="0">
                <a:solidFill>
                  <a:srgbClr val="FF0000"/>
                </a:solidFill>
                <a:latin typeface="Consolas"/>
                <a:ea typeface="Consolas"/>
                <a:cs typeface="Consolas"/>
                <a:sym typeface="Consolas"/>
              </a:rPr>
              <a:t>int </a:t>
            </a:r>
            <a:r>
              <a:rPr lang="en" sz="1867" b="1" i="0" u="none" strike="noStrike" cap="none" dirty="0" err="1">
                <a:solidFill>
                  <a:srgbClr val="FF0000"/>
                </a:solidFill>
                <a:latin typeface="Consolas"/>
                <a:ea typeface="Consolas"/>
                <a:cs typeface="Consolas"/>
                <a:sym typeface="Consolas"/>
              </a:rPr>
              <a:t>numberOfSteps</a:t>
            </a:r>
            <a:r>
              <a:rPr lang="en" sz="1867" b="0" i="0" u="none" strike="noStrike" cap="none" dirty="0">
                <a:solidFill>
                  <a:schemeClr val="dk1"/>
                </a:solidFill>
                <a:latin typeface="Consolas"/>
                <a:ea typeface="Consolas"/>
                <a:cs typeface="Consolas"/>
                <a:sym typeface="Consolas"/>
              </a:rPr>
              <a:t>) {</a:t>
            </a:r>
            <a:endParaRPr dirty="0"/>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dirty="0">
                <a:solidFill>
                  <a:schemeClr val="dk1"/>
                </a:solidFill>
                <a:latin typeface="Consolas"/>
                <a:ea typeface="Consolas"/>
                <a:cs typeface="Consolas"/>
                <a:sym typeface="Consolas"/>
              </a:rPr>
              <a:t>	</a:t>
            </a:r>
            <a:r>
              <a:rPr lang="en" sz="1867" b="0" i="0" u="none" strike="noStrike" cap="none" dirty="0">
                <a:solidFill>
                  <a:srgbClr val="999999"/>
                </a:solidFill>
                <a:latin typeface="Consolas"/>
                <a:ea typeface="Consolas"/>
                <a:cs typeface="Consolas"/>
                <a:sym typeface="Consolas"/>
              </a:rPr>
              <a:t>// code that moves the robot</a:t>
            </a:r>
            <a:endParaRPr dirty="0"/>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dirty="0">
                <a:solidFill>
                  <a:srgbClr val="999999"/>
                </a:solidFill>
                <a:latin typeface="Consolas"/>
                <a:ea typeface="Consolas"/>
                <a:cs typeface="Consolas"/>
                <a:sym typeface="Consolas"/>
              </a:rPr>
              <a:t>	// forward goes here!</a:t>
            </a:r>
            <a:endParaRPr dirty="0"/>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dirty="0">
                <a:solidFill>
                  <a:schemeClr val="dk1"/>
                </a:solidFill>
                <a:latin typeface="Consolas"/>
                <a:ea typeface="Consolas"/>
                <a:cs typeface="Consolas"/>
                <a:sym typeface="Consolas"/>
              </a:rPr>
              <a:t>}</a:t>
            </a:r>
            <a:endParaRPr dirty="0"/>
          </a:p>
        </p:txBody>
      </p:sp>
      <p:sp>
        <p:nvSpPr>
          <p:cNvPr id="481" name="Google Shape;481;p44"/>
          <p:cNvSpPr txBox="1">
            <a:spLocks noGrp="1"/>
          </p:cNvSpPr>
          <p:nvPr>
            <p:ph type="body" idx="2"/>
          </p:nvPr>
        </p:nvSpPr>
        <p:spPr>
          <a:xfrm>
            <a:off x="6215871" y="1600200"/>
            <a:ext cx="6000000" cy="4967599"/>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a:solidFill>
                  <a:srgbClr val="999999"/>
                </a:solidFill>
                <a:latin typeface="Consolas"/>
                <a:ea typeface="Consolas"/>
                <a:cs typeface="Consolas"/>
                <a:sym typeface="Consolas"/>
              </a:rPr>
              <a:t>// within the RobotMover class</a:t>
            </a:r>
            <a:endParaRPr/>
          </a:p>
          <a:p>
            <a:pPr marL="228600" marR="0" lvl="0" indent="-228600" algn="l" rtl="0">
              <a:lnSpc>
                <a:spcPct val="115000"/>
              </a:lnSpc>
              <a:spcBef>
                <a:spcPts val="0"/>
              </a:spcBef>
              <a:spcAft>
                <a:spcPts val="0"/>
              </a:spcAft>
              <a:buClr>
                <a:schemeClr val="dk1"/>
              </a:buClr>
              <a:buSzPts val="467"/>
              <a:buFont typeface="Arial"/>
              <a:buNone/>
            </a:pPr>
            <a:endParaRPr sz="1867" b="0" i="0" u="none" strike="noStrike" cap="none">
              <a:solidFill>
                <a:srgbClr val="999999"/>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a:solidFill>
                  <a:srgbClr val="999999"/>
                </a:solidFill>
                <a:latin typeface="Consolas"/>
                <a:ea typeface="Consolas"/>
                <a:cs typeface="Consolas"/>
                <a:sym typeface="Consolas"/>
              </a:rPr>
              <a:t>public void moveRobot(Robot samBot) {	 </a:t>
            </a:r>
            <a:endParaRPr/>
          </a:p>
          <a:p>
            <a:pPr marL="228600" marR="0" lvl="0" indent="-228600" algn="l" rtl="0">
              <a:lnSpc>
                <a:spcPct val="115000"/>
              </a:lnSpc>
              <a:spcBef>
                <a:spcPts val="0"/>
              </a:spcBef>
              <a:spcAft>
                <a:spcPts val="0"/>
              </a:spcAft>
              <a:buClr>
                <a:schemeClr val="dk1"/>
              </a:buClr>
              <a:buSzPts val="467"/>
              <a:buFont typeface="Arial"/>
              <a:buNone/>
            </a:pPr>
            <a:r>
              <a:rPr lang="en" sz="1867">
                <a:solidFill>
                  <a:srgbClr val="999999"/>
                </a:solidFill>
                <a:latin typeface="Consolas"/>
                <a:ea typeface="Consolas"/>
                <a:cs typeface="Consolas"/>
                <a:sym typeface="Consolas"/>
              </a:rPr>
              <a:t>    </a:t>
            </a:r>
            <a:r>
              <a:rPr lang="en" sz="1867" b="0" i="0" u="none" strike="noStrike" cap="none">
                <a:solidFill>
                  <a:srgbClr val="000000"/>
                </a:solidFill>
                <a:latin typeface="Consolas"/>
                <a:ea typeface="Consolas"/>
                <a:cs typeface="Consolas"/>
                <a:sym typeface="Consolas"/>
              </a:rPr>
              <a:t>samBot.moveForward(</a:t>
            </a:r>
            <a:r>
              <a:rPr lang="en" sz="1867" b="1" i="0" u="none" strike="noStrike" cap="none">
                <a:solidFill>
                  <a:srgbClr val="FF0000"/>
                </a:solidFill>
                <a:latin typeface="Consolas"/>
                <a:ea typeface="Consolas"/>
                <a:cs typeface="Consolas"/>
                <a:sym typeface="Consolas"/>
              </a:rPr>
              <a:t>4</a:t>
            </a:r>
            <a:r>
              <a:rPr lang="en" sz="1867" b="0" i="0" u="none" strike="noStrike" cap="none">
                <a:solidFill>
                  <a:srgbClr val="000000"/>
                </a:solidFill>
                <a:latin typeface="Consolas"/>
                <a:ea typeface="Consolas"/>
                <a:cs typeface="Consolas"/>
                <a:sym typeface="Consolas"/>
              </a:rPr>
              <a:t>);</a:t>
            </a:r>
            <a:endParaRPr/>
          </a:p>
          <a:p>
            <a:pPr marL="228600" marR="0" lvl="0" indent="-228600" algn="l" rtl="0">
              <a:lnSpc>
                <a:spcPct val="115000"/>
              </a:lnSpc>
              <a:spcBef>
                <a:spcPts val="0"/>
              </a:spcBef>
              <a:spcAft>
                <a:spcPts val="0"/>
              </a:spcAft>
              <a:buClr>
                <a:schemeClr val="dk1"/>
              </a:buClr>
              <a:buSzPts val="467"/>
              <a:buFont typeface="Arial"/>
              <a:buNone/>
            </a:pPr>
            <a:r>
              <a:rPr lang="en" sz="1867">
                <a:solidFill>
                  <a:srgbClr val="000000"/>
                </a:solidFill>
                <a:latin typeface="Consolas"/>
                <a:ea typeface="Consolas"/>
                <a:cs typeface="Consolas"/>
                <a:sym typeface="Consolas"/>
              </a:rPr>
              <a:t>    </a:t>
            </a:r>
            <a:r>
              <a:rPr lang="en" sz="1867" b="0" i="0" u="none" strike="noStrike" cap="none">
                <a:solidFill>
                  <a:srgbClr val="000000"/>
                </a:solidFill>
                <a:latin typeface="Consolas"/>
                <a:ea typeface="Consolas"/>
                <a:cs typeface="Consolas"/>
                <a:sym typeface="Consolas"/>
              </a:rPr>
              <a:t>samBot.turnRight();</a:t>
            </a:r>
            <a:endParaRPr/>
          </a:p>
          <a:p>
            <a:pPr marL="228600" marR="0" lvl="0" indent="-228600" algn="l" rtl="0">
              <a:lnSpc>
                <a:spcPct val="115000"/>
              </a:lnSpc>
              <a:spcBef>
                <a:spcPts val="0"/>
              </a:spcBef>
              <a:spcAft>
                <a:spcPts val="0"/>
              </a:spcAft>
              <a:buClr>
                <a:schemeClr val="dk1"/>
              </a:buClr>
              <a:buSzPts val="467"/>
              <a:buFont typeface="Arial"/>
              <a:buNone/>
            </a:pPr>
            <a:r>
              <a:rPr lang="en" sz="1867">
                <a:solidFill>
                  <a:srgbClr val="000000"/>
                </a:solidFill>
                <a:latin typeface="Consolas"/>
                <a:ea typeface="Consolas"/>
                <a:cs typeface="Consolas"/>
                <a:sym typeface="Consolas"/>
              </a:rPr>
              <a:t>    </a:t>
            </a:r>
            <a:r>
              <a:rPr lang="en" sz="1867" b="0" i="0" u="none" strike="noStrike" cap="none">
                <a:solidFill>
                  <a:srgbClr val="000000"/>
                </a:solidFill>
                <a:latin typeface="Consolas"/>
                <a:ea typeface="Consolas"/>
                <a:cs typeface="Consolas"/>
                <a:sym typeface="Consolas"/>
              </a:rPr>
              <a:t>samBot.moveForward(</a:t>
            </a:r>
            <a:r>
              <a:rPr lang="en" sz="1867" b="1" i="0" u="none" strike="noStrike" cap="none">
                <a:solidFill>
                  <a:srgbClr val="FF0000"/>
                </a:solidFill>
                <a:latin typeface="Consolas"/>
                <a:ea typeface="Consolas"/>
                <a:cs typeface="Consolas"/>
                <a:sym typeface="Consolas"/>
              </a:rPr>
              <a:t>1</a:t>
            </a:r>
            <a:r>
              <a:rPr lang="en" sz="1867" b="0" i="0" u="none" strike="noStrike" cap="none">
                <a:solidFill>
                  <a:srgbClr val="000000"/>
                </a:solidFill>
                <a:latin typeface="Consolas"/>
                <a:ea typeface="Consolas"/>
                <a:cs typeface="Consolas"/>
                <a:sym typeface="Consolas"/>
              </a:rPr>
              <a:t>);</a:t>
            </a:r>
            <a:endParaRPr/>
          </a:p>
          <a:p>
            <a:pPr marL="228600" marR="0" lvl="0" indent="-228600" algn="l" rtl="0">
              <a:lnSpc>
                <a:spcPct val="115000"/>
              </a:lnSpc>
              <a:spcBef>
                <a:spcPts val="0"/>
              </a:spcBef>
              <a:spcAft>
                <a:spcPts val="0"/>
              </a:spcAft>
              <a:buClr>
                <a:schemeClr val="dk1"/>
              </a:buClr>
              <a:buSzPts val="467"/>
              <a:buFont typeface="Arial"/>
              <a:buNone/>
            </a:pPr>
            <a:r>
              <a:rPr lang="en" sz="1867">
                <a:solidFill>
                  <a:srgbClr val="000000"/>
                </a:solidFill>
                <a:latin typeface="Consolas"/>
                <a:ea typeface="Consolas"/>
                <a:cs typeface="Consolas"/>
                <a:sym typeface="Consolas"/>
              </a:rPr>
              <a:t>    </a:t>
            </a:r>
            <a:r>
              <a:rPr lang="en" sz="1867" b="0" i="0" u="none" strike="noStrike" cap="none">
                <a:solidFill>
                  <a:srgbClr val="000000"/>
                </a:solidFill>
                <a:latin typeface="Consolas"/>
                <a:ea typeface="Consolas"/>
                <a:cs typeface="Consolas"/>
                <a:sym typeface="Consolas"/>
              </a:rPr>
              <a:t>samBot.turnRight();</a:t>
            </a:r>
            <a:endParaRPr/>
          </a:p>
          <a:p>
            <a:pPr marL="228600" marR="0" lvl="0" indent="-228600" algn="l" rtl="0">
              <a:lnSpc>
                <a:spcPct val="115000"/>
              </a:lnSpc>
              <a:spcBef>
                <a:spcPts val="0"/>
              </a:spcBef>
              <a:spcAft>
                <a:spcPts val="0"/>
              </a:spcAft>
              <a:buClr>
                <a:schemeClr val="dk1"/>
              </a:buClr>
              <a:buSzPts val="467"/>
              <a:buFont typeface="Arial"/>
              <a:buNone/>
            </a:pPr>
            <a:r>
              <a:rPr lang="en" sz="1867">
                <a:solidFill>
                  <a:srgbClr val="000000"/>
                </a:solidFill>
                <a:latin typeface="Consolas"/>
                <a:ea typeface="Consolas"/>
                <a:cs typeface="Consolas"/>
                <a:sym typeface="Consolas"/>
              </a:rPr>
              <a:t>    </a:t>
            </a:r>
            <a:r>
              <a:rPr lang="en" sz="1867" b="0" i="0" u="none" strike="noStrike" cap="none">
                <a:solidFill>
                  <a:srgbClr val="000000"/>
                </a:solidFill>
                <a:latin typeface="Consolas"/>
                <a:ea typeface="Consolas"/>
                <a:cs typeface="Consolas"/>
                <a:sym typeface="Consolas"/>
              </a:rPr>
              <a:t>samBot.moveForward(</a:t>
            </a:r>
            <a:r>
              <a:rPr lang="en" sz="1867" b="1" i="0" u="none" strike="noStrike" cap="none">
                <a:solidFill>
                  <a:srgbClr val="FF0000"/>
                </a:solidFill>
                <a:latin typeface="Consolas"/>
                <a:ea typeface="Consolas"/>
                <a:cs typeface="Consolas"/>
                <a:sym typeface="Consolas"/>
              </a:rPr>
              <a:t>3</a:t>
            </a:r>
            <a:r>
              <a:rPr lang="en" sz="1867" b="0" i="0" u="none" strike="noStrike" cap="none">
                <a:solidFill>
                  <a:srgbClr val="000000"/>
                </a:solidFill>
                <a:latin typeface="Consolas"/>
                <a:ea typeface="Consolas"/>
                <a:cs typeface="Consolas"/>
                <a:sym typeface="Consolas"/>
              </a:rPr>
              <a:t>);</a:t>
            </a:r>
            <a:endParaRPr/>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a:solidFill>
                  <a:srgbClr val="999999"/>
                </a:solidFill>
                <a:latin typeface="Consolas"/>
                <a:ea typeface="Consolas"/>
                <a:cs typeface="Consolas"/>
                <a:sym typeface="Consolas"/>
              </a:rPr>
              <a:t>}</a:t>
            </a:r>
            <a:endParaRPr/>
          </a:p>
        </p:txBody>
      </p:sp>
      <p:cxnSp>
        <p:nvCxnSpPr>
          <p:cNvPr id="482" name="Google Shape;482;p44"/>
          <p:cNvCxnSpPr/>
          <p:nvPr/>
        </p:nvCxnSpPr>
        <p:spPr>
          <a:xfrm>
            <a:off x="6174932" y="1557633"/>
            <a:ext cx="0" cy="4876799"/>
          </a:xfrm>
          <a:prstGeom prst="straightConnector1">
            <a:avLst/>
          </a:prstGeom>
          <a:noFill/>
          <a:ln w="19050" cap="flat" cmpd="sng">
            <a:solidFill>
              <a:srgbClr val="999999"/>
            </a:solidFill>
            <a:prstDash val="solid"/>
            <a:round/>
            <a:headEnd type="none" w="sm" len="sm"/>
            <a:tailEnd type="none" w="sm" len="sm"/>
          </a:ln>
        </p:spPr>
      </p:cxnSp>
      <p:sp>
        <p:nvSpPr>
          <p:cNvPr id="483" name="Google Shape;483;p44"/>
          <p:cNvSpPr txBox="1"/>
          <p:nvPr/>
        </p:nvSpPr>
        <p:spPr>
          <a:xfrm>
            <a:off x="10517760" y="3270431"/>
            <a:ext cx="1812900" cy="4011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FF0000"/>
              </a:buClr>
              <a:buSzPts val="600"/>
              <a:buFont typeface="Arial"/>
              <a:buNone/>
            </a:pPr>
            <a:r>
              <a:rPr lang="en" sz="2400" b="1" i="0" u="none" strike="noStrike" cap="none">
                <a:solidFill>
                  <a:srgbClr val="FF0000"/>
                </a:solidFill>
                <a:latin typeface="Arial"/>
                <a:ea typeface="Arial"/>
                <a:cs typeface="Arial"/>
                <a:sym typeface="Arial"/>
              </a:rPr>
              <a:t>argument</a:t>
            </a:r>
            <a:endParaRPr sz="1400" b="0" i="0" u="none" strike="noStrike" cap="none">
              <a:solidFill>
                <a:srgbClr val="000000"/>
              </a:solidFill>
              <a:latin typeface="Arial"/>
              <a:ea typeface="Arial"/>
              <a:cs typeface="Arial"/>
              <a:sym typeface="Arial"/>
            </a:endParaRPr>
          </a:p>
        </p:txBody>
      </p:sp>
      <p:cxnSp>
        <p:nvCxnSpPr>
          <p:cNvPr id="484" name="Google Shape;484;p44"/>
          <p:cNvCxnSpPr/>
          <p:nvPr/>
        </p:nvCxnSpPr>
        <p:spPr>
          <a:xfrm rot="10800000">
            <a:off x="9806089" y="4116664"/>
            <a:ext cx="788400" cy="0"/>
          </a:xfrm>
          <a:prstGeom prst="straightConnector1">
            <a:avLst/>
          </a:prstGeom>
          <a:noFill/>
          <a:ln w="19050" cap="flat" cmpd="sng">
            <a:solidFill>
              <a:srgbClr val="FF0000"/>
            </a:solidFill>
            <a:prstDash val="solid"/>
            <a:round/>
            <a:headEnd type="none" w="sm" len="sm"/>
            <a:tailEnd type="triangle" w="lg" len="lg"/>
          </a:ln>
        </p:spPr>
      </p:cxnSp>
      <p:cxnSp>
        <p:nvCxnSpPr>
          <p:cNvPr id="485" name="Google Shape;485;p44"/>
          <p:cNvCxnSpPr/>
          <p:nvPr/>
        </p:nvCxnSpPr>
        <p:spPr>
          <a:xfrm rot="10800000">
            <a:off x="9819059" y="3469419"/>
            <a:ext cx="692930" cy="3124"/>
          </a:xfrm>
          <a:prstGeom prst="straightConnector1">
            <a:avLst/>
          </a:prstGeom>
          <a:noFill/>
          <a:ln w="19050" cap="flat" cmpd="sng">
            <a:solidFill>
              <a:srgbClr val="FF0000"/>
            </a:solidFill>
            <a:prstDash val="solid"/>
            <a:round/>
            <a:headEnd type="none" w="sm" len="sm"/>
            <a:tailEnd type="triangle" w="lg" len="lg"/>
          </a:ln>
        </p:spPr>
      </p:cxnSp>
      <p:cxnSp>
        <p:nvCxnSpPr>
          <p:cNvPr id="486" name="Google Shape;486;p44"/>
          <p:cNvCxnSpPr/>
          <p:nvPr/>
        </p:nvCxnSpPr>
        <p:spPr>
          <a:xfrm rot="10800000">
            <a:off x="9788588" y="2820332"/>
            <a:ext cx="770700" cy="0"/>
          </a:xfrm>
          <a:prstGeom prst="straightConnector1">
            <a:avLst/>
          </a:prstGeom>
          <a:noFill/>
          <a:ln w="19050" cap="flat" cmpd="sng">
            <a:solidFill>
              <a:srgbClr val="FF0000"/>
            </a:solidFill>
            <a:prstDash val="solid"/>
            <a:round/>
            <a:headEnd type="none" w="sm" len="sm"/>
            <a:tailEnd type="triangle" w="lg" len="lg"/>
          </a:ln>
        </p:spPr>
      </p:cxnSp>
      <p:sp>
        <p:nvSpPr>
          <p:cNvPr id="487" name="Google Shape;487;p44"/>
          <p:cNvSpPr txBox="1"/>
          <p:nvPr/>
        </p:nvSpPr>
        <p:spPr>
          <a:xfrm>
            <a:off x="10515660" y="2619733"/>
            <a:ext cx="1817100" cy="4011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FF0000"/>
              </a:buClr>
              <a:buSzPts val="600"/>
              <a:buFont typeface="Arial"/>
              <a:buNone/>
            </a:pPr>
            <a:r>
              <a:rPr lang="en" sz="2400" b="1" i="0" u="none" strike="noStrike" cap="none">
                <a:solidFill>
                  <a:srgbClr val="FF0000"/>
                </a:solidFill>
                <a:latin typeface="Arial"/>
                <a:ea typeface="Arial"/>
                <a:cs typeface="Arial"/>
                <a:sym typeface="Arial"/>
              </a:rPr>
              <a:t>argument</a:t>
            </a:r>
            <a:endParaRPr sz="1400" b="0" i="0" u="none" strike="noStrike" cap="none">
              <a:solidFill>
                <a:srgbClr val="000000"/>
              </a:solidFill>
              <a:latin typeface="Arial"/>
              <a:ea typeface="Arial"/>
              <a:cs typeface="Arial"/>
              <a:sym typeface="Arial"/>
            </a:endParaRPr>
          </a:p>
        </p:txBody>
      </p:sp>
      <p:sp>
        <p:nvSpPr>
          <p:cNvPr id="488" name="Google Shape;488;p44"/>
          <p:cNvSpPr txBox="1"/>
          <p:nvPr/>
        </p:nvSpPr>
        <p:spPr>
          <a:xfrm>
            <a:off x="10511989" y="3916066"/>
            <a:ext cx="1669800" cy="4011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FF0000"/>
              </a:buClr>
              <a:buSzPts val="600"/>
              <a:buFont typeface="Arial"/>
              <a:buNone/>
            </a:pPr>
            <a:r>
              <a:rPr lang="en" sz="2400" b="1" i="0" u="none" strike="noStrike" cap="none">
                <a:solidFill>
                  <a:srgbClr val="FF0000"/>
                </a:solidFill>
                <a:latin typeface="Arial"/>
                <a:ea typeface="Arial"/>
                <a:cs typeface="Arial"/>
                <a:sym typeface="Arial"/>
              </a:rPr>
              <a:t>argument</a:t>
            </a:r>
            <a:endParaRPr sz="1400" b="0" i="0" u="none" strike="noStrike" cap="none">
              <a:solidFill>
                <a:srgbClr val="000000"/>
              </a:solidFill>
              <a:latin typeface="Arial"/>
              <a:ea typeface="Arial"/>
              <a:cs typeface="Arial"/>
              <a:sym typeface="Arial"/>
            </a:endParaRPr>
          </a:p>
        </p:txBody>
      </p:sp>
      <p:sp>
        <p:nvSpPr>
          <p:cNvPr id="489" name="Google Shape;489;p44"/>
          <p:cNvSpPr txBox="1"/>
          <p:nvPr/>
        </p:nvSpPr>
        <p:spPr>
          <a:xfrm>
            <a:off x="3992375" y="1454575"/>
            <a:ext cx="1669800" cy="540900"/>
          </a:xfrm>
          <a:prstGeom prst="rect">
            <a:avLst/>
          </a:prstGeom>
          <a:noFill/>
          <a:ln>
            <a:noFill/>
          </a:ln>
        </p:spPr>
        <p:txBody>
          <a:bodyPr spcFirstLastPara="1" wrap="square" lIns="121900" tIns="121900" rIns="121900" bIns="121900" anchor="ctr" anchorCtr="0">
            <a:noAutofit/>
          </a:bodyPr>
          <a:lstStyle/>
          <a:p>
            <a:pPr marL="0" marR="0" lvl="0" indent="0" algn="l" rtl="0">
              <a:lnSpc>
                <a:spcPct val="90000"/>
              </a:lnSpc>
              <a:spcBef>
                <a:spcPts val="0"/>
              </a:spcBef>
              <a:spcAft>
                <a:spcPts val="0"/>
              </a:spcAft>
              <a:buClr>
                <a:srgbClr val="FF0000"/>
              </a:buClr>
              <a:buSzPts val="510"/>
              <a:buFont typeface="Arial"/>
              <a:buNone/>
            </a:pPr>
            <a:r>
              <a:rPr lang="en" sz="2040" b="1" i="0" u="none" strike="noStrike" cap="none">
                <a:solidFill>
                  <a:srgbClr val="FF0000"/>
                </a:solidFill>
                <a:latin typeface="Arial"/>
                <a:ea typeface="Arial"/>
                <a:cs typeface="Arial"/>
                <a:sym typeface="Arial"/>
              </a:rPr>
              <a:t>parameter</a:t>
            </a:r>
            <a:endParaRPr sz="1400" b="0" i="0" u="none" strike="noStrike" cap="none">
              <a:solidFill>
                <a:srgbClr val="000000"/>
              </a:solidFill>
              <a:latin typeface="Arial"/>
              <a:ea typeface="Arial"/>
              <a:cs typeface="Arial"/>
              <a:sym typeface="Arial"/>
            </a:endParaRPr>
          </a:p>
        </p:txBody>
      </p:sp>
      <p:cxnSp>
        <p:nvCxnSpPr>
          <p:cNvPr id="490" name="Google Shape;490;p44"/>
          <p:cNvCxnSpPr>
            <a:stCxn id="489" idx="2"/>
          </p:cNvCxnSpPr>
          <p:nvPr/>
        </p:nvCxnSpPr>
        <p:spPr>
          <a:xfrm flipH="1">
            <a:off x="4633775" y="1995475"/>
            <a:ext cx="193500" cy="323400"/>
          </a:xfrm>
          <a:prstGeom prst="straightConnector1">
            <a:avLst/>
          </a:prstGeom>
          <a:noFill/>
          <a:ln w="19050" cap="flat" cmpd="sng">
            <a:solidFill>
              <a:srgbClr val="FF0000"/>
            </a:solidFill>
            <a:prstDash val="solid"/>
            <a:round/>
            <a:headEnd type="none" w="sm" len="sm"/>
            <a:tailEnd type="triangle" w="lg" len="lg"/>
          </a:ln>
        </p:spPr>
      </p:cxnSp>
      <p:sp>
        <p:nvSpPr>
          <p:cNvPr id="491" name="Google Shape;491;p44"/>
          <p:cNvSpPr txBox="1"/>
          <p:nvPr/>
        </p:nvSpPr>
        <p:spPr>
          <a:xfrm>
            <a:off x="0" y="3791711"/>
            <a:ext cx="6174799" cy="3051199"/>
          </a:xfrm>
          <a:prstGeom prst="rect">
            <a:avLst/>
          </a:prstGeom>
          <a:noFill/>
          <a:ln>
            <a:noFill/>
          </a:ln>
        </p:spPr>
        <p:txBody>
          <a:bodyPr spcFirstLastPara="1" wrap="square" lIns="121900" tIns="121900" rIns="121900" bIns="121900" anchor="ctr" anchorCtr="0">
            <a:noAutofit/>
          </a:bodyPr>
          <a:lstStyle/>
          <a:p>
            <a:pPr marL="609585" marR="0" lvl="0" indent="-431783" algn="l" rtl="0">
              <a:lnSpc>
                <a:spcPct val="90000"/>
              </a:lnSpc>
              <a:spcBef>
                <a:spcPts val="0"/>
              </a:spcBef>
              <a:spcAft>
                <a:spcPts val="0"/>
              </a:spcAft>
              <a:buClr>
                <a:srgbClr val="000000"/>
              </a:buClr>
              <a:buSzPts val="2240"/>
              <a:buFont typeface="Arial"/>
              <a:buChar char="●"/>
            </a:pPr>
            <a:r>
              <a:rPr lang="en" sz="2220" b="0" i="0" u="none" strike="noStrike" cap="none">
                <a:solidFill>
                  <a:schemeClr val="dk1"/>
                </a:solidFill>
                <a:latin typeface="Arial"/>
                <a:ea typeface="Arial"/>
                <a:cs typeface="Arial"/>
                <a:sym typeface="Arial"/>
              </a:rPr>
              <a:t>In </a:t>
            </a:r>
            <a:r>
              <a:rPr lang="en" sz="2220" b="1" i="1" u="none" strike="noStrike" cap="none">
                <a:solidFill>
                  <a:schemeClr val="dk1"/>
                </a:solidFill>
                <a:latin typeface="Arial"/>
                <a:ea typeface="Arial"/>
                <a:cs typeface="Arial"/>
                <a:sym typeface="Arial"/>
              </a:rPr>
              <a:t>defining </a:t>
            </a:r>
            <a:r>
              <a:rPr lang="en" sz="2220" b="0" i="0" u="none" strike="noStrike" cap="none">
                <a:solidFill>
                  <a:schemeClr val="dk1"/>
                </a:solidFill>
                <a:latin typeface="Arial"/>
                <a:ea typeface="Arial"/>
                <a:cs typeface="Arial"/>
                <a:sym typeface="Arial"/>
              </a:rPr>
              <a:t>a method, the </a:t>
            </a:r>
            <a:r>
              <a:rPr lang="en" sz="2220" b="1" i="0" u="none" strike="noStrike" cap="none">
                <a:solidFill>
                  <a:srgbClr val="FF0000"/>
                </a:solidFill>
                <a:latin typeface="Arial"/>
                <a:ea typeface="Arial"/>
                <a:cs typeface="Arial"/>
                <a:sym typeface="Arial"/>
              </a:rPr>
              <a:t>parameter</a:t>
            </a:r>
            <a:r>
              <a:rPr lang="en" sz="2220" b="0" i="0" u="none" strike="noStrike" cap="none">
                <a:solidFill>
                  <a:schemeClr val="dk1"/>
                </a:solidFill>
                <a:latin typeface="Arial"/>
                <a:ea typeface="Arial"/>
                <a:cs typeface="Arial"/>
                <a:sym typeface="Arial"/>
              </a:rPr>
              <a:t> is the name by which a method refers to a piece of information passed to it, e.g. “x” and “y” in the function f(x, y) = x + y. It is a “dummy name” determined by definer</a:t>
            </a:r>
            <a:endParaRPr sz="2220" b="0" i="0" u="none" strike="noStrike" cap="none">
              <a:solidFill>
                <a:schemeClr val="dk1"/>
              </a:solidFill>
              <a:latin typeface="Arial"/>
              <a:ea typeface="Arial"/>
              <a:cs typeface="Arial"/>
              <a:sym typeface="Arial"/>
            </a:endParaRPr>
          </a:p>
          <a:p>
            <a:pPr marL="609585" marR="0" lvl="0" indent="-431783" algn="l" rtl="0">
              <a:lnSpc>
                <a:spcPct val="90000"/>
              </a:lnSpc>
              <a:spcBef>
                <a:spcPts val="1333"/>
              </a:spcBef>
              <a:spcAft>
                <a:spcPts val="0"/>
              </a:spcAft>
              <a:buClr>
                <a:srgbClr val="000000"/>
              </a:buClr>
              <a:buSzPts val="2240"/>
              <a:buFont typeface="Arial"/>
              <a:buChar char="●"/>
            </a:pPr>
            <a:r>
              <a:rPr lang="en" sz="2220" b="0" i="0" u="none" strike="noStrike" cap="none">
                <a:solidFill>
                  <a:schemeClr val="dk1"/>
                </a:solidFill>
                <a:latin typeface="Arial"/>
                <a:ea typeface="Arial"/>
                <a:cs typeface="Arial"/>
                <a:sym typeface="Arial"/>
              </a:rPr>
              <a:t>In </a:t>
            </a:r>
            <a:r>
              <a:rPr lang="en" sz="2220" b="1" i="1" u="none" strike="noStrike" cap="none">
                <a:solidFill>
                  <a:schemeClr val="dk1"/>
                </a:solidFill>
                <a:latin typeface="Arial"/>
                <a:ea typeface="Arial"/>
                <a:cs typeface="Arial"/>
                <a:sym typeface="Arial"/>
              </a:rPr>
              <a:t>calling </a:t>
            </a:r>
            <a:r>
              <a:rPr lang="en" sz="2220" b="0" i="0" u="none" strike="noStrike" cap="none">
                <a:solidFill>
                  <a:schemeClr val="dk1"/>
                </a:solidFill>
                <a:latin typeface="Arial"/>
                <a:ea typeface="Arial"/>
                <a:cs typeface="Arial"/>
                <a:sym typeface="Arial"/>
              </a:rPr>
              <a:t>a method, an </a:t>
            </a:r>
            <a:r>
              <a:rPr lang="en" sz="2220" b="1" i="0" u="none" strike="noStrike" cap="none">
                <a:solidFill>
                  <a:srgbClr val="FF0000"/>
                </a:solidFill>
                <a:latin typeface="Arial"/>
                <a:ea typeface="Arial"/>
                <a:cs typeface="Arial"/>
                <a:sym typeface="Arial"/>
              </a:rPr>
              <a:t>argument</a:t>
            </a:r>
            <a:r>
              <a:rPr lang="en" sz="2220" b="0" i="0" u="none" strike="noStrike" cap="none">
                <a:solidFill>
                  <a:schemeClr val="dk1"/>
                </a:solidFill>
                <a:latin typeface="Arial"/>
                <a:ea typeface="Arial"/>
                <a:cs typeface="Arial"/>
                <a:sym typeface="Arial"/>
              </a:rPr>
              <a:t> is the actual value passed in, e.g. 2 and 3 in </a:t>
            </a:r>
            <a:r>
              <a:rPr lang="en" sz="1973" b="0" i="0" u="none" strike="noStrike" cap="none">
                <a:solidFill>
                  <a:srgbClr val="0000FF"/>
                </a:solidFill>
                <a:latin typeface="Consolas"/>
                <a:ea typeface="Consolas"/>
                <a:cs typeface="Consolas"/>
                <a:sym typeface="Consolas"/>
              </a:rPr>
              <a:t>add(2, 3)</a:t>
            </a:r>
            <a:endParaRPr sz="1973" b="0" i="0" u="none" strike="noStrike" cap="none">
              <a:solidFill>
                <a:schemeClr val="dk1"/>
              </a:solidFill>
              <a:latin typeface="Consolas"/>
              <a:ea typeface="Consolas"/>
              <a:cs typeface="Consolas"/>
              <a:sym typeface="Consola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0"/>
                                        </p:tgtEl>
                                        <p:attrNameLst>
                                          <p:attrName>style.visibility</p:attrName>
                                        </p:attrNameLst>
                                      </p:cBhvr>
                                      <p:to>
                                        <p:strVal val="visible"/>
                                      </p:to>
                                    </p:set>
                                    <p:animEffect transition="in" filter="fade">
                                      <p:cBhvr>
                                        <p:cTn id="7" dur="500"/>
                                        <p:tgtEl>
                                          <p:spTgt spid="48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90"/>
                                        </p:tgtEl>
                                        <p:attrNameLst>
                                          <p:attrName>style.visibility</p:attrName>
                                        </p:attrNameLst>
                                      </p:cBhvr>
                                      <p:to>
                                        <p:strVal val="visible"/>
                                      </p:to>
                                    </p:set>
                                    <p:animEffect transition="in" filter="fade">
                                      <p:cBhvr>
                                        <p:cTn id="12" dur="500"/>
                                        <p:tgtEl>
                                          <p:spTgt spid="490"/>
                                        </p:tgtEl>
                                      </p:cBhvr>
                                    </p:animEffect>
                                  </p:childTnLst>
                                </p:cTn>
                              </p:par>
                              <p:par>
                                <p:cTn id="13" presetID="10" presetClass="entr" presetSubtype="0" fill="hold" nodeType="withEffect">
                                  <p:stCondLst>
                                    <p:cond delay="0"/>
                                  </p:stCondLst>
                                  <p:childTnLst>
                                    <p:set>
                                      <p:cBhvr>
                                        <p:cTn id="14" dur="1" fill="hold">
                                          <p:stCondLst>
                                            <p:cond delay="0"/>
                                          </p:stCondLst>
                                        </p:cTn>
                                        <p:tgtEl>
                                          <p:spTgt spid="489"/>
                                        </p:tgtEl>
                                        <p:attrNameLst>
                                          <p:attrName>style.visibility</p:attrName>
                                        </p:attrNameLst>
                                      </p:cBhvr>
                                      <p:to>
                                        <p:strVal val="visible"/>
                                      </p:to>
                                    </p:set>
                                    <p:animEffect transition="in" filter="fade">
                                      <p:cBhvr>
                                        <p:cTn id="15" dur="500"/>
                                        <p:tgtEl>
                                          <p:spTgt spid="489"/>
                                        </p:tgtEl>
                                      </p:cBhvr>
                                    </p:animEffect>
                                  </p:childTnLst>
                                </p:cTn>
                              </p:par>
                              <p:par>
                                <p:cTn id="16" presetID="10" presetClass="entr" presetSubtype="0" fill="hold" nodeType="withEffect">
                                  <p:stCondLst>
                                    <p:cond delay="0"/>
                                  </p:stCondLst>
                                  <p:childTnLst>
                                    <p:set>
                                      <p:cBhvr>
                                        <p:cTn id="17" dur="1" fill="hold">
                                          <p:stCondLst>
                                            <p:cond delay="0"/>
                                          </p:stCondLst>
                                        </p:cTn>
                                        <p:tgtEl>
                                          <p:spTgt spid="491">
                                            <p:txEl>
                                              <p:pRg st="0" end="0"/>
                                            </p:txEl>
                                          </p:spTgt>
                                        </p:tgtEl>
                                        <p:attrNameLst>
                                          <p:attrName>style.visibility</p:attrName>
                                        </p:attrNameLst>
                                      </p:cBhvr>
                                      <p:to>
                                        <p:strVal val="visible"/>
                                      </p:to>
                                    </p:set>
                                    <p:animEffect transition="in" filter="fade">
                                      <p:cBhvr>
                                        <p:cTn id="18" dur="500"/>
                                        <p:tgtEl>
                                          <p:spTgt spid="491">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82"/>
                                        </p:tgtEl>
                                        <p:attrNameLst>
                                          <p:attrName>style.visibility</p:attrName>
                                        </p:attrNameLst>
                                      </p:cBhvr>
                                      <p:to>
                                        <p:strVal val="visible"/>
                                      </p:to>
                                    </p:set>
                                    <p:animEffect transition="in" filter="fade">
                                      <p:cBhvr>
                                        <p:cTn id="23" dur="500"/>
                                        <p:tgtEl>
                                          <p:spTgt spid="482"/>
                                        </p:tgtEl>
                                      </p:cBhvr>
                                    </p:animEffect>
                                  </p:childTnLst>
                                </p:cTn>
                              </p:par>
                              <p:par>
                                <p:cTn id="24" presetID="10" presetClass="entr" presetSubtype="0" fill="hold" nodeType="withEffect">
                                  <p:stCondLst>
                                    <p:cond delay="0"/>
                                  </p:stCondLst>
                                  <p:childTnLst>
                                    <p:set>
                                      <p:cBhvr>
                                        <p:cTn id="25" dur="1" fill="hold">
                                          <p:stCondLst>
                                            <p:cond delay="0"/>
                                          </p:stCondLst>
                                        </p:cTn>
                                        <p:tgtEl>
                                          <p:spTgt spid="481"/>
                                        </p:tgtEl>
                                        <p:attrNameLst>
                                          <p:attrName>style.visibility</p:attrName>
                                        </p:attrNameLst>
                                      </p:cBhvr>
                                      <p:to>
                                        <p:strVal val="visible"/>
                                      </p:to>
                                    </p:set>
                                    <p:animEffect transition="in" filter="fade">
                                      <p:cBhvr>
                                        <p:cTn id="26" dur="500"/>
                                        <p:tgtEl>
                                          <p:spTgt spid="48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483"/>
                                        </p:tgtEl>
                                        <p:attrNameLst>
                                          <p:attrName>style.visibility</p:attrName>
                                        </p:attrNameLst>
                                      </p:cBhvr>
                                      <p:to>
                                        <p:strVal val="visible"/>
                                      </p:to>
                                    </p:set>
                                    <p:animEffect transition="in" filter="fade">
                                      <p:cBhvr>
                                        <p:cTn id="31" dur="500"/>
                                        <p:tgtEl>
                                          <p:spTgt spid="483"/>
                                        </p:tgtEl>
                                      </p:cBhvr>
                                    </p:animEffect>
                                  </p:childTnLst>
                                </p:cTn>
                              </p:par>
                              <p:par>
                                <p:cTn id="32" presetID="10" presetClass="entr" presetSubtype="0" fill="hold" nodeType="withEffect">
                                  <p:stCondLst>
                                    <p:cond delay="0"/>
                                  </p:stCondLst>
                                  <p:childTnLst>
                                    <p:set>
                                      <p:cBhvr>
                                        <p:cTn id="33" dur="1" fill="hold">
                                          <p:stCondLst>
                                            <p:cond delay="0"/>
                                          </p:stCondLst>
                                        </p:cTn>
                                        <p:tgtEl>
                                          <p:spTgt spid="484"/>
                                        </p:tgtEl>
                                        <p:attrNameLst>
                                          <p:attrName>style.visibility</p:attrName>
                                        </p:attrNameLst>
                                      </p:cBhvr>
                                      <p:to>
                                        <p:strVal val="visible"/>
                                      </p:to>
                                    </p:set>
                                    <p:animEffect transition="in" filter="fade">
                                      <p:cBhvr>
                                        <p:cTn id="34" dur="500"/>
                                        <p:tgtEl>
                                          <p:spTgt spid="484"/>
                                        </p:tgtEl>
                                      </p:cBhvr>
                                    </p:animEffect>
                                  </p:childTnLst>
                                </p:cTn>
                              </p:par>
                              <p:par>
                                <p:cTn id="35" presetID="10" presetClass="entr" presetSubtype="0" fill="hold" nodeType="withEffect">
                                  <p:stCondLst>
                                    <p:cond delay="0"/>
                                  </p:stCondLst>
                                  <p:childTnLst>
                                    <p:set>
                                      <p:cBhvr>
                                        <p:cTn id="36" dur="1" fill="hold">
                                          <p:stCondLst>
                                            <p:cond delay="0"/>
                                          </p:stCondLst>
                                        </p:cTn>
                                        <p:tgtEl>
                                          <p:spTgt spid="485"/>
                                        </p:tgtEl>
                                        <p:attrNameLst>
                                          <p:attrName>style.visibility</p:attrName>
                                        </p:attrNameLst>
                                      </p:cBhvr>
                                      <p:to>
                                        <p:strVal val="visible"/>
                                      </p:to>
                                    </p:set>
                                    <p:animEffect transition="in" filter="fade">
                                      <p:cBhvr>
                                        <p:cTn id="37" dur="500"/>
                                        <p:tgtEl>
                                          <p:spTgt spid="485"/>
                                        </p:tgtEl>
                                      </p:cBhvr>
                                    </p:animEffect>
                                  </p:childTnLst>
                                </p:cTn>
                              </p:par>
                              <p:par>
                                <p:cTn id="38" presetID="10" presetClass="entr" presetSubtype="0" fill="hold" nodeType="withEffect">
                                  <p:stCondLst>
                                    <p:cond delay="0"/>
                                  </p:stCondLst>
                                  <p:childTnLst>
                                    <p:set>
                                      <p:cBhvr>
                                        <p:cTn id="39" dur="1" fill="hold">
                                          <p:stCondLst>
                                            <p:cond delay="0"/>
                                          </p:stCondLst>
                                        </p:cTn>
                                        <p:tgtEl>
                                          <p:spTgt spid="487"/>
                                        </p:tgtEl>
                                        <p:attrNameLst>
                                          <p:attrName>style.visibility</p:attrName>
                                        </p:attrNameLst>
                                      </p:cBhvr>
                                      <p:to>
                                        <p:strVal val="visible"/>
                                      </p:to>
                                    </p:set>
                                    <p:animEffect transition="in" filter="fade">
                                      <p:cBhvr>
                                        <p:cTn id="40" dur="500"/>
                                        <p:tgtEl>
                                          <p:spTgt spid="487"/>
                                        </p:tgtEl>
                                      </p:cBhvr>
                                    </p:animEffect>
                                  </p:childTnLst>
                                </p:cTn>
                              </p:par>
                              <p:par>
                                <p:cTn id="41" presetID="10" presetClass="entr" presetSubtype="0" fill="hold" nodeType="withEffect">
                                  <p:stCondLst>
                                    <p:cond delay="0"/>
                                  </p:stCondLst>
                                  <p:childTnLst>
                                    <p:set>
                                      <p:cBhvr>
                                        <p:cTn id="42" dur="1" fill="hold">
                                          <p:stCondLst>
                                            <p:cond delay="0"/>
                                          </p:stCondLst>
                                        </p:cTn>
                                        <p:tgtEl>
                                          <p:spTgt spid="488"/>
                                        </p:tgtEl>
                                        <p:attrNameLst>
                                          <p:attrName>style.visibility</p:attrName>
                                        </p:attrNameLst>
                                      </p:cBhvr>
                                      <p:to>
                                        <p:strVal val="visible"/>
                                      </p:to>
                                    </p:set>
                                    <p:animEffect transition="in" filter="fade">
                                      <p:cBhvr>
                                        <p:cTn id="43" dur="500"/>
                                        <p:tgtEl>
                                          <p:spTgt spid="488"/>
                                        </p:tgtEl>
                                      </p:cBhvr>
                                    </p:animEffect>
                                  </p:childTnLst>
                                </p:cTn>
                              </p:par>
                              <p:par>
                                <p:cTn id="44" presetID="10" presetClass="entr" presetSubtype="0" fill="hold" nodeType="withEffect">
                                  <p:stCondLst>
                                    <p:cond delay="0"/>
                                  </p:stCondLst>
                                  <p:childTnLst>
                                    <p:set>
                                      <p:cBhvr>
                                        <p:cTn id="45" dur="1" fill="hold">
                                          <p:stCondLst>
                                            <p:cond delay="0"/>
                                          </p:stCondLst>
                                        </p:cTn>
                                        <p:tgtEl>
                                          <p:spTgt spid="486"/>
                                        </p:tgtEl>
                                        <p:attrNameLst>
                                          <p:attrName>style.visibility</p:attrName>
                                        </p:attrNameLst>
                                      </p:cBhvr>
                                      <p:to>
                                        <p:strVal val="visible"/>
                                      </p:to>
                                    </p:set>
                                    <p:animEffect transition="in" filter="fade">
                                      <p:cBhvr>
                                        <p:cTn id="46" dur="500"/>
                                        <p:tgtEl>
                                          <p:spTgt spid="486"/>
                                        </p:tgtEl>
                                      </p:cBhvr>
                                    </p:animEffect>
                                  </p:childTnLst>
                                </p:cTn>
                              </p:par>
                              <p:par>
                                <p:cTn id="47" presetID="10" presetClass="entr" presetSubtype="0" fill="hold" nodeType="withEffect">
                                  <p:stCondLst>
                                    <p:cond delay="0"/>
                                  </p:stCondLst>
                                  <p:childTnLst>
                                    <p:set>
                                      <p:cBhvr>
                                        <p:cTn id="48" dur="1" fill="hold">
                                          <p:stCondLst>
                                            <p:cond delay="0"/>
                                          </p:stCondLst>
                                        </p:cTn>
                                        <p:tgtEl>
                                          <p:spTgt spid="491">
                                            <p:txEl>
                                              <p:pRg st="1" end="1"/>
                                            </p:txEl>
                                          </p:spTgt>
                                        </p:tgtEl>
                                        <p:attrNameLst>
                                          <p:attrName>style.visibility</p:attrName>
                                        </p:attrNameLst>
                                      </p:cBhvr>
                                      <p:to>
                                        <p:strVal val="visible"/>
                                      </p:to>
                                    </p:set>
                                    <p:animEffect transition="in" filter="fade">
                                      <p:cBhvr>
                                        <p:cTn id="49" dur="500"/>
                                        <p:tgtEl>
                                          <p:spTgt spid="49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5"/>
          <p:cNvSpPr txBox="1">
            <a:spLocks noGrp="1"/>
          </p:cNvSpPr>
          <p:nvPr>
            <p:ph type="title"/>
          </p:nvPr>
        </p:nvSpPr>
        <p:spPr>
          <a:xfrm>
            <a:off x="615950" y="231461"/>
            <a:ext cx="11971198"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Calling Methods That Have Parameters (1/9)</a:t>
            </a:r>
            <a:endParaRPr dirty="0"/>
          </a:p>
        </p:txBody>
      </p:sp>
      <p:sp>
        <p:nvSpPr>
          <p:cNvPr id="497" name="Google Shape;497;p45"/>
          <p:cNvSpPr txBox="1">
            <a:spLocks noGrp="1"/>
          </p:cNvSpPr>
          <p:nvPr>
            <p:ph type="body" idx="1"/>
          </p:nvPr>
        </p:nvSpPr>
        <p:spPr>
          <a:xfrm>
            <a:off x="0" y="3311612"/>
            <a:ext cx="6188527" cy="3322091"/>
          </a:xfrm>
          <a:prstGeom prst="rect">
            <a:avLst/>
          </a:prstGeom>
          <a:noFill/>
          <a:ln>
            <a:noFill/>
          </a:ln>
        </p:spPr>
        <p:txBody>
          <a:bodyPr spcFirstLastPara="1" wrap="square" lIns="121900" tIns="121900" rIns="121900" bIns="121900" anchor="ctr" anchorCtr="0">
            <a:noAutofit/>
          </a:bodyPr>
          <a:lstStyle/>
          <a:p>
            <a:pPr marL="609585" marR="0" lvl="0" indent="-482581" algn="l" rtl="0">
              <a:lnSpc>
                <a:spcPct val="90000"/>
              </a:lnSpc>
              <a:spcBef>
                <a:spcPts val="0"/>
              </a:spcBef>
              <a:spcAft>
                <a:spcPts val="0"/>
              </a:spcAft>
              <a:buClr>
                <a:schemeClr val="dk1"/>
              </a:buClr>
              <a:buSzPts val="2634"/>
              <a:buFont typeface="Arial"/>
              <a:buChar char="●"/>
            </a:pPr>
            <a:r>
              <a:rPr lang="en" sz="2667" b="0" i="0" u="none" strike="noStrike" cap="none">
                <a:solidFill>
                  <a:srgbClr val="000000"/>
                </a:solidFill>
                <a:latin typeface="Arial"/>
                <a:ea typeface="Arial"/>
                <a:cs typeface="Arial"/>
                <a:sym typeface="Arial"/>
              </a:rPr>
              <a:t>When </a:t>
            </a:r>
            <a:r>
              <a:rPr lang="en" sz="2667" b="0" i="0" u="none" strike="noStrike" cap="none">
                <a:solidFill>
                  <a:srgbClr val="0000FF"/>
                </a:solidFill>
                <a:latin typeface="Consolas"/>
                <a:ea typeface="Consolas"/>
                <a:cs typeface="Consolas"/>
                <a:sym typeface="Consolas"/>
              </a:rPr>
              <a:t>moveForward</a:t>
            </a:r>
            <a:r>
              <a:rPr lang="en" sz="2667" b="0" i="0" u="none" strike="noStrike" cap="none">
                <a:solidFill>
                  <a:schemeClr val="dk1"/>
                </a:solidFill>
                <a:latin typeface="Arial"/>
                <a:ea typeface="Arial"/>
                <a:cs typeface="Arial"/>
                <a:sym typeface="Arial"/>
              </a:rPr>
              <a:t> executes, its </a:t>
            </a:r>
            <a:r>
              <a:rPr lang="en" sz="2667" b="1" i="0" u="none" strike="noStrike" cap="none">
                <a:solidFill>
                  <a:schemeClr val="dk1"/>
                </a:solidFill>
                <a:latin typeface="Arial"/>
                <a:ea typeface="Arial"/>
                <a:cs typeface="Arial"/>
                <a:sym typeface="Arial"/>
              </a:rPr>
              <a:t>parameter is assigned the value of argument that was passed in</a:t>
            </a:r>
            <a:endParaRPr sz="2667" b="1" i="0" u="none" strike="noStrike" cap="none">
              <a:solidFill>
                <a:schemeClr val="dk1"/>
              </a:solidFill>
              <a:latin typeface="Arial"/>
              <a:ea typeface="Arial"/>
              <a:cs typeface="Arial"/>
              <a:sym typeface="Arial"/>
            </a:endParaRPr>
          </a:p>
          <a:p>
            <a:pPr marL="609585" marR="0" lvl="0" indent="-482581" algn="l" rtl="0">
              <a:lnSpc>
                <a:spcPct val="90000"/>
              </a:lnSpc>
              <a:spcBef>
                <a:spcPts val="1333"/>
              </a:spcBef>
              <a:spcAft>
                <a:spcPts val="0"/>
              </a:spcAft>
              <a:buClr>
                <a:schemeClr val="dk1"/>
              </a:buClr>
              <a:buSzPts val="2634"/>
              <a:buFont typeface="Arial"/>
              <a:buChar char="●"/>
            </a:pPr>
            <a:r>
              <a:rPr lang="en" sz="2667" b="0" i="0" u="none" strike="noStrike" cap="none">
                <a:solidFill>
                  <a:schemeClr val="dk1"/>
                </a:solidFill>
                <a:latin typeface="Arial"/>
                <a:ea typeface="Arial"/>
                <a:cs typeface="Arial"/>
                <a:sym typeface="Arial"/>
              </a:rPr>
              <a:t>That means </a:t>
            </a:r>
            <a:r>
              <a:rPr lang="en" sz="2667" b="0" i="0" u="none" strike="noStrike" cap="none">
                <a:solidFill>
                  <a:srgbClr val="0000FF"/>
                </a:solidFill>
                <a:latin typeface="Consolas"/>
                <a:ea typeface="Consolas"/>
                <a:cs typeface="Consolas"/>
                <a:sym typeface="Consolas"/>
              </a:rPr>
              <a:t>moveForward</a:t>
            </a:r>
            <a:r>
              <a:rPr lang="en" sz="2667" b="0" i="0" u="none" strike="noStrike" cap="none">
                <a:solidFill>
                  <a:schemeClr val="dk1"/>
                </a:solidFill>
                <a:latin typeface="Arial"/>
                <a:ea typeface="Arial"/>
                <a:cs typeface="Arial"/>
                <a:sym typeface="Arial"/>
              </a:rPr>
              <a:t> here executes with  </a:t>
            </a:r>
            <a:r>
              <a:rPr lang="en" sz="2667" b="0" i="0" u="none" strike="noStrike" cap="none">
                <a:solidFill>
                  <a:srgbClr val="0000FF"/>
                </a:solidFill>
                <a:latin typeface="Consolas"/>
                <a:ea typeface="Consolas"/>
                <a:cs typeface="Consolas"/>
                <a:sym typeface="Consolas"/>
              </a:rPr>
              <a:t>numberOfSteps</a:t>
            </a:r>
            <a:r>
              <a:rPr lang="en" sz="2667" b="0" i="0" u="none" strike="noStrike" cap="none">
                <a:solidFill>
                  <a:schemeClr val="dk1"/>
                </a:solidFill>
                <a:latin typeface="Arial"/>
                <a:ea typeface="Arial"/>
                <a:cs typeface="Arial"/>
                <a:sym typeface="Arial"/>
              </a:rPr>
              <a:t> = 3</a:t>
            </a:r>
            <a:endParaRPr sz="2667" b="0" i="0" u="none" strike="noStrike" cap="none">
              <a:solidFill>
                <a:schemeClr val="dk1"/>
              </a:solidFill>
              <a:latin typeface="Arial"/>
              <a:ea typeface="Arial"/>
              <a:cs typeface="Arial"/>
              <a:sym typeface="Arial"/>
            </a:endParaRPr>
          </a:p>
        </p:txBody>
      </p:sp>
      <p:sp>
        <p:nvSpPr>
          <p:cNvPr id="498" name="Google Shape;498;p45"/>
          <p:cNvSpPr txBox="1">
            <a:spLocks noGrp="1"/>
          </p:cNvSpPr>
          <p:nvPr>
            <p:ph type="body" idx="2"/>
          </p:nvPr>
        </p:nvSpPr>
        <p:spPr>
          <a:xfrm>
            <a:off x="6188528" y="1600200"/>
            <a:ext cx="6003471" cy="4967599"/>
          </a:xfrm>
          <a:prstGeom prst="rect">
            <a:avLst/>
          </a:prstGeom>
          <a:noFill/>
          <a:ln>
            <a:noFill/>
          </a:ln>
        </p:spPr>
        <p:txBody>
          <a:bodyPr spcFirstLastPara="1" wrap="square" lIns="121900" tIns="121900" rIns="121900" bIns="121900" anchor="ctr" anchorCtr="0">
            <a:noAutofit/>
          </a:bodyPr>
          <a:lstStyle/>
          <a:p>
            <a:pPr marL="228600" marR="0" lvl="0" indent="-228600" algn="l" rtl="0">
              <a:lnSpc>
                <a:spcPct val="115000"/>
              </a:lnSpc>
              <a:spcBef>
                <a:spcPts val="0"/>
              </a:spcBef>
              <a:spcAft>
                <a:spcPts val="0"/>
              </a:spcAft>
              <a:buClr>
                <a:srgbClr val="999999"/>
              </a:buClr>
              <a:buSzPts val="467"/>
              <a:buFont typeface="Arial"/>
              <a:buNone/>
            </a:pPr>
            <a:r>
              <a:rPr lang="en" sz="1867" b="0" i="0" u="none" strike="noStrike" cap="none">
                <a:solidFill>
                  <a:srgbClr val="999999"/>
                </a:solidFill>
                <a:latin typeface="Consolas"/>
                <a:ea typeface="Consolas"/>
                <a:cs typeface="Consolas"/>
                <a:sym typeface="Consolas"/>
              </a:rPr>
              <a:t>// in some other class...</a:t>
            </a:r>
            <a:endParaRPr/>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a:solidFill>
                  <a:schemeClr val="dk1"/>
                </a:solidFill>
                <a:latin typeface="Consolas"/>
                <a:ea typeface="Consolas"/>
                <a:cs typeface="Consolas"/>
                <a:sym typeface="Consolas"/>
              </a:rPr>
              <a:t>samBot.moveForward(3);</a:t>
            </a:r>
            <a:endParaRPr/>
          </a:p>
          <a:p>
            <a:pPr marL="228600" marR="0" lvl="0" indent="-228600" algn="l" rtl="0">
              <a:lnSpc>
                <a:spcPct val="11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a:solidFill>
                  <a:schemeClr val="dk1"/>
                </a:solidFill>
                <a:latin typeface="Consolas"/>
                <a:ea typeface="Consolas"/>
                <a:cs typeface="Consolas"/>
                <a:sym typeface="Consolas"/>
              </a:rPr>
              <a:t>____________________________________________</a:t>
            </a:r>
            <a:endParaRPr/>
          </a:p>
          <a:p>
            <a:pPr marL="228600" marR="0" lvl="0" indent="-228600" algn="l" rtl="0">
              <a:lnSpc>
                <a:spcPct val="115000"/>
              </a:lnSpc>
              <a:spcBef>
                <a:spcPts val="0"/>
              </a:spcBef>
              <a:spcAft>
                <a:spcPts val="0"/>
              </a:spcAft>
              <a:buClr>
                <a:schemeClr val="dk1"/>
              </a:buClr>
              <a:buSzPts val="467"/>
              <a:buFont typeface="Arial"/>
              <a:buNone/>
            </a:pPr>
            <a:endParaRPr sz="1867" b="0" i="0" u="none" strike="noStrike" cap="none">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rgbClr val="999999"/>
              </a:buClr>
              <a:buSzPts val="467"/>
              <a:buFont typeface="Arial"/>
              <a:buNone/>
            </a:pPr>
            <a:r>
              <a:rPr lang="en" sz="1867" b="0" i="0" u="none" strike="noStrike" cap="none">
                <a:solidFill>
                  <a:srgbClr val="999999"/>
                </a:solidFill>
                <a:latin typeface="Consolas"/>
                <a:ea typeface="Consolas"/>
                <a:cs typeface="Consolas"/>
                <a:sym typeface="Consolas"/>
              </a:rPr>
              <a:t>// in the Robot class...</a:t>
            </a:r>
            <a:endParaRPr/>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a:solidFill>
                  <a:schemeClr val="dk1"/>
                </a:solidFill>
                <a:latin typeface="Consolas"/>
                <a:ea typeface="Consolas"/>
                <a:cs typeface="Consolas"/>
                <a:sym typeface="Consolas"/>
              </a:rPr>
              <a:t>public void moveForward(</a:t>
            </a:r>
            <a:r>
              <a:rPr lang="en" sz="1867" b="1" i="0" u="none" strike="noStrike" cap="none">
                <a:solidFill>
                  <a:srgbClr val="FF0000"/>
                </a:solidFill>
                <a:latin typeface="Consolas"/>
                <a:ea typeface="Consolas"/>
                <a:cs typeface="Consolas"/>
                <a:sym typeface="Consolas"/>
              </a:rPr>
              <a:t>int numberOfSteps</a:t>
            </a:r>
            <a:r>
              <a:rPr lang="en" sz="1867" b="0" i="0" u="none" strike="noStrike" cap="none">
                <a:solidFill>
                  <a:schemeClr val="dk1"/>
                </a:solidFill>
                <a:latin typeface="Consolas"/>
                <a:ea typeface="Consolas"/>
                <a:cs typeface="Consolas"/>
                <a:sym typeface="Consolas"/>
              </a:rPr>
              <a:t>) {</a:t>
            </a:r>
            <a:endParaRPr/>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a:solidFill>
                  <a:schemeClr val="dk1"/>
                </a:solidFill>
                <a:latin typeface="Consolas"/>
                <a:ea typeface="Consolas"/>
                <a:cs typeface="Consolas"/>
                <a:sym typeface="Consolas"/>
              </a:rPr>
              <a:t>	  </a:t>
            </a:r>
            <a:r>
              <a:rPr lang="en" sz="1867" b="0" i="0" u="none" strike="noStrike" cap="none">
                <a:solidFill>
                  <a:srgbClr val="999999"/>
                </a:solidFill>
                <a:latin typeface="Consolas"/>
                <a:ea typeface="Consolas"/>
                <a:cs typeface="Consolas"/>
                <a:sym typeface="Consolas"/>
              </a:rPr>
              <a:t>// code that moves the robot</a:t>
            </a:r>
            <a:endParaRPr/>
          </a:p>
          <a:p>
            <a:pPr marL="228600" marR="0" lvl="0" indent="-228600" algn="l" rtl="0">
              <a:lnSpc>
                <a:spcPct val="115000"/>
              </a:lnSpc>
              <a:spcBef>
                <a:spcPts val="0"/>
              </a:spcBef>
              <a:spcAft>
                <a:spcPts val="0"/>
              </a:spcAft>
              <a:buClr>
                <a:srgbClr val="999999"/>
              </a:buClr>
              <a:buSzPts val="467"/>
              <a:buFont typeface="Arial"/>
              <a:buNone/>
            </a:pPr>
            <a:r>
              <a:rPr lang="en" sz="1867" b="0" i="0" u="none" strike="noStrike" cap="none">
                <a:solidFill>
                  <a:srgbClr val="999999"/>
                </a:solidFill>
                <a:latin typeface="Consolas"/>
                <a:ea typeface="Consolas"/>
                <a:cs typeface="Consolas"/>
                <a:sym typeface="Consolas"/>
              </a:rPr>
              <a:t>	  // forward goes here!</a:t>
            </a:r>
            <a:endParaRPr/>
          </a:p>
          <a:p>
            <a:pPr marL="228600" marR="0" lvl="0" indent="-228600" algn="l" rtl="0">
              <a:lnSpc>
                <a:spcPct val="115000"/>
              </a:lnSpc>
              <a:spcBef>
                <a:spcPts val="0"/>
              </a:spcBef>
              <a:spcAft>
                <a:spcPts val="0"/>
              </a:spcAft>
              <a:buClr>
                <a:schemeClr val="dk1"/>
              </a:buClr>
              <a:buSzPts val="467"/>
              <a:buFont typeface="Arial"/>
              <a:buNone/>
            </a:pPr>
            <a:r>
              <a:rPr lang="en" sz="1867" b="0" i="0" u="none" strike="noStrike" cap="none">
                <a:solidFill>
                  <a:schemeClr val="dk1"/>
                </a:solidFill>
                <a:latin typeface="Consolas"/>
                <a:ea typeface="Consolas"/>
                <a:cs typeface="Consolas"/>
                <a:sym typeface="Consolas"/>
              </a:rPr>
              <a:t>}</a:t>
            </a:r>
            <a:endParaRPr/>
          </a:p>
        </p:txBody>
      </p:sp>
      <p:cxnSp>
        <p:nvCxnSpPr>
          <p:cNvPr id="499" name="Google Shape;499;p45"/>
          <p:cNvCxnSpPr/>
          <p:nvPr/>
        </p:nvCxnSpPr>
        <p:spPr>
          <a:xfrm>
            <a:off x="8875209" y="3184496"/>
            <a:ext cx="1629240" cy="1268558"/>
          </a:xfrm>
          <a:prstGeom prst="straightConnector1">
            <a:avLst/>
          </a:prstGeom>
          <a:noFill/>
          <a:ln w="19050" cap="flat" cmpd="sng">
            <a:solidFill>
              <a:srgbClr val="FF0000"/>
            </a:solidFill>
            <a:prstDash val="solid"/>
            <a:round/>
            <a:headEnd type="none" w="sm" len="sm"/>
            <a:tailEnd type="triangle" w="lg" len="lg"/>
          </a:ln>
        </p:spPr>
      </p:cxnSp>
      <p:sp>
        <p:nvSpPr>
          <p:cNvPr id="500" name="Google Shape;500;p45"/>
          <p:cNvSpPr txBox="1"/>
          <p:nvPr/>
        </p:nvSpPr>
        <p:spPr>
          <a:xfrm>
            <a:off x="0" y="1746422"/>
            <a:ext cx="5935464" cy="1795341"/>
          </a:xfrm>
          <a:prstGeom prst="rect">
            <a:avLst/>
          </a:prstGeom>
          <a:noFill/>
          <a:ln>
            <a:noFill/>
          </a:ln>
        </p:spPr>
        <p:txBody>
          <a:bodyPr spcFirstLastPara="1" wrap="square" lIns="121900" tIns="121900" rIns="121900" bIns="121900" anchor="ctr" anchorCtr="0">
            <a:noAutofit/>
          </a:bodyPr>
          <a:lstStyle/>
          <a:p>
            <a:pPr marL="609585" marR="0" lvl="0" indent="-482581" algn="l" rtl="0">
              <a:lnSpc>
                <a:spcPct val="90000"/>
              </a:lnSpc>
              <a:spcBef>
                <a:spcPts val="0"/>
              </a:spcBef>
              <a:spcAft>
                <a:spcPts val="0"/>
              </a:spcAft>
              <a:buClr>
                <a:schemeClr val="dk1"/>
              </a:buClr>
              <a:buSzPts val="2634"/>
              <a:buFont typeface="Arial"/>
              <a:buChar char="●"/>
            </a:pPr>
            <a:r>
              <a:rPr lang="en" sz="2667" b="0" i="0" u="none" strike="noStrike" cap="none">
                <a:solidFill>
                  <a:schemeClr val="dk1"/>
                </a:solidFill>
                <a:latin typeface="Arial"/>
                <a:ea typeface="Arial"/>
                <a:cs typeface="Arial"/>
                <a:sym typeface="Arial"/>
              </a:rPr>
              <a:t>When we call </a:t>
            </a:r>
            <a:r>
              <a:rPr lang="en" sz="2667" b="0" i="0" u="none" strike="noStrike" cap="none">
                <a:solidFill>
                  <a:srgbClr val="0000FF"/>
                </a:solidFill>
                <a:latin typeface="Consolas"/>
                <a:ea typeface="Consolas"/>
                <a:cs typeface="Consolas"/>
                <a:sym typeface="Consolas"/>
              </a:rPr>
              <a:t>samBot.moveForward(3)</a:t>
            </a:r>
            <a:r>
              <a:rPr lang="en" sz="2667" b="0" i="0" u="none" strike="noStrike" cap="none">
                <a:solidFill>
                  <a:schemeClr val="dk1"/>
                </a:solidFill>
                <a:latin typeface="Arial"/>
                <a:ea typeface="Arial"/>
                <a:cs typeface="Arial"/>
                <a:sym typeface="Arial"/>
              </a:rPr>
              <a:t>, we are passing 3 as an </a:t>
            </a:r>
            <a:r>
              <a:rPr lang="en" sz="2667" b="1" i="0" u="none" strike="noStrike" cap="none">
                <a:solidFill>
                  <a:schemeClr val="dk1"/>
                </a:solidFill>
                <a:latin typeface="Arial"/>
                <a:ea typeface="Arial"/>
                <a:cs typeface="Arial"/>
                <a:sym typeface="Arial"/>
              </a:rPr>
              <a:t>argument</a:t>
            </a:r>
            <a:endParaRPr sz="2667" b="1" i="0" u="none" strike="noStrike" cap="none">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00"/>
                                        </p:tgtEl>
                                        <p:attrNameLst>
                                          <p:attrName>style.visibility</p:attrName>
                                        </p:attrNameLst>
                                      </p:cBhvr>
                                      <p:to>
                                        <p:strVal val="visible"/>
                                      </p:to>
                                    </p:set>
                                    <p:animEffect transition="in" filter="fade">
                                      <p:cBhvr>
                                        <p:cTn id="7" dur="500"/>
                                        <p:tgtEl>
                                          <p:spTgt spid="500"/>
                                        </p:tgtEl>
                                      </p:cBhvr>
                                    </p:animEffect>
                                  </p:childTnLst>
                                </p:cTn>
                              </p:par>
                              <p:par>
                                <p:cTn id="8" presetID="10" presetClass="entr" presetSubtype="0" fill="hold" nodeType="withEffect">
                                  <p:stCondLst>
                                    <p:cond delay="0"/>
                                  </p:stCondLst>
                                  <p:childTnLst>
                                    <p:set>
                                      <p:cBhvr>
                                        <p:cTn id="9" dur="1" fill="hold">
                                          <p:stCondLst>
                                            <p:cond delay="0"/>
                                          </p:stCondLst>
                                        </p:cTn>
                                        <p:tgtEl>
                                          <p:spTgt spid="498"/>
                                        </p:tgtEl>
                                        <p:attrNameLst>
                                          <p:attrName>style.visibility</p:attrName>
                                        </p:attrNameLst>
                                      </p:cBhvr>
                                      <p:to>
                                        <p:strVal val="visible"/>
                                      </p:to>
                                    </p:set>
                                    <p:animEffect transition="in" filter="fade">
                                      <p:cBhvr>
                                        <p:cTn id="10" dur="500"/>
                                        <p:tgtEl>
                                          <p:spTgt spid="49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97">
                                            <p:txEl>
                                              <p:pRg st="0" end="0"/>
                                            </p:txEl>
                                          </p:spTgt>
                                        </p:tgtEl>
                                        <p:attrNameLst>
                                          <p:attrName>style.visibility</p:attrName>
                                        </p:attrNameLst>
                                      </p:cBhvr>
                                      <p:to>
                                        <p:strVal val="visible"/>
                                      </p:to>
                                    </p:set>
                                    <p:animEffect transition="in" filter="fade">
                                      <p:cBhvr>
                                        <p:cTn id="15" dur="500"/>
                                        <p:tgtEl>
                                          <p:spTgt spid="497">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97">
                                            <p:txEl>
                                              <p:pRg st="1" end="1"/>
                                            </p:txEl>
                                          </p:spTgt>
                                        </p:tgtEl>
                                        <p:attrNameLst>
                                          <p:attrName>style.visibility</p:attrName>
                                        </p:attrNameLst>
                                      </p:cBhvr>
                                      <p:to>
                                        <p:strVal val="visible"/>
                                      </p:to>
                                    </p:set>
                                    <p:animEffect transition="in" filter="fade">
                                      <p:cBhvr>
                                        <p:cTn id="20" dur="500"/>
                                        <p:tgtEl>
                                          <p:spTgt spid="497">
                                            <p:txEl>
                                              <p:pRg st="1" end="1"/>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99"/>
                                        </p:tgtEl>
                                        <p:attrNameLst>
                                          <p:attrName>style.visibility</p:attrName>
                                        </p:attrNameLst>
                                      </p:cBhvr>
                                      <p:to>
                                        <p:strVal val="visible"/>
                                      </p:to>
                                    </p:set>
                                    <p:animEffect transition="in" filter="fade">
                                      <p:cBhvr>
                                        <p:cTn id="23" dur="500"/>
                                        <p:tgtEl>
                                          <p:spTgt spid="4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46"/>
          <p:cNvSpPr txBox="1">
            <a:spLocks noGrp="1"/>
          </p:cNvSpPr>
          <p:nvPr>
            <p:ph type="body" idx="1"/>
          </p:nvPr>
        </p:nvSpPr>
        <p:spPr>
          <a:xfrm>
            <a:off x="86497" y="1485961"/>
            <a:ext cx="7624200" cy="4967700"/>
          </a:xfrm>
          <a:prstGeom prst="rect">
            <a:avLst/>
          </a:prstGeom>
          <a:noFill/>
          <a:ln>
            <a:noFill/>
          </a:ln>
        </p:spPr>
        <p:txBody>
          <a:bodyPr spcFirstLastPara="1" wrap="square" lIns="121900" tIns="121900" rIns="121900" bIns="121900" anchor="ctr" anchorCtr="0">
            <a:noAutofit/>
          </a:bodyPr>
          <a:lstStyle/>
          <a:p>
            <a:pPr marL="627063" lvl="0" indent="-449263" algn="l" rtl="0">
              <a:lnSpc>
                <a:spcPct val="90000"/>
              </a:lnSpc>
              <a:spcBef>
                <a:spcPts val="0"/>
              </a:spcBef>
              <a:spcAft>
                <a:spcPts val="0"/>
              </a:spcAft>
              <a:buSzPts val="2240"/>
              <a:buFont typeface="Merriweather Sans"/>
              <a:buChar char="●"/>
            </a:pPr>
            <a:r>
              <a:rPr lang="en" b="0" i="0" u="none" strike="noStrike" cap="none" dirty="0">
                <a:solidFill>
                  <a:schemeClr val="dk1"/>
                </a:solidFill>
                <a:latin typeface="Arial"/>
                <a:ea typeface="Arial"/>
                <a:cs typeface="Arial"/>
                <a:sym typeface="Arial"/>
              </a:rPr>
              <a:t>When calling a method that takes in parameters, must provide a valid argument for each parameter</a:t>
            </a:r>
            <a:endParaRPr b="0" i="0" u="none" strike="noStrike" cap="none" dirty="0">
              <a:solidFill>
                <a:schemeClr val="dk1"/>
              </a:solidFill>
              <a:latin typeface="Arial"/>
              <a:ea typeface="Arial"/>
              <a:cs typeface="Arial"/>
              <a:sym typeface="Arial"/>
            </a:endParaRPr>
          </a:p>
          <a:p>
            <a:pPr marL="914400" lvl="1" indent="-304800" algn="l" rtl="0">
              <a:lnSpc>
                <a:spcPct val="100000"/>
              </a:lnSpc>
              <a:spcBef>
                <a:spcPts val="1200"/>
              </a:spcBef>
              <a:spcAft>
                <a:spcPts val="0"/>
              </a:spcAft>
              <a:buSzPts val="2400"/>
              <a:buChar char="o"/>
            </a:pPr>
            <a:r>
              <a:rPr lang="en" dirty="0"/>
              <a:t>loose analogy: When making copies, </a:t>
            </a:r>
            <a:r>
              <a:rPr lang="en-US" dirty="0"/>
              <a:t>Pam has to make sure she puts the right sized paper into the printer! </a:t>
            </a:r>
            <a:endParaRPr dirty="0">
              <a:solidFill>
                <a:schemeClr val="dk1"/>
              </a:solidFill>
            </a:endParaRPr>
          </a:p>
          <a:p>
            <a:pPr marL="609584" marR="0" lvl="0" indent="-520684" algn="l" rtl="0">
              <a:lnSpc>
                <a:spcPct val="90000"/>
              </a:lnSpc>
              <a:spcBef>
                <a:spcPts val="1333"/>
              </a:spcBef>
              <a:spcAft>
                <a:spcPts val="0"/>
              </a:spcAft>
              <a:buClr>
                <a:schemeClr val="dk1"/>
              </a:buClr>
              <a:buSzPts val="2240"/>
              <a:buFont typeface="Arial"/>
              <a:buChar char="●"/>
            </a:pPr>
            <a:r>
              <a:rPr lang="en" dirty="0"/>
              <a:t>M</a:t>
            </a:r>
            <a:r>
              <a:rPr lang="en" b="0" i="0" u="none" strike="noStrike" cap="none" dirty="0">
                <a:solidFill>
                  <a:schemeClr val="dk1"/>
                </a:solidFill>
              </a:rPr>
              <a:t>eans that </a:t>
            </a:r>
            <a:r>
              <a:rPr lang="en" b="0" i="0" u="none" strike="noStrike" cap="none" dirty="0">
                <a:solidFill>
                  <a:srgbClr val="000000"/>
                </a:solidFill>
              </a:rPr>
              <a:t>number and type of </a:t>
            </a:r>
            <a:r>
              <a:rPr lang="en" b="0" i="0" u="none" strike="noStrike" cap="none" dirty="0">
                <a:solidFill>
                  <a:srgbClr val="FF0000"/>
                </a:solidFill>
              </a:rPr>
              <a:t>arguments</a:t>
            </a:r>
            <a:r>
              <a:rPr lang="en" b="0" i="0" u="none" strike="noStrike" cap="none" dirty="0">
                <a:solidFill>
                  <a:srgbClr val="000000"/>
                </a:solidFill>
              </a:rPr>
              <a:t> must match number and type of </a:t>
            </a:r>
            <a:r>
              <a:rPr lang="en" b="0" i="0" u="none" strike="noStrike" cap="none" dirty="0">
                <a:solidFill>
                  <a:srgbClr val="FF0000"/>
                </a:solidFill>
              </a:rPr>
              <a:t>parameters</a:t>
            </a:r>
            <a:r>
              <a:rPr lang="en" dirty="0">
                <a:solidFill>
                  <a:srgbClr val="000000"/>
                </a:solidFill>
              </a:rPr>
              <a:t>: one-to-one correspondence</a:t>
            </a:r>
            <a:endParaRPr dirty="0">
              <a:solidFill>
                <a:srgbClr val="000000"/>
              </a:solidFill>
            </a:endParaRPr>
          </a:p>
          <a:p>
            <a:pPr marL="609585" marR="0" lvl="0" indent="-520683" algn="l" rtl="0">
              <a:lnSpc>
                <a:spcPct val="90000"/>
              </a:lnSpc>
              <a:spcBef>
                <a:spcPts val="1333"/>
              </a:spcBef>
              <a:spcAft>
                <a:spcPts val="0"/>
              </a:spcAft>
              <a:buClr>
                <a:schemeClr val="dk1"/>
              </a:buClr>
              <a:buSzPts val="2240"/>
              <a:buFont typeface="Arial"/>
              <a:buChar char="●"/>
            </a:pPr>
            <a:r>
              <a:rPr lang="en" b="0" i="0" u="none" strike="noStrike" cap="none" dirty="0">
                <a:solidFill>
                  <a:schemeClr val="dk1"/>
                </a:solidFill>
                <a:latin typeface="Arial"/>
                <a:ea typeface="Arial"/>
                <a:cs typeface="Arial"/>
                <a:sym typeface="Arial"/>
              </a:rPr>
              <a:t>Order matters! The first argument you provide will correspond to the first parameter, second to second, etc.</a:t>
            </a:r>
            <a:endParaRPr b="0" i="0" u="none" strike="noStrike" cap="none" dirty="0">
              <a:solidFill>
                <a:schemeClr val="dk1"/>
              </a:solidFill>
              <a:latin typeface="Arial"/>
              <a:ea typeface="Arial"/>
              <a:cs typeface="Arial"/>
              <a:sym typeface="Arial"/>
            </a:endParaRPr>
          </a:p>
        </p:txBody>
      </p:sp>
      <p:sp>
        <p:nvSpPr>
          <p:cNvPr id="506" name="Google Shape;506;p46"/>
          <p:cNvSpPr txBox="1">
            <a:spLocks noGrp="1"/>
          </p:cNvSpPr>
          <p:nvPr>
            <p:ph type="title"/>
          </p:nvPr>
        </p:nvSpPr>
        <p:spPr>
          <a:xfrm>
            <a:off x="615950" y="231461"/>
            <a:ext cx="11971200" cy="11433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Calling Methods That Have Parameters (</a:t>
            </a:r>
            <a:r>
              <a:rPr lang="en" dirty="0"/>
              <a:t>2</a:t>
            </a:r>
            <a:r>
              <a:rPr lang="en" sz="3600" b="1" i="0" u="none" strike="noStrike" cap="none" dirty="0">
                <a:solidFill>
                  <a:schemeClr val="dk1"/>
                </a:solidFill>
                <a:latin typeface="Arial"/>
                <a:ea typeface="Arial"/>
                <a:cs typeface="Arial"/>
                <a:sym typeface="Arial"/>
              </a:rPr>
              <a:t>/9)</a:t>
            </a:r>
            <a:endParaRPr sz="3600" b="1" i="0" u="none" strike="noStrike" cap="none" dirty="0">
              <a:solidFill>
                <a:schemeClr val="dk1"/>
              </a:solidFill>
              <a:latin typeface="Arial"/>
              <a:ea typeface="Arial"/>
              <a:cs typeface="Arial"/>
              <a:sym typeface="Arial"/>
            </a:endParaRPr>
          </a:p>
        </p:txBody>
      </p:sp>
      <p:pic>
        <p:nvPicPr>
          <p:cNvPr id="4" name="Picture 3">
            <a:extLst>
              <a:ext uri="{FF2B5EF4-FFF2-40B4-BE49-F238E27FC236}">
                <a16:creationId xmlns:a16="http://schemas.microsoft.com/office/drawing/2014/main" id="{DF507F37-1357-934E-A72E-E08B07EAF9F0}"/>
              </a:ext>
            </a:extLst>
          </p:cNvPr>
          <p:cNvPicPr>
            <a:picLocks noChangeAspect="1"/>
          </p:cNvPicPr>
          <p:nvPr/>
        </p:nvPicPr>
        <p:blipFill>
          <a:blip r:embed="rId3"/>
          <a:stretch>
            <a:fillRect/>
          </a:stretch>
        </p:blipFill>
        <p:spPr>
          <a:xfrm>
            <a:off x="7710697" y="2102260"/>
            <a:ext cx="4197098" cy="3147824"/>
          </a:xfrm>
          <a:prstGeom prst="rect">
            <a:avLst/>
          </a:prstGeom>
        </p:spPr>
      </p:pic>
      <p:sp>
        <p:nvSpPr>
          <p:cNvPr id="5" name="TextBox 4">
            <a:extLst>
              <a:ext uri="{FF2B5EF4-FFF2-40B4-BE49-F238E27FC236}">
                <a16:creationId xmlns:a16="http://schemas.microsoft.com/office/drawing/2014/main" id="{12BF54C1-18E7-4640-95FB-4DE778D38381}"/>
              </a:ext>
            </a:extLst>
          </p:cNvPr>
          <p:cNvSpPr txBox="1"/>
          <p:nvPr/>
        </p:nvSpPr>
        <p:spPr>
          <a:xfrm>
            <a:off x="8146861" y="5404718"/>
            <a:ext cx="4551500" cy="461665"/>
          </a:xfrm>
          <a:prstGeom prst="rect">
            <a:avLst/>
          </a:prstGeom>
          <a:noFill/>
        </p:spPr>
        <p:txBody>
          <a:bodyPr wrap="square" rtlCol="0">
            <a:spAutoFit/>
          </a:bodyPr>
          <a:lstStyle/>
          <a:p>
            <a:r>
              <a:rPr lang="en-US" sz="2400" i="1" dirty="0"/>
              <a:t>Better leave it to Pam….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05">
                                            <p:txEl>
                                              <p:pRg st="0" end="0"/>
                                            </p:txEl>
                                          </p:spTgt>
                                        </p:tgtEl>
                                        <p:attrNameLst>
                                          <p:attrName>style.visibility</p:attrName>
                                        </p:attrNameLst>
                                      </p:cBhvr>
                                      <p:to>
                                        <p:strVal val="visible"/>
                                      </p:to>
                                    </p:set>
                                    <p:animEffect transition="in" filter="fade">
                                      <p:cBhvr>
                                        <p:cTn id="7" dur="500"/>
                                        <p:tgtEl>
                                          <p:spTgt spid="50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05">
                                            <p:txEl>
                                              <p:pRg st="1" end="1"/>
                                            </p:txEl>
                                          </p:spTgt>
                                        </p:tgtEl>
                                        <p:attrNameLst>
                                          <p:attrName>style.visibility</p:attrName>
                                        </p:attrNameLst>
                                      </p:cBhvr>
                                      <p:to>
                                        <p:strVal val="visible"/>
                                      </p:to>
                                    </p:set>
                                    <p:animEffect transition="in" filter="fade">
                                      <p:cBhvr>
                                        <p:cTn id="12" dur="500"/>
                                        <p:tgtEl>
                                          <p:spTgt spid="505">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05">
                                            <p:txEl>
                                              <p:pRg st="2" end="2"/>
                                            </p:txEl>
                                          </p:spTgt>
                                        </p:tgtEl>
                                        <p:attrNameLst>
                                          <p:attrName>style.visibility</p:attrName>
                                        </p:attrNameLst>
                                      </p:cBhvr>
                                      <p:to>
                                        <p:strVal val="visible"/>
                                      </p:to>
                                    </p:set>
                                    <p:animEffect transition="in" filter="fade">
                                      <p:cBhvr>
                                        <p:cTn id="20" dur="500"/>
                                        <p:tgtEl>
                                          <p:spTgt spid="50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05">
                                            <p:txEl>
                                              <p:pRg st="3" end="3"/>
                                            </p:txEl>
                                          </p:spTgt>
                                        </p:tgtEl>
                                        <p:attrNameLst>
                                          <p:attrName>style.visibility</p:attrName>
                                        </p:attrNameLst>
                                      </p:cBhvr>
                                      <p:to>
                                        <p:strVal val="visible"/>
                                      </p:to>
                                    </p:set>
                                    <p:animEffect transition="in" filter="fade">
                                      <p:cBhvr>
                                        <p:cTn id="25" dur="500"/>
                                        <p:tgtEl>
                                          <p:spTgt spid="505">
                                            <p:txEl>
                                              <p:pRg st="3" end="3"/>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47"/>
          <p:cNvSpPr txBox="1">
            <a:spLocks noGrp="1"/>
          </p:cNvSpPr>
          <p:nvPr>
            <p:ph type="body" idx="1"/>
          </p:nvPr>
        </p:nvSpPr>
        <p:spPr>
          <a:xfrm>
            <a:off x="0" y="1878225"/>
            <a:ext cx="5935600" cy="2827820"/>
          </a:xfrm>
          <a:prstGeom prst="rect">
            <a:avLst/>
          </a:prstGeom>
          <a:noFill/>
          <a:ln>
            <a:noFill/>
          </a:ln>
        </p:spPr>
        <p:txBody>
          <a:bodyPr spcFirstLastPara="1" wrap="square" lIns="121900" tIns="121900" rIns="121900" bIns="121900" anchor="ctr" anchorCtr="0">
            <a:noAutofit/>
          </a:bodyPr>
          <a:lstStyle/>
          <a:p>
            <a:pPr marL="609585" marR="0" lvl="0" indent="-469883" algn="l" rtl="0">
              <a:lnSpc>
                <a:spcPct val="90000"/>
              </a:lnSpc>
              <a:spcBef>
                <a:spcPts val="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Each of</a:t>
            </a:r>
            <a:r>
              <a:rPr lang="en" sz="2400" dirty="0"/>
              <a:t> our accountant’s </a:t>
            </a:r>
            <a:r>
              <a:rPr lang="en" sz="2400" b="0" i="0" u="none" strike="noStrike" cap="none" dirty="0">
                <a:solidFill>
                  <a:schemeClr val="dk1"/>
                </a:solidFill>
                <a:latin typeface="Arial"/>
                <a:ea typeface="Arial"/>
                <a:cs typeface="Arial"/>
                <a:sym typeface="Arial"/>
              </a:rPr>
              <a:t>methods takes in two </a:t>
            </a:r>
            <a:r>
              <a:rPr lang="en" sz="2400" b="0" i="0" u="none" strike="noStrike" cap="none" dirty="0" err="1">
                <a:solidFill>
                  <a:srgbClr val="0432FF"/>
                </a:solidFill>
                <a:latin typeface="Consolas"/>
                <a:ea typeface="Consolas"/>
                <a:cs typeface="Consolas"/>
                <a:sym typeface="Consolas"/>
              </a:rPr>
              <a:t>int</a:t>
            </a:r>
            <a:r>
              <a:rPr lang="en" sz="2400" b="0" i="0" u="none" strike="noStrike" cap="none" dirty="0" err="1">
                <a:solidFill>
                  <a:schemeClr val="dk1"/>
                </a:solidFill>
                <a:latin typeface="Arial"/>
                <a:ea typeface="Arial"/>
                <a:cs typeface="Arial"/>
                <a:sym typeface="Arial"/>
              </a:rPr>
              <a:t>s</a:t>
            </a:r>
            <a:r>
              <a:rPr lang="en" sz="2400" b="0" i="0" u="none" strike="noStrike" cap="none" dirty="0">
                <a:solidFill>
                  <a:schemeClr val="dk1"/>
                </a:solidFill>
                <a:latin typeface="Arial"/>
                <a:ea typeface="Arial"/>
                <a:cs typeface="Arial"/>
                <a:sym typeface="Arial"/>
              </a:rPr>
              <a:t>, which it refers to </a:t>
            </a:r>
            <a:r>
              <a:rPr lang="en" sz="2400" dirty="0"/>
              <a:t>by different names </a:t>
            </a:r>
            <a:r>
              <a:rPr lang="en" sz="2400" b="0" i="0" u="none" strike="noStrike" cap="none" dirty="0">
                <a:solidFill>
                  <a:schemeClr val="dk1"/>
                </a:solidFill>
                <a:latin typeface="Arial"/>
                <a:ea typeface="Arial"/>
                <a:cs typeface="Arial"/>
                <a:sym typeface="Arial"/>
              </a:rPr>
              <a:t>(also called </a:t>
            </a:r>
            <a:r>
              <a:rPr lang="en" sz="2400" b="0" i="0" u="none" strike="noStrike" cap="none" dirty="0">
                <a:solidFill>
                  <a:srgbClr val="FF0000"/>
                </a:solidFill>
                <a:latin typeface="Arial"/>
                <a:ea typeface="Arial"/>
                <a:cs typeface="Arial"/>
                <a:sym typeface="Arial"/>
              </a:rPr>
              <a:t>identifiers</a:t>
            </a:r>
            <a:r>
              <a:rPr lang="en" sz="2400" b="0" i="0" u="none" strike="noStrike" cap="none" dirty="0">
                <a:solidFill>
                  <a:schemeClr val="dk1"/>
                </a:solidFill>
                <a:latin typeface="Arial"/>
                <a:ea typeface="Arial"/>
                <a:cs typeface="Arial"/>
                <a:sym typeface="Arial"/>
              </a:rPr>
              <a:t>)</a:t>
            </a:r>
            <a:endParaRPr dirty="0"/>
          </a:p>
          <a:p>
            <a:pPr marL="609585" marR="0" lvl="0" indent="-469883" algn="l" rtl="0">
              <a:lnSpc>
                <a:spcPct val="90000"/>
              </a:lnSpc>
              <a:spcBef>
                <a:spcPts val="1333"/>
              </a:spcBef>
              <a:spcAft>
                <a:spcPts val="0"/>
              </a:spcAft>
              <a:buClr>
                <a:schemeClr val="dk1"/>
              </a:buClr>
              <a:buSzPts val="2400"/>
              <a:buFont typeface="Arial"/>
              <a:buNone/>
            </a:pPr>
            <a:endParaRPr sz="2400" b="0" i="0" u="none" strike="noStrike" cap="none" dirty="0">
              <a:solidFill>
                <a:srgbClr val="0000FF"/>
              </a:solidFill>
              <a:latin typeface="Consolas"/>
              <a:ea typeface="Consolas"/>
              <a:cs typeface="Consolas"/>
              <a:sym typeface="Consolas"/>
            </a:endParaRPr>
          </a:p>
        </p:txBody>
      </p:sp>
      <p:sp>
        <p:nvSpPr>
          <p:cNvPr id="513" name="Google Shape;513;p47"/>
          <p:cNvSpPr txBox="1">
            <a:spLocks noGrp="1"/>
          </p:cNvSpPr>
          <p:nvPr>
            <p:ph type="body" idx="2"/>
          </p:nvPr>
        </p:nvSpPr>
        <p:spPr>
          <a:xfrm>
            <a:off x="5689600" y="1277000"/>
            <a:ext cx="6642700" cy="5312100"/>
          </a:xfrm>
          <a:prstGeom prst="rect">
            <a:avLst/>
          </a:prstGeom>
          <a:noFill/>
          <a:ln>
            <a:noFill/>
          </a:ln>
        </p:spPr>
        <p:txBody>
          <a:bodyPr spcFirstLastPara="1" wrap="square" lIns="121900" tIns="121900" rIns="121900" bIns="121900" anchor="ctr" anchorCtr="0">
            <a:noAutofit/>
          </a:bodyPr>
          <a:lstStyle/>
          <a:p>
            <a:pPr marL="0" lvl="0" indent="0" algn="l" rtl="0">
              <a:lnSpc>
                <a:spcPct val="115000"/>
              </a:lnSpc>
              <a:spcBef>
                <a:spcPts val="0"/>
              </a:spcBef>
              <a:spcAft>
                <a:spcPts val="0"/>
              </a:spcAft>
              <a:buClr>
                <a:schemeClr val="dk1"/>
              </a:buClr>
              <a:buSzPts val="425"/>
              <a:buFont typeface="Consolas"/>
              <a:buNone/>
            </a:pPr>
            <a:r>
              <a:rPr lang="en" sz="1700" dirty="0">
                <a:latin typeface="Consolas"/>
                <a:ea typeface="Consolas"/>
                <a:cs typeface="Consolas"/>
                <a:sym typeface="Consolas"/>
              </a:rPr>
              <a:t>public class </a:t>
            </a:r>
            <a:r>
              <a:rPr lang="en" sz="1700" dirty="0" err="1">
                <a:latin typeface="Consolas"/>
                <a:ea typeface="Consolas"/>
                <a:cs typeface="Consolas"/>
                <a:sym typeface="Consolas"/>
              </a:rPr>
              <a:t>BookstoreAccountant</a:t>
            </a: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public int </a:t>
            </a:r>
            <a:r>
              <a:rPr lang="en" sz="1700" dirty="0" err="1">
                <a:latin typeface="Consolas"/>
                <a:ea typeface="Consolas"/>
                <a:cs typeface="Consolas"/>
                <a:sym typeface="Consolas"/>
              </a:rPr>
              <a:t>priceBooks</a:t>
            </a:r>
            <a:r>
              <a:rPr lang="en" sz="1700" dirty="0">
                <a:latin typeface="Consolas"/>
                <a:ea typeface="Consolas"/>
                <a:cs typeface="Consolas"/>
                <a:sym typeface="Consolas"/>
              </a:rPr>
              <a:t>(</a:t>
            </a:r>
            <a:r>
              <a:rPr lang="en" sz="1700" dirty="0">
                <a:solidFill>
                  <a:srgbClr val="0000FF"/>
                </a:solidFill>
                <a:latin typeface="Consolas"/>
                <a:ea typeface="Consolas"/>
                <a:cs typeface="Consolas"/>
                <a:sym typeface="Consolas"/>
              </a:rPr>
              <a:t>int</a:t>
            </a:r>
            <a:r>
              <a:rPr lang="en" sz="1700" dirty="0">
                <a:latin typeface="Consolas"/>
                <a:ea typeface="Consolas"/>
                <a:cs typeface="Consolas"/>
                <a:sym typeface="Consolas"/>
              </a:rPr>
              <a:t> </a:t>
            </a:r>
            <a:r>
              <a:rPr lang="en" sz="1700" dirty="0" err="1">
                <a:latin typeface="Consolas"/>
                <a:ea typeface="Consolas"/>
                <a:cs typeface="Consolas"/>
                <a:sym typeface="Consolas"/>
              </a:rPr>
              <a:t>numCps</a:t>
            </a:r>
            <a:r>
              <a:rPr lang="en" sz="1700" dirty="0">
                <a:latin typeface="Consolas"/>
                <a:ea typeface="Consolas"/>
                <a:cs typeface="Consolas"/>
                <a:sym typeface="Consolas"/>
              </a:rPr>
              <a:t>, </a:t>
            </a:r>
            <a:r>
              <a:rPr lang="en" sz="1700" dirty="0">
                <a:solidFill>
                  <a:srgbClr val="0000FF"/>
                </a:solidFill>
                <a:latin typeface="Consolas"/>
                <a:ea typeface="Consolas"/>
                <a:cs typeface="Consolas"/>
                <a:sym typeface="Consolas"/>
              </a:rPr>
              <a:t>int</a:t>
            </a:r>
            <a:r>
              <a:rPr lang="en" sz="1700" dirty="0">
                <a:latin typeface="Consolas"/>
                <a:ea typeface="Consolas"/>
                <a:cs typeface="Consolas"/>
                <a:sym typeface="Consolas"/>
              </a:rPr>
              <a:t> price) {</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return </a:t>
            </a:r>
            <a:r>
              <a:rPr lang="en" sz="1700" dirty="0" err="1">
                <a:latin typeface="Consolas"/>
                <a:ea typeface="Consolas"/>
                <a:cs typeface="Consolas"/>
                <a:sym typeface="Consolas"/>
              </a:rPr>
              <a:t>numCps</a:t>
            </a:r>
            <a:r>
              <a:rPr lang="en" sz="1700" dirty="0">
                <a:latin typeface="Consolas"/>
                <a:ea typeface="Consolas"/>
                <a:cs typeface="Consolas"/>
                <a:sym typeface="Consolas"/>
              </a:rPr>
              <a:t> * price;</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r>
              <a:rPr lang="en" sz="1700" dirty="0">
                <a:solidFill>
                  <a:srgbClr val="999999"/>
                </a:solidFill>
                <a:latin typeface="Consolas"/>
                <a:ea typeface="Consolas"/>
                <a:cs typeface="Consolas"/>
                <a:sym typeface="Consolas"/>
              </a:rPr>
              <a:t>// calculates a customer’s change</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public int </a:t>
            </a:r>
            <a:r>
              <a:rPr lang="en" sz="1700" dirty="0" err="1">
                <a:latin typeface="Consolas"/>
                <a:ea typeface="Consolas"/>
                <a:cs typeface="Consolas"/>
                <a:sym typeface="Consolas"/>
              </a:rPr>
              <a:t>calcChange</a:t>
            </a:r>
            <a:r>
              <a:rPr lang="en" sz="1700" dirty="0">
                <a:latin typeface="Consolas"/>
                <a:ea typeface="Consolas"/>
                <a:cs typeface="Consolas"/>
                <a:sym typeface="Consolas"/>
              </a:rPr>
              <a:t>(</a:t>
            </a:r>
            <a:r>
              <a:rPr lang="en" sz="1700" dirty="0">
                <a:solidFill>
                  <a:srgbClr val="0000FF"/>
                </a:solidFill>
                <a:latin typeface="Consolas"/>
                <a:ea typeface="Consolas"/>
                <a:cs typeface="Consolas"/>
                <a:sym typeface="Consolas"/>
              </a:rPr>
              <a:t>int</a:t>
            </a:r>
            <a:r>
              <a:rPr lang="en" sz="1700" dirty="0">
                <a:latin typeface="Consolas"/>
                <a:ea typeface="Consolas"/>
                <a:cs typeface="Consolas"/>
                <a:sym typeface="Consolas"/>
              </a:rPr>
              <a:t> </a:t>
            </a:r>
            <a:r>
              <a:rPr lang="en" sz="1700" dirty="0" err="1">
                <a:latin typeface="Consolas"/>
                <a:ea typeface="Consolas"/>
                <a:cs typeface="Consolas"/>
                <a:sym typeface="Consolas"/>
              </a:rPr>
              <a:t>amtPaid</a:t>
            </a:r>
            <a:r>
              <a:rPr lang="en" sz="1700" dirty="0">
                <a:latin typeface="Consolas"/>
                <a:ea typeface="Consolas"/>
                <a:cs typeface="Consolas"/>
                <a:sym typeface="Consolas"/>
              </a:rPr>
              <a:t>, </a:t>
            </a:r>
            <a:r>
              <a:rPr lang="en" sz="1700" dirty="0">
                <a:solidFill>
                  <a:srgbClr val="0000FF"/>
                </a:solidFill>
                <a:latin typeface="Consolas"/>
                <a:ea typeface="Consolas"/>
                <a:cs typeface="Consolas"/>
                <a:sym typeface="Consolas"/>
              </a:rPr>
              <a:t>int</a:t>
            </a:r>
            <a:r>
              <a:rPr lang="en" sz="1700" dirty="0">
                <a:latin typeface="Consolas"/>
                <a:ea typeface="Consolas"/>
                <a:cs typeface="Consolas"/>
                <a:sym typeface="Consolas"/>
              </a:rPr>
              <a:t> price) {</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return </a:t>
            </a:r>
            <a:r>
              <a:rPr lang="en" sz="1700" dirty="0" err="1">
                <a:latin typeface="Consolas"/>
                <a:ea typeface="Consolas"/>
                <a:cs typeface="Consolas"/>
                <a:sym typeface="Consolas"/>
              </a:rPr>
              <a:t>amtPaid</a:t>
            </a:r>
            <a:r>
              <a:rPr lang="en" sz="1700" dirty="0">
                <a:latin typeface="Consolas"/>
                <a:ea typeface="Consolas"/>
                <a:cs typeface="Consolas"/>
                <a:sym typeface="Consolas"/>
              </a:rPr>
              <a:t> - price;</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r>
              <a:rPr lang="en" sz="1700" dirty="0">
                <a:solidFill>
                  <a:srgbClr val="999999"/>
                </a:solidFill>
                <a:latin typeface="Consolas"/>
                <a:ea typeface="Consolas"/>
                <a:cs typeface="Consolas"/>
                <a:sym typeface="Consolas"/>
              </a:rPr>
              <a:t>// calculates max # of books you can buy</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public int </a:t>
            </a:r>
            <a:r>
              <a:rPr lang="en" sz="1700" dirty="0" err="1">
                <a:latin typeface="Consolas"/>
                <a:ea typeface="Consolas"/>
                <a:cs typeface="Consolas"/>
                <a:sym typeface="Consolas"/>
              </a:rPr>
              <a:t>calcMaxBks</a:t>
            </a:r>
            <a:r>
              <a:rPr lang="en" sz="1700" dirty="0">
                <a:latin typeface="Consolas"/>
                <a:ea typeface="Consolas"/>
                <a:cs typeface="Consolas"/>
                <a:sym typeface="Consolas"/>
              </a:rPr>
              <a:t>(</a:t>
            </a:r>
            <a:r>
              <a:rPr lang="en" sz="1700" dirty="0">
                <a:solidFill>
                  <a:srgbClr val="0000FF"/>
                </a:solidFill>
                <a:latin typeface="Consolas"/>
                <a:ea typeface="Consolas"/>
                <a:cs typeface="Consolas"/>
                <a:sym typeface="Consolas"/>
              </a:rPr>
              <a:t>int</a:t>
            </a:r>
            <a:r>
              <a:rPr lang="en" sz="1700" dirty="0">
                <a:solidFill>
                  <a:srgbClr val="000000"/>
                </a:solidFill>
                <a:latin typeface="Consolas"/>
                <a:ea typeface="Consolas"/>
                <a:cs typeface="Consolas"/>
                <a:sym typeface="Consolas"/>
              </a:rPr>
              <a:t> </a:t>
            </a:r>
            <a:r>
              <a:rPr lang="en" sz="1700" dirty="0" err="1">
                <a:solidFill>
                  <a:srgbClr val="000000"/>
                </a:solidFill>
                <a:latin typeface="Consolas"/>
                <a:ea typeface="Consolas"/>
                <a:cs typeface="Consolas"/>
                <a:sym typeface="Consolas"/>
              </a:rPr>
              <a:t>bookPr</a:t>
            </a:r>
            <a:r>
              <a:rPr lang="en" sz="1700" dirty="0">
                <a:solidFill>
                  <a:srgbClr val="000000"/>
                </a:solidFill>
                <a:latin typeface="Consolas"/>
                <a:ea typeface="Consolas"/>
                <a:cs typeface="Consolas"/>
                <a:sym typeface="Consolas"/>
              </a:rPr>
              <a:t>, </a:t>
            </a:r>
            <a:r>
              <a:rPr lang="en" sz="1700" dirty="0">
                <a:solidFill>
                  <a:srgbClr val="0000FF"/>
                </a:solidFill>
                <a:latin typeface="Consolas"/>
                <a:ea typeface="Consolas"/>
                <a:cs typeface="Consolas"/>
                <a:sym typeface="Consolas"/>
              </a:rPr>
              <a:t>int</a:t>
            </a:r>
            <a:r>
              <a:rPr lang="en" sz="1700" dirty="0">
                <a:solidFill>
                  <a:srgbClr val="000000"/>
                </a:solidFill>
                <a:latin typeface="Consolas"/>
                <a:ea typeface="Consolas"/>
                <a:cs typeface="Consolas"/>
                <a:sym typeface="Consolas"/>
              </a:rPr>
              <a:t> </a:t>
            </a:r>
            <a:r>
              <a:rPr lang="en" sz="1700" dirty="0" err="1">
                <a:solidFill>
                  <a:srgbClr val="000000"/>
                </a:solidFill>
                <a:latin typeface="Consolas"/>
                <a:ea typeface="Consolas"/>
                <a:cs typeface="Consolas"/>
                <a:sym typeface="Consolas"/>
              </a:rPr>
              <a:t>myMoney</a:t>
            </a: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return </a:t>
            </a:r>
            <a:r>
              <a:rPr lang="en" sz="1700" dirty="0" err="1">
                <a:latin typeface="Consolas"/>
                <a:ea typeface="Consolas"/>
                <a:cs typeface="Consolas"/>
                <a:sym typeface="Consolas"/>
              </a:rPr>
              <a:t>myMoney</a:t>
            </a:r>
            <a:r>
              <a:rPr lang="en" sz="1700" dirty="0">
                <a:latin typeface="Consolas"/>
                <a:ea typeface="Consolas"/>
                <a:cs typeface="Consolas"/>
                <a:sym typeface="Consolas"/>
              </a:rPr>
              <a:t> / </a:t>
            </a:r>
            <a:r>
              <a:rPr lang="en" sz="1700" dirty="0" err="1">
                <a:latin typeface="Consolas"/>
                <a:ea typeface="Consolas"/>
                <a:cs typeface="Consolas"/>
                <a:sym typeface="Consolas"/>
              </a:rPr>
              <a:t>bookPr</a:t>
            </a:r>
            <a:r>
              <a:rPr lang="en" sz="1700" dirty="0">
                <a:latin typeface="Consolas"/>
                <a:ea typeface="Consolas"/>
                <a:cs typeface="Consolas"/>
                <a:sym typeface="Consolas"/>
              </a:rPr>
              <a:t>;</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a:t>
            </a:r>
            <a:endParaRPr dirty="0"/>
          </a:p>
        </p:txBody>
      </p:sp>
      <p:sp>
        <p:nvSpPr>
          <p:cNvPr id="514" name="Google Shape;514;p47"/>
          <p:cNvSpPr txBox="1"/>
          <p:nvPr/>
        </p:nvSpPr>
        <p:spPr>
          <a:xfrm>
            <a:off x="0" y="3429000"/>
            <a:ext cx="5935600" cy="2981588"/>
          </a:xfrm>
          <a:prstGeom prst="rect">
            <a:avLst/>
          </a:prstGeom>
          <a:noFill/>
          <a:ln>
            <a:noFill/>
          </a:ln>
        </p:spPr>
        <p:txBody>
          <a:bodyPr spcFirstLastPara="1" wrap="square" lIns="121900" tIns="121900" rIns="121900" bIns="121900" anchor="ctr" anchorCtr="0">
            <a:noAutofit/>
          </a:bodyPr>
          <a:lstStyle/>
          <a:p>
            <a:pPr marL="609585" marR="0" lvl="0" indent="-469883" algn="l" rtl="0">
              <a:lnSpc>
                <a:spcPct val="100000"/>
              </a:lnSpc>
              <a:spcBef>
                <a:spcPts val="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Whenever we call these methods, must provide two </a:t>
            </a:r>
            <a:r>
              <a:rPr lang="en" sz="2400" b="0" i="0" u="none" strike="noStrike" cap="none" dirty="0" err="1">
                <a:solidFill>
                  <a:srgbClr val="0000FF"/>
                </a:solidFill>
                <a:latin typeface="Consolas"/>
                <a:ea typeface="Consolas"/>
                <a:cs typeface="Consolas"/>
                <a:sym typeface="Consolas"/>
              </a:rPr>
              <a:t>int</a:t>
            </a:r>
            <a:r>
              <a:rPr lang="en" sz="2400" b="0" i="0" u="none" strike="noStrike" cap="none" dirty="0" err="1">
                <a:solidFill>
                  <a:schemeClr val="dk1"/>
                </a:solidFill>
                <a:latin typeface="Arial"/>
                <a:ea typeface="Arial"/>
                <a:cs typeface="Arial"/>
                <a:sym typeface="Arial"/>
              </a:rPr>
              <a:t>s</a:t>
            </a:r>
            <a:r>
              <a:rPr lang="en" sz="2400" b="0" i="0" u="none" strike="noStrike" cap="none" dirty="0">
                <a:solidFill>
                  <a:schemeClr val="dk1"/>
                </a:solidFill>
                <a:latin typeface="Arial"/>
                <a:ea typeface="Arial"/>
                <a:cs typeface="Arial"/>
                <a:sym typeface="Arial"/>
              </a:rPr>
              <a:t>-- first our desired value for first parameter, then desired value for second</a:t>
            </a:r>
            <a:endParaRPr sz="1400" b="0" i="0" u="none" strike="noStrike" cap="none" dirty="0">
              <a:solidFill>
                <a:srgbClr val="000000"/>
              </a:solidFill>
              <a:latin typeface="Arial"/>
              <a:ea typeface="Arial"/>
              <a:cs typeface="Arial"/>
              <a:sym typeface="Arial"/>
            </a:endParaRPr>
          </a:p>
        </p:txBody>
      </p:sp>
      <p:sp>
        <p:nvSpPr>
          <p:cNvPr id="515" name="Google Shape;515;p47"/>
          <p:cNvSpPr txBox="1">
            <a:spLocks noGrp="1"/>
          </p:cNvSpPr>
          <p:nvPr>
            <p:ph type="title"/>
          </p:nvPr>
        </p:nvSpPr>
        <p:spPr>
          <a:xfrm>
            <a:off x="615950" y="231461"/>
            <a:ext cx="11971200" cy="11433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Calling Methods That Have Parameters (</a:t>
            </a:r>
            <a:r>
              <a:rPr lang="en" dirty="0"/>
              <a:t>3</a:t>
            </a:r>
            <a:r>
              <a:rPr lang="en" sz="3600" b="1" i="0" u="none" strike="noStrike" cap="none" dirty="0">
                <a:solidFill>
                  <a:schemeClr val="dk1"/>
                </a:solidFill>
                <a:latin typeface="Arial"/>
                <a:ea typeface="Arial"/>
                <a:cs typeface="Arial"/>
                <a:sym typeface="Arial"/>
              </a:rPr>
              <a:t>/9)</a:t>
            </a:r>
            <a:endParaRPr sz="3600" b="1"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2"/>
                                        </p:tgtEl>
                                        <p:attrNameLst>
                                          <p:attrName>style.visibility</p:attrName>
                                        </p:attrNameLst>
                                      </p:cBhvr>
                                      <p:to>
                                        <p:strVal val="visible"/>
                                      </p:to>
                                    </p:set>
                                    <p:animEffect transition="in" filter="fade">
                                      <p:cBhvr>
                                        <p:cTn id="7" dur="500"/>
                                        <p:tgtEl>
                                          <p:spTgt spid="512"/>
                                        </p:tgtEl>
                                      </p:cBhvr>
                                    </p:animEffect>
                                  </p:childTnLst>
                                </p:cTn>
                              </p:par>
                              <p:par>
                                <p:cTn id="8" presetID="10" presetClass="entr" presetSubtype="0" fill="hold" nodeType="withEffect">
                                  <p:stCondLst>
                                    <p:cond delay="0"/>
                                  </p:stCondLst>
                                  <p:childTnLst>
                                    <p:set>
                                      <p:cBhvr>
                                        <p:cTn id="9" dur="1" fill="hold">
                                          <p:stCondLst>
                                            <p:cond delay="0"/>
                                          </p:stCondLst>
                                        </p:cTn>
                                        <p:tgtEl>
                                          <p:spTgt spid="513"/>
                                        </p:tgtEl>
                                        <p:attrNameLst>
                                          <p:attrName>style.visibility</p:attrName>
                                        </p:attrNameLst>
                                      </p:cBhvr>
                                      <p:to>
                                        <p:strVal val="visible"/>
                                      </p:to>
                                    </p:set>
                                    <p:animEffect transition="in" filter="fade">
                                      <p:cBhvr>
                                        <p:cTn id="10" dur="500"/>
                                        <p:tgtEl>
                                          <p:spTgt spid="5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14">
                                            <p:txEl>
                                              <p:pRg st="0" end="0"/>
                                            </p:txEl>
                                          </p:spTgt>
                                        </p:tgtEl>
                                        <p:attrNameLst>
                                          <p:attrName>style.visibility</p:attrName>
                                        </p:attrNameLst>
                                      </p:cBhvr>
                                      <p:to>
                                        <p:strVal val="visible"/>
                                      </p:to>
                                    </p:set>
                                    <p:animEffect transition="in" filter="fade">
                                      <p:cBhvr>
                                        <p:cTn id="15" dur="500"/>
                                        <p:tgtEl>
                                          <p:spTgt spid="5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48"/>
          <p:cNvSpPr txBox="1">
            <a:spLocks noGrp="1"/>
          </p:cNvSpPr>
          <p:nvPr>
            <p:ph type="body" idx="1"/>
          </p:nvPr>
        </p:nvSpPr>
        <p:spPr>
          <a:xfrm>
            <a:off x="79675" y="1784554"/>
            <a:ext cx="5935500" cy="4406400"/>
          </a:xfrm>
          <a:prstGeom prst="rect">
            <a:avLst/>
          </a:prstGeom>
          <a:noFill/>
          <a:ln>
            <a:noFill/>
          </a:ln>
        </p:spPr>
        <p:txBody>
          <a:bodyPr spcFirstLastPara="1" wrap="square" lIns="121900" tIns="121900" rIns="121900" bIns="121900" anchor="t" anchorCtr="0">
            <a:noAutofit/>
          </a:bodyPr>
          <a:lstStyle/>
          <a:p>
            <a:pPr marL="609585" marR="0" lvl="0" indent="-431783" algn="l" rtl="0">
              <a:lnSpc>
                <a:spcPct val="90000"/>
              </a:lnSpc>
              <a:spcBef>
                <a:spcPts val="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Let’s say we have an instance of </a:t>
            </a:r>
            <a:r>
              <a:rPr lang="en" sz="2400" dirty="0" err="1">
                <a:solidFill>
                  <a:srgbClr val="0000FF"/>
                </a:solidFill>
                <a:latin typeface="Consolas"/>
                <a:ea typeface="Consolas"/>
                <a:cs typeface="Consolas"/>
                <a:sym typeface="Consolas"/>
              </a:rPr>
              <a:t>BookstoreAccountant</a:t>
            </a:r>
            <a:r>
              <a:rPr lang="en" sz="2400" b="0" i="0" u="none" strike="noStrike" cap="none" dirty="0">
                <a:solidFill>
                  <a:schemeClr val="dk1"/>
                </a:solidFill>
                <a:latin typeface="Arial"/>
                <a:ea typeface="Arial"/>
                <a:cs typeface="Arial"/>
                <a:sym typeface="Arial"/>
              </a:rPr>
              <a:t> named </a:t>
            </a:r>
            <a:r>
              <a:rPr lang="en" sz="2400" b="1" i="0" u="none" strike="noStrike" cap="none" dirty="0" err="1">
                <a:solidFill>
                  <a:schemeClr val="dk1"/>
                </a:solidFill>
                <a:latin typeface="Arial"/>
                <a:ea typeface="Arial"/>
                <a:cs typeface="Arial"/>
                <a:sym typeface="Arial"/>
              </a:rPr>
              <a:t>my</a:t>
            </a:r>
            <a:r>
              <a:rPr lang="en" sz="2400" b="1" dirty="0" err="1"/>
              <a:t>Accountant</a:t>
            </a:r>
            <a:endParaRPr sz="2400" b="1" dirty="0">
              <a:solidFill>
                <a:schemeClr val="dk1"/>
              </a:solidFill>
            </a:endParaRPr>
          </a:p>
          <a:p>
            <a:pPr marL="609585" marR="0" lvl="0" indent="-431783" algn="l" rtl="0">
              <a:lnSpc>
                <a:spcPct val="90000"/>
              </a:lnSpc>
              <a:spcBef>
                <a:spcPts val="1333"/>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When we call a method on </a:t>
            </a:r>
            <a:r>
              <a:rPr lang="en" sz="2400" b="1" i="0" u="none" strike="noStrike" cap="none" dirty="0" err="1">
                <a:solidFill>
                  <a:schemeClr val="dk1"/>
                </a:solidFill>
                <a:latin typeface="Arial"/>
                <a:ea typeface="Arial"/>
                <a:cs typeface="Arial"/>
                <a:sym typeface="Arial"/>
              </a:rPr>
              <a:t>my</a:t>
            </a:r>
            <a:r>
              <a:rPr lang="en" sz="2400" b="1" dirty="0" err="1"/>
              <a:t>Accountant</a:t>
            </a:r>
            <a:r>
              <a:rPr lang="en" sz="2400" b="0" i="0" u="none" strike="noStrike" cap="none" dirty="0">
                <a:solidFill>
                  <a:schemeClr val="dk1"/>
                </a:solidFill>
                <a:latin typeface="Arial"/>
                <a:ea typeface="Arial"/>
                <a:cs typeface="Arial"/>
                <a:sym typeface="Arial"/>
              </a:rPr>
              <a:t>, we provide a comma-separated list of arguments (in this case, </a:t>
            </a:r>
            <a:r>
              <a:rPr lang="en" sz="2400" b="0" i="0" u="none" strike="noStrike" cap="none" dirty="0" err="1">
                <a:solidFill>
                  <a:srgbClr val="0000FF"/>
                </a:solidFill>
                <a:latin typeface="Consolas"/>
                <a:ea typeface="Consolas"/>
                <a:cs typeface="Consolas"/>
                <a:sym typeface="Consolas"/>
              </a:rPr>
              <a:t>int</a:t>
            </a:r>
            <a:r>
              <a:rPr lang="en" sz="2400" b="0" i="0" u="none" strike="noStrike" cap="none" dirty="0" err="1">
                <a:solidFill>
                  <a:schemeClr val="dk1"/>
                </a:solidFill>
                <a:latin typeface="Arial"/>
                <a:ea typeface="Arial"/>
                <a:cs typeface="Arial"/>
                <a:sym typeface="Arial"/>
              </a:rPr>
              <a:t>s</a:t>
            </a:r>
            <a:r>
              <a:rPr lang="en" sz="2400" b="0" i="0" u="none" strike="noStrike" cap="none" dirty="0">
                <a:solidFill>
                  <a:schemeClr val="dk1"/>
                </a:solidFill>
                <a:latin typeface="Arial"/>
                <a:ea typeface="Arial"/>
                <a:cs typeface="Arial"/>
                <a:sym typeface="Arial"/>
              </a:rPr>
              <a:t>) in parentheses</a:t>
            </a:r>
            <a:endParaRPr sz="2400" b="0" i="0" u="none" strike="noStrike" cap="none" dirty="0">
              <a:solidFill>
                <a:schemeClr val="dk1"/>
              </a:solidFill>
              <a:latin typeface="Arial"/>
              <a:ea typeface="Arial"/>
              <a:cs typeface="Arial"/>
              <a:sym typeface="Arial"/>
            </a:endParaRPr>
          </a:p>
          <a:p>
            <a:pPr marL="609585" marR="0" lvl="0" indent="-431783" algn="l" rtl="0">
              <a:lnSpc>
                <a:spcPct val="90000"/>
              </a:lnSpc>
              <a:spcBef>
                <a:spcPts val="1333"/>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These </a:t>
            </a:r>
            <a:r>
              <a:rPr lang="en" sz="2400" b="1" i="0" u="none" strike="noStrike" cap="none" dirty="0">
                <a:solidFill>
                  <a:srgbClr val="FF0000"/>
                </a:solidFill>
                <a:latin typeface="Arial"/>
                <a:ea typeface="Arial"/>
                <a:cs typeface="Arial"/>
                <a:sym typeface="Arial"/>
              </a:rPr>
              <a:t>arguments</a:t>
            </a:r>
            <a:r>
              <a:rPr lang="en" sz="2400" b="0" i="0" u="none" strike="noStrike" cap="none" dirty="0">
                <a:solidFill>
                  <a:schemeClr val="dk1"/>
                </a:solidFill>
                <a:latin typeface="Arial"/>
                <a:ea typeface="Arial"/>
                <a:cs typeface="Arial"/>
                <a:sym typeface="Arial"/>
              </a:rPr>
              <a:t> are values we want the method to use for the first and second parameters when it runs </a:t>
            </a:r>
            <a:endParaRPr sz="2000" b="0" i="0" u="none" strike="noStrike" cap="none" dirty="0">
              <a:solidFill>
                <a:schemeClr val="dk1"/>
              </a:solidFill>
              <a:latin typeface="Arial"/>
              <a:ea typeface="Arial"/>
              <a:cs typeface="Arial"/>
              <a:sym typeface="Arial"/>
            </a:endParaRPr>
          </a:p>
        </p:txBody>
      </p:sp>
      <p:sp>
        <p:nvSpPr>
          <p:cNvPr id="521" name="Google Shape;521;p48"/>
          <p:cNvSpPr txBox="1">
            <a:spLocks noGrp="1"/>
          </p:cNvSpPr>
          <p:nvPr>
            <p:ph type="body" idx="2"/>
          </p:nvPr>
        </p:nvSpPr>
        <p:spPr>
          <a:xfrm>
            <a:off x="6240400" y="1600200"/>
            <a:ext cx="6000000" cy="4967599"/>
          </a:xfrm>
          <a:prstGeom prst="rect">
            <a:avLst/>
          </a:prstGeom>
          <a:noFill/>
          <a:ln>
            <a:noFill/>
          </a:ln>
        </p:spPr>
        <p:txBody>
          <a:bodyPr spcFirstLastPara="1" wrap="square" lIns="121900" tIns="121900" rIns="121900" bIns="121900" anchor="ctr" anchorCtr="0">
            <a:noAutofit/>
          </a:bodyPr>
          <a:lstStyle/>
          <a:p>
            <a:pPr marL="228600" marR="0" lvl="0" indent="-228600" algn="l" rtl="0">
              <a:lnSpc>
                <a:spcPct val="114999"/>
              </a:lnSpc>
              <a:spcBef>
                <a:spcPts val="0"/>
              </a:spcBef>
              <a:spcAft>
                <a:spcPts val="0"/>
              </a:spcAft>
              <a:buClr>
                <a:srgbClr val="999999"/>
              </a:buClr>
              <a:buSzPts val="600"/>
              <a:buFont typeface="Arial"/>
              <a:buNone/>
            </a:pPr>
            <a:r>
              <a:rPr lang="en" sz="2400" b="0" i="0" u="none" strike="noStrike" cap="none" dirty="0">
                <a:solidFill>
                  <a:srgbClr val="999999"/>
                </a:solidFill>
                <a:latin typeface="Consolas"/>
                <a:ea typeface="Consolas"/>
                <a:cs typeface="Consolas"/>
                <a:sym typeface="Consolas"/>
              </a:rPr>
              <a:t>/* somewhere else in our code… */</a:t>
            </a:r>
            <a:endParaRPr sz="2400" b="0"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600"/>
              <a:buFont typeface="Arial"/>
              <a:buNone/>
            </a:pPr>
            <a:endParaRPr sz="2400" b="0" i="0" u="none" strike="noStrike" cap="none"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600"/>
              <a:buFont typeface="Arial"/>
              <a:buNone/>
            </a:pPr>
            <a:r>
              <a:rPr lang="en" sz="2400" b="0" i="0" u="none" strike="noStrike" cap="none" dirty="0" err="1">
                <a:solidFill>
                  <a:schemeClr val="dk1"/>
                </a:solidFill>
                <a:latin typeface="Consolas"/>
                <a:ea typeface="Consolas"/>
                <a:cs typeface="Consolas"/>
                <a:sym typeface="Consolas"/>
              </a:rPr>
              <a:t>my</a:t>
            </a:r>
            <a:r>
              <a:rPr lang="en" sz="2400" dirty="0" err="1">
                <a:latin typeface="Consolas"/>
                <a:ea typeface="Consolas"/>
                <a:cs typeface="Consolas"/>
                <a:sym typeface="Consolas"/>
              </a:rPr>
              <a:t>Accountant.priceBooks</a:t>
            </a:r>
            <a:r>
              <a:rPr lang="en" sz="2400" dirty="0">
                <a:latin typeface="Consolas"/>
                <a:ea typeface="Consolas"/>
                <a:cs typeface="Consolas"/>
                <a:sym typeface="Consolas"/>
              </a:rPr>
              <a:t>(2, 16);</a:t>
            </a:r>
            <a:endParaRPr sz="2400"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600"/>
              <a:buFont typeface="Arial"/>
              <a:buNone/>
            </a:pPr>
            <a:r>
              <a:rPr lang="en" sz="2400" dirty="0" err="1">
                <a:latin typeface="Consolas"/>
                <a:ea typeface="Consolas"/>
                <a:cs typeface="Consolas"/>
                <a:sym typeface="Consolas"/>
              </a:rPr>
              <a:t>myAccountant.calcChange</a:t>
            </a:r>
            <a:r>
              <a:rPr lang="en" sz="2400" dirty="0">
                <a:latin typeface="Consolas"/>
                <a:ea typeface="Consolas"/>
                <a:cs typeface="Consolas"/>
                <a:sym typeface="Consolas"/>
              </a:rPr>
              <a:t>(18, 12);</a:t>
            </a:r>
            <a:endParaRPr sz="2400" dirty="0">
              <a:solidFill>
                <a:schemeClr val="dk1"/>
              </a:solidFill>
              <a:latin typeface="Consolas"/>
              <a:ea typeface="Consolas"/>
              <a:cs typeface="Consolas"/>
              <a:sym typeface="Consolas"/>
            </a:endParaRPr>
          </a:p>
          <a:p>
            <a:pPr marL="228600" marR="0" lvl="0" indent="-228600" algn="l" rtl="0">
              <a:lnSpc>
                <a:spcPct val="114999"/>
              </a:lnSpc>
              <a:spcBef>
                <a:spcPts val="0"/>
              </a:spcBef>
              <a:spcAft>
                <a:spcPts val="0"/>
              </a:spcAft>
              <a:buClr>
                <a:schemeClr val="dk1"/>
              </a:buClr>
              <a:buSzPts val="600"/>
              <a:buFont typeface="Arial"/>
              <a:buNone/>
            </a:pPr>
            <a:r>
              <a:rPr lang="en" sz="2400" b="0" i="0" u="none" strike="noStrike" cap="none" dirty="0" err="1">
                <a:solidFill>
                  <a:schemeClr val="dk1"/>
                </a:solidFill>
                <a:latin typeface="Consolas"/>
                <a:ea typeface="Consolas"/>
                <a:cs typeface="Consolas"/>
                <a:sym typeface="Consolas"/>
              </a:rPr>
              <a:t>my</a:t>
            </a:r>
            <a:r>
              <a:rPr lang="en" sz="2400" dirty="0" err="1">
                <a:latin typeface="Consolas"/>
                <a:ea typeface="Consolas"/>
                <a:cs typeface="Consolas"/>
                <a:sym typeface="Consolas"/>
              </a:rPr>
              <a:t>Accountant.calcMaxBks</a:t>
            </a:r>
            <a:r>
              <a:rPr lang="en" sz="2400" dirty="0">
                <a:latin typeface="Consolas"/>
                <a:ea typeface="Consolas"/>
                <a:cs typeface="Consolas"/>
                <a:sym typeface="Consolas"/>
              </a:rPr>
              <a:t>(6, 33);</a:t>
            </a:r>
            <a:endParaRPr sz="2400" dirty="0">
              <a:solidFill>
                <a:schemeClr val="dk1"/>
              </a:solidFill>
              <a:latin typeface="Consolas"/>
              <a:ea typeface="Consolas"/>
              <a:cs typeface="Consolas"/>
              <a:sym typeface="Consolas"/>
            </a:endParaRPr>
          </a:p>
        </p:txBody>
      </p:sp>
      <p:sp>
        <p:nvSpPr>
          <p:cNvPr id="522" name="Google Shape;522;p48"/>
          <p:cNvSpPr txBox="1"/>
          <p:nvPr/>
        </p:nvSpPr>
        <p:spPr>
          <a:xfrm>
            <a:off x="10093025" y="5359587"/>
            <a:ext cx="2019300" cy="6948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FF0000"/>
              </a:buClr>
              <a:buSzPts val="600"/>
              <a:buFont typeface="Arial"/>
              <a:buNone/>
            </a:pPr>
            <a:r>
              <a:rPr lang="en" sz="2400" b="1" i="0" u="none" strike="noStrike" cap="none">
                <a:solidFill>
                  <a:srgbClr val="FF0000"/>
                </a:solidFill>
                <a:latin typeface="Arial"/>
                <a:ea typeface="Arial"/>
                <a:cs typeface="Arial"/>
                <a:sym typeface="Arial"/>
              </a:rPr>
              <a:t>arguments</a:t>
            </a:r>
            <a:endParaRPr sz="1400" b="0" i="0" u="none" strike="noStrike" cap="none">
              <a:solidFill>
                <a:srgbClr val="000000"/>
              </a:solidFill>
              <a:latin typeface="Arial"/>
              <a:ea typeface="Arial"/>
              <a:cs typeface="Arial"/>
              <a:sym typeface="Arial"/>
            </a:endParaRPr>
          </a:p>
        </p:txBody>
      </p:sp>
      <p:cxnSp>
        <p:nvCxnSpPr>
          <p:cNvPr id="523" name="Google Shape;523;p48"/>
          <p:cNvCxnSpPr/>
          <p:nvPr/>
        </p:nvCxnSpPr>
        <p:spPr>
          <a:xfrm rot="10800000">
            <a:off x="10565249" y="5119241"/>
            <a:ext cx="93900" cy="469500"/>
          </a:xfrm>
          <a:prstGeom prst="straightConnector1">
            <a:avLst/>
          </a:prstGeom>
          <a:noFill/>
          <a:ln w="19050" cap="flat" cmpd="sng">
            <a:solidFill>
              <a:srgbClr val="FF0000"/>
            </a:solidFill>
            <a:prstDash val="solid"/>
            <a:round/>
            <a:headEnd type="none" w="sm" len="sm"/>
            <a:tailEnd type="triangle" w="lg" len="lg"/>
          </a:ln>
        </p:spPr>
      </p:cxnSp>
      <p:cxnSp>
        <p:nvCxnSpPr>
          <p:cNvPr id="524" name="Google Shape;524;p48"/>
          <p:cNvCxnSpPr/>
          <p:nvPr/>
        </p:nvCxnSpPr>
        <p:spPr>
          <a:xfrm rot="10800000" flipH="1">
            <a:off x="10963947" y="5119239"/>
            <a:ext cx="106500" cy="469500"/>
          </a:xfrm>
          <a:prstGeom prst="straightConnector1">
            <a:avLst/>
          </a:prstGeom>
          <a:noFill/>
          <a:ln w="19050" cap="flat" cmpd="sng">
            <a:solidFill>
              <a:srgbClr val="FF0000"/>
            </a:solidFill>
            <a:prstDash val="solid"/>
            <a:round/>
            <a:headEnd type="none" w="sm" len="sm"/>
            <a:tailEnd type="triangle" w="lg" len="lg"/>
          </a:ln>
        </p:spPr>
      </p:cxnSp>
      <p:sp>
        <p:nvSpPr>
          <p:cNvPr id="525" name="Google Shape;525;p48"/>
          <p:cNvSpPr txBox="1">
            <a:spLocks noGrp="1"/>
          </p:cNvSpPr>
          <p:nvPr>
            <p:ph type="title"/>
          </p:nvPr>
        </p:nvSpPr>
        <p:spPr>
          <a:xfrm>
            <a:off x="615950" y="231461"/>
            <a:ext cx="11971198"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Calling Methods That Have Parameters (</a:t>
            </a:r>
            <a:r>
              <a:rPr lang="en" dirty="0"/>
              <a:t>4</a:t>
            </a:r>
            <a:r>
              <a:rPr lang="en" sz="3600" b="1" i="0" u="none" strike="noStrike" cap="none" dirty="0">
                <a:solidFill>
                  <a:schemeClr val="dk1"/>
                </a:solidFill>
                <a:latin typeface="Arial"/>
                <a:ea typeface="Arial"/>
                <a:cs typeface="Arial"/>
                <a:sym typeface="Arial"/>
              </a:rPr>
              <a:t>/9)</a:t>
            </a:r>
            <a:endParaRPr sz="3600" b="1"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20">
                                            <p:txEl>
                                              <p:pRg st="0" end="0"/>
                                            </p:txEl>
                                          </p:spTgt>
                                        </p:tgtEl>
                                        <p:attrNameLst>
                                          <p:attrName>style.visibility</p:attrName>
                                        </p:attrNameLst>
                                      </p:cBhvr>
                                      <p:to>
                                        <p:strVal val="visible"/>
                                      </p:to>
                                    </p:set>
                                    <p:animEffect transition="in" filter="fade">
                                      <p:cBhvr>
                                        <p:cTn id="7" dur="500"/>
                                        <p:tgtEl>
                                          <p:spTgt spid="5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20">
                                            <p:txEl>
                                              <p:pRg st="1" end="1"/>
                                            </p:txEl>
                                          </p:spTgt>
                                        </p:tgtEl>
                                        <p:attrNameLst>
                                          <p:attrName>style.visibility</p:attrName>
                                        </p:attrNameLst>
                                      </p:cBhvr>
                                      <p:to>
                                        <p:strVal val="visible"/>
                                      </p:to>
                                    </p:set>
                                    <p:animEffect transition="in" filter="fade">
                                      <p:cBhvr>
                                        <p:cTn id="12" dur="500"/>
                                        <p:tgtEl>
                                          <p:spTgt spid="520">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21"/>
                                        </p:tgtEl>
                                        <p:attrNameLst>
                                          <p:attrName>style.visibility</p:attrName>
                                        </p:attrNameLst>
                                      </p:cBhvr>
                                      <p:to>
                                        <p:strVal val="visible"/>
                                      </p:to>
                                    </p:set>
                                    <p:animEffect transition="in" filter="fade">
                                      <p:cBhvr>
                                        <p:cTn id="15" dur="500"/>
                                        <p:tgtEl>
                                          <p:spTgt spid="52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20">
                                            <p:txEl>
                                              <p:pRg st="2" end="2"/>
                                            </p:txEl>
                                          </p:spTgt>
                                        </p:tgtEl>
                                        <p:attrNameLst>
                                          <p:attrName>style.visibility</p:attrName>
                                        </p:attrNameLst>
                                      </p:cBhvr>
                                      <p:to>
                                        <p:strVal val="visible"/>
                                      </p:to>
                                    </p:set>
                                    <p:animEffect transition="in" filter="fade">
                                      <p:cBhvr>
                                        <p:cTn id="20" dur="500"/>
                                        <p:tgtEl>
                                          <p:spTgt spid="520">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523"/>
                                        </p:tgtEl>
                                        <p:attrNameLst>
                                          <p:attrName>style.visibility</p:attrName>
                                        </p:attrNameLst>
                                      </p:cBhvr>
                                      <p:to>
                                        <p:strVal val="visible"/>
                                      </p:to>
                                    </p:set>
                                    <p:animEffect transition="in" filter="fade">
                                      <p:cBhvr>
                                        <p:cTn id="23" dur="500"/>
                                        <p:tgtEl>
                                          <p:spTgt spid="523"/>
                                        </p:tgtEl>
                                      </p:cBhvr>
                                    </p:animEffect>
                                  </p:childTnLst>
                                </p:cTn>
                              </p:par>
                              <p:par>
                                <p:cTn id="24" presetID="10" presetClass="entr" presetSubtype="0" fill="hold" nodeType="withEffect">
                                  <p:stCondLst>
                                    <p:cond delay="0"/>
                                  </p:stCondLst>
                                  <p:childTnLst>
                                    <p:set>
                                      <p:cBhvr>
                                        <p:cTn id="25" dur="1" fill="hold">
                                          <p:stCondLst>
                                            <p:cond delay="0"/>
                                          </p:stCondLst>
                                        </p:cTn>
                                        <p:tgtEl>
                                          <p:spTgt spid="524"/>
                                        </p:tgtEl>
                                        <p:attrNameLst>
                                          <p:attrName>style.visibility</p:attrName>
                                        </p:attrNameLst>
                                      </p:cBhvr>
                                      <p:to>
                                        <p:strVal val="visible"/>
                                      </p:to>
                                    </p:set>
                                    <p:animEffect transition="in" filter="fade">
                                      <p:cBhvr>
                                        <p:cTn id="26" dur="500"/>
                                        <p:tgtEl>
                                          <p:spTgt spid="524"/>
                                        </p:tgtEl>
                                      </p:cBhvr>
                                    </p:animEffect>
                                  </p:childTnLst>
                                </p:cTn>
                              </p:par>
                              <p:par>
                                <p:cTn id="27" presetID="10" presetClass="entr" presetSubtype="0" fill="hold" nodeType="withEffect">
                                  <p:stCondLst>
                                    <p:cond delay="0"/>
                                  </p:stCondLst>
                                  <p:childTnLst>
                                    <p:set>
                                      <p:cBhvr>
                                        <p:cTn id="28" dur="1" fill="hold">
                                          <p:stCondLst>
                                            <p:cond delay="0"/>
                                          </p:stCondLst>
                                        </p:cTn>
                                        <p:tgtEl>
                                          <p:spTgt spid="522"/>
                                        </p:tgtEl>
                                        <p:attrNameLst>
                                          <p:attrName>style.visibility</p:attrName>
                                        </p:attrNameLst>
                                      </p:cBhvr>
                                      <p:to>
                                        <p:strVal val="visible"/>
                                      </p:to>
                                    </p:set>
                                    <p:animEffect transition="in" filter="fade">
                                      <p:cBhvr>
                                        <p:cTn id="29" dur="500"/>
                                        <p:tgtEl>
                                          <p:spTgt spid="5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1AB0CE-45AA-8B4F-BCD5-459971D646CD}"/>
              </a:ext>
            </a:extLst>
          </p:cNvPr>
          <p:cNvSpPr>
            <a:spLocks noGrp="1"/>
          </p:cNvSpPr>
          <p:nvPr>
            <p:ph type="title"/>
          </p:nvPr>
        </p:nvSpPr>
        <p:spPr>
          <a:xfrm>
            <a:off x="493799" y="329313"/>
            <a:ext cx="4824435" cy="698157"/>
          </a:xfrm>
        </p:spPr>
        <p:txBody>
          <a:bodyPr>
            <a:noAutofit/>
          </a:bodyPr>
          <a:lstStyle/>
          <a:p>
            <a:r>
              <a:rPr lang="en-US" sz="4800" b="1" dirty="0">
                <a:latin typeface="Arial" panose="020B0604020202020204" pitchFamily="34" charset="0"/>
                <a:cs typeface="Arial" panose="020B0604020202020204" pitchFamily="34" charset="0"/>
              </a:rPr>
              <a:t>IT in the News</a:t>
            </a:r>
          </a:p>
        </p:txBody>
      </p:sp>
      <p:sp>
        <p:nvSpPr>
          <p:cNvPr id="5" name="Content Placeholder 4">
            <a:extLst>
              <a:ext uri="{FF2B5EF4-FFF2-40B4-BE49-F238E27FC236}">
                <a16:creationId xmlns:a16="http://schemas.microsoft.com/office/drawing/2014/main" id="{A3ECC994-E22D-454C-88BD-FA048A9A9CE5}"/>
              </a:ext>
            </a:extLst>
          </p:cNvPr>
          <p:cNvSpPr>
            <a:spLocks noGrp="1"/>
          </p:cNvSpPr>
          <p:nvPr>
            <p:ph idx="1"/>
          </p:nvPr>
        </p:nvSpPr>
        <p:spPr>
          <a:xfrm>
            <a:off x="493799" y="983402"/>
            <a:ext cx="11328086" cy="2435326"/>
          </a:xfrm>
        </p:spPr>
        <p:txBody>
          <a:bodyPr>
            <a:noAutofit/>
          </a:bodyPr>
          <a:lstStyle/>
          <a:p>
            <a:pPr>
              <a:lnSpc>
                <a:spcPct val="100000"/>
              </a:lnSpc>
            </a:pPr>
            <a:r>
              <a:rPr lang="en-US" sz="2500" dirty="0">
                <a:latin typeface="Arial" panose="020B0604020202020204" pitchFamily="34" charset="0"/>
                <a:cs typeface="Arial" panose="020B0604020202020204" pitchFamily="34" charset="0"/>
              </a:rPr>
              <a:t>Many celebrities, government personnel, military service members, and more have used this app, thereby putting their data at risk to foreign governments</a:t>
            </a:r>
          </a:p>
          <a:p>
            <a:pPr>
              <a:lnSpc>
                <a:spcPct val="100000"/>
              </a:lnSpc>
            </a:pPr>
            <a:r>
              <a:rPr lang="en-US" sz="2500" dirty="0">
                <a:latin typeface="Arial" panose="020B0604020202020204" pitchFamily="34" charset="0"/>
                <a:cs typeface="Arial" panose="020B0604020202020204" pitchFamily="34" charset="0"/>
              </a:rPr>
              <a:t>Security advocates are expressing concern about how this data could be used in a military or police context considering that Russia actively engages in cyber hostilities. </a:t>
            </a:r>
          </a:p>
          <a:p>
            <a:pPr>
              <a:lnSpc>
                <a:spcPct val="100000"/>
              </a:lnSpc>
            </a:pPr>
            <a:endParaRPr lang="en-US" sz="2500" dirty="0">
              <a:latin typeface="Arial" panose="020B0604020202020204" pitchFamily="34" charset="0"/>
              <a:cs typeface="Arial" panose="020B0604020202020204" pitchFamily="34" charset="0"/>
            </a:endParaRPr>
          </a:p>
          <a:p>
            <a:pPr>
              <a:lnSpc>
                <a:spcPct val="100000"/>
              </a:lnSpc>
            </a:pPr>
            <a:endParaRPr lang="en-US" sz="2500"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37D9A57A-FEE6-9146-848B-180FCF2F7F7E}"/>
              </a:ext>
            </a:extLst>
          </p:cNvPr>
          <p:cNvPicPr>
            <a:picLocks noChangeAspect="1"/>
          </p:cNvPicPr>
          <p:nvPr/>
        </p:nvPicPr>
        <p:blipFill>
          <a:blip r:embed="rId2"/>
          <a:stretch>
            <a:fillRect/>
          </a:stretch>
        </p:blipFill>
        <p:spPr>
          <a:xfrm>
            <a:off x="6169172" y="3528898"/>
            <a:ext cx="4615210" cy="3076806"/>
          </a:xfrm>
          <a:prstGeom prst="rect">
            <a:avLst/>
          </a:prstGeom>
        </p:spPr>
      </p:pic>
      <p:sp>
        <p:nvSpPr>
          <p:cNvPr id="7" name="TextBox 6">
            <a:extLst>
              <a:ext uri="{FF2B5EF4-FFF2-40B4-BE49-F238E27FC236}">
                <a16:creationId xmlns:a16="http://schemas.microsoft.com/office/drawing/2014/main" id="{07BE0573-CC18-0E4F-81EE-5E68B513FABE}"/>
              </a:ext>
            </a:extLst>
          </p:cNvPr>
          <p:cNvSpPr txBox="1"/>
          <p:nvPr/>
        </p:nvSpPr>
        <p:spPr>
          <a:xfrm>
            <a:off x="493799" y="4266939"/>
            <a:ext cx="3957700" cy="2123658"/>
          </a:xfrm>
          <a:prstGeom prst="rect">
            <a:avLst/>
          </a:prstGeom>
          <a:noFill/>
        </p:spPr>
        <p:txBody>
          <a:bodyPr wrap="square" rtlCol="0">
            <a:spAutoFit/>
          </a:bodyPr>
          <a:lstStyle/>
          <a:p>
            <a:r>
              <a:rPr lang="en-US" sz="1200" dirty="0"/>
              <a:t>Article source:</a:t>
            </a:r>
          </a:p>
          <a:p>
            <a:r>
              <a:rPr lang="en-US" sz="1200" dirty="0">
                <a:hlinkClick r:id="rId3"/>
              </a:rPr>
              <a:t>https://www.npr.org/2019/07/17/742910309/democrats-issue-warnings-against-viral-russia-based-face-morphing-app?utm_medium=social&amp;utm_source=facebook.com&amp;utm_campaign=npr&amp;utm_term=nprnews&amp;fbclid=IwAR3AqkGxEuFbor6FF1eTlX7Pxul3sAuTgyMfFHJwDkSmPjgERXRfR8UYzfM&amp;fbclid=IwAR1iNSY2O41hie9Nas2xicY90y-UAD6yTjxQlTkHqDvSL6C7hje9Non4qbo</a:t>
            </a:r>
            <a:endParaRPr lang="en-US" sz="1200" dirty="0"/>
          </a:p>
          <a:p>
            <a:r>
              <a:rPr lang="en-US" sz="1200" dirty="0"/>
              <a:t>Photo source:</a:t>
            </a:r>
          </a:p>
          <a:p>
            <a:r>
              <a:rPr lang="en-US" sz="1200" dirty="0">
                <a:hlinkClick r:id="rId4"/>
              </a:rPr>
              <a:t>https://www.thewrap.com/faceapp-perpetual-license-to-photos-russia/</a:t>
            </a:r>
            <a:endParaRPr lang="en-US" sz="1200" dirty="0"/>
          </a:p>
        </p:txBody>
      </p:sp>
    </p:spTree>
    <p:extLst>
      <p:ext uri="{BB962C8B-B14F-4D97-AF65-F5344CB8AC3E}">
        <p14:creationId xmlns:p14="http://schemas.microsoft.com/office/powerpoint/2010/main" val="3139524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7"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g5ece346ce1_1_0"/>
          <p:cNvSpPr txBox="1">
            <a:spLocks noGrp="1"/>
          </p:cNvSpPr>
          <p:nvPr>
            <p:ph type="body" idx="1"/>
          </p:nvPr>
        </p:nvSpPr>
        <p:spPr>
          <a:xfrm>
            <a:off x="266838" y="2794464"/>
            <a:ext cx="6524400" cy="4888200"/>
          </a:xfrm>
          <a:prstGeom prst="rect">
            <a:avLst/>
          </a:prstGeom>
          <a:noFill/>
          <a:ln>
            <a:noFill/>
          </a:ln>
        </p:spPr>
        <p:txBody>
          <a:bodyPr spcFirstLastPara="1" wrap="square" lIns="121900" tIns="121900" rIns="121900" bIns="121900" anchor="t" anchorCtr="0">
            <a:noAutofit/>
          </a:bodyPr>
          <a:lstStyle/>
          <a:p>
            <a:pPr marL="609584" lvl="0" indent="-431782" algn="l" rtl="0">
              <a:spcBef>
                <a:spcPts val="1333"/>
              </a:spcBef>
              <a:spcAft>
                <a:spcPts val="0"/>
              </a:spcAft>
              <a:buSzPts val="2400"/>
              <a:buChar char="●"/>
            </a:pPr>
            <a:r>
              <a:rPr lang="en" sz="2400" dirty="0"/>
              <a:t>Note that </a:t>
            </a:r>
            <a:r>
              <a:rPr lang="en" sz="2400" dirty="0" err="1">
                <a:solidFill>
                  <a:srgbClr val="0000FF"/>
                </a:solidFill>
                <a:latin typeface="Consolas"/>
                <a:ea typeface="Consolas"/>
                <a:cs typeface="Consolas"/>
                <a:sym typeface="Consolas"/>
              </a:rPr>
              <a:t>calcChange</a:t>
            </a:r>
            <a:r>
              <a:rPr lang="en" sz="2400" dirty="0"/>
              <a:t>(</a:t>
            </a:r>
            <a:r>
              <a:rPr lang="en" sz="2400" dirty="0">
                <a:solidFill>
                  <a:srgbClr val="FF0000"/>
                </a:solidFill>
              </a:rPr>
              <a:t>8</a:t>
            </a:r>
            <a:r>
              <a:rPr lang="en" sz="2400" dirty="0"/>
              <a:t>, </a:t>
            </a:r>
            <a:r>
              <a:rPr lang="en" sz="2400" dirty="0">
                <a:solidFill>
                  <a:srgbClr val="9900FF"/>
                </a:solidFill>
              </a:rPr>
              <a:t>4</a:t>
            </a:r>
            <a:r>
              <a:rPr lang="en" sz="2400" dirty="0"/>
              <a:t>) isn’t </a:t>
            </a:r>
            <a:r>
              <a:rPr lang="en" sz="2400" dirty="0" err="1">
                <a:solidFill>
                  <a:srgbClr val="0000FF"/>
                </a:solidFill>
                <a:latin typeface="Consolas"/>
                <a:ea typeface="Consolas"/>
                <a:cs typeface="Consolas"/>
                <a:sym typeface="Consolas"/>
              </a:rPr>
              <a:t>calcChange</a:t>
            </a:r>
            <a:r>
              <a:rPr lang="en" sz="2400" dirty="0"/>
              <a:t>(</a:t>
            </a:r>
            <a:r>
              <a:rPr lang="en" sz="2400" dirty="0">
                <a:solidFill>
                  <a:srgbClr val="FF0000"/>
                </a:solidFill>
              </a:rPr>
              <a:t>4</a:t>
            </a:r>
            <a:r>
              <a:rPr lang="en" sz="2400" dirty="0"/>
              <a:t>, </a:t>
            </a:r>
            <a:r>
              <a:rPr lang="en" sz="2400" dirty="0">
                <a:solidFill>
                  <a:srgbClr val="9900FF"/>
                </a:solidFill>
              </a:rPr>
              <a:t>8</a:t>
            </a:r>
            <a:r>
              <a:rPr lang="en" sz="2400" dirty="0"/>
              <a:t>) -- order matters!</a:t>
            </a:r>
            <a:endParaRPr sz="2400" dirty="0"/>
          </a:p>
          <a:p>
            <a:pPr marL="1066784" lvl="1" indent="-431782" algn="l" rtl="0">
              <a:spcBef>
                <a:spcPts val="1333"/>
              </a:spcBef>
              <a:spcAft>
                <a:spcPts val="0"/>
              </a:spcAft>
              <a:buSzPts val="2000"/>
              <a:buChar char="o"/>
            </a:pPr>
            <a:r>
              <a:rPr lang="en" sz="2000" dirty="0" err="1">
                <a:solidFill>
                  <a:srgbClr val="0000FF"/>
                </a:solidFill>
                <a:latin typeface="Consolas"/>
                <a:ea typeface="Consolas"/>
                <a:cs typeface="Consolas"/>
                <a:sym typeface="Consolas"/>
              </a:rPr>
              <a:t>calcChange</a:t>
            </a:r>
            <a:r>
              <a:rPr lang="en" sz="2000" dirty="0"/>
              <a:t>(</a:t>
            </a:r>
            <a:r>
              <a:rPr lang="en" sz="2000" dirty="0">
                <a:solidFill>
                  <a:srgbClr val="FF0000"/>
                </a:solidFill>
              </a:rPr>
              <a:t>8</a:t>
            </a:r>
            <a:r>
              <a:rPr lang="en" sz="2000" dirty="0"/>
              <a:t>, </a:t>
            </a:r>
            <a:r>
              <a:rPr lang="en" sz="2000" dirty="0">
                <a:solidFill>
                  <a:srgbClr val="9900FF"/>
                </a:solidFill>
              </a:rPr>
              <a:t>4</a:t>
            </a:r>
            <a:r>
              <a:rPr lang="en" sz="2000" dirty="0"/>
              <a:t>) → 4</a:t>
            </a:r>
            <a:endParaRPr dirty="0"/>
          </a:p>
          <a:p>
            <a:pPr marL="1066784" lvl="1" indent="-431782" algn="l" rtl="0">
              <a:spcBef>
                <a:spcPts val="1333"/>
              </a:spcBef>
              <a:spcAft>
                <a:spcPts val="0"/>
              </a:spcAft>
              <a:buSzPts val="2000"/>
              <a:buChar char="o"/>
            </a:pPr>
            <a:r>
              <a:rPr lang="en" sz="2000" dirty="0" err="1">
                <a:solidFill>
                  <a:srgbClr val="0000FF"/>
                </a:solidFill>
                <a:latin typeface="Consolas"/>
                <a:ea typeface="Consolas"/>
                <a:cs typeface="Consolas"/>
                <a:sym typeface="Consolas"/>
              </a:rPr>
              <a:t>calcChange</a:t>
            </a:r>
            <a:r>
              <a:rPr lang="en" sz="2000" dirty="0"/>
              <a:t>(</a:t>
            </a:r>
            <a:r>
              <a:rPr lang="en" sz="2000" dirty="0">
                <a:solidFill>
                  <a:srgbClr val="FF0000"/>
                </a:solidFill>
              </a:rPr>
              <a:t>4</a:t>
            </a:r>
            <a:r>
              <a:rPr lang="en" sz="2000" dirty="0"/>
              <a:t>, </a:t>
            </a:r>
            <a:r>
              <a:rPr lang="en" sz="2000" dirty="0">
                <a:solidFill>
                  <a:srgbClr val="9900FF"/>
                </a:solidFill>
              </a:rPr>
              <a:t>8</a:t>
            </a:r>
            <a:r>
              <a:rPr lang="en" sz="2000" dirty="0"/>
              <a:t>) → -4</a:t>
            </a:r>
            <a:endParaRPr sz="2000" dirty="0"/>
          </a:p>
          <a:p>
            <a:pPr marL="228600" marR="0" lvl="0" indent="-228600" algn="l" rtl="0">
              <a:lnSpc>
                <a:spcPct val="90000"/>
              </a:lnSpc>
              <a:spcBef>
                <a:spcPts val="0"/>
              </a:spcBef>
              <a:spcAft>
                <a:spcPts val="0"/>
              </a:spcAft>
              <a:buClr>
                <a:schemeClr val="dk1"/>
              </a:buClr>
              <a:buSzPts val="800"/>
              <a:buFont typeface="Arial"/>
              <a:buNone/>
            </a:pPr>
            <a:endParaRPr sz="3200" dirty="0"/>
          </a:p>
        </p:txBody>
      </p:sp>
      <p:cxnSp>
        <p:nvCxnSpPr>
          <p:cNvPr id="574" name="Google Shape;574;g5ece346ce1_1_0"/>
          <p:cNvCxnSpPr/>
          <p:nvPr/>
        </p:nvCxnSpPr>
        <p:spPr>
          <a:xfrm>
            <a:off x="6203000" y="1436733"/>
            <a:ext cx="0" cy="5054100"/>
          </a:xfrm>
          <a:prstGeom prst="straightConnector1">
            <a:avLst/>
          </a:prstGeom>
          <a:noFill/>
          <a:ln w="38100" cap="flat" cmpd="sng">
            <a:solidFill>
              <a:srgbClr val="999999"/>
            </a:solidFill>
            <a:prstDash val="solid"/>
            <a:round/>
            <a:headEnd type="none" w="sm" len="sm"/>
            <a:tailEnd type="none" w="sm" len="sm"/>
          </a:ln>
        </p:spPr>
      </p:cxnSp>
      <p:sp>
        <p:nvSpPr>
          <p:cNvPr id="575" name="Google Shape;575;g5ece346ce1_1_0"/>
          <p:cNvSpPr txBox="1"/>
          <p:nvPr/>
        </p:nvSpPr>
        <p:spPr>
          <a:xfrm>
            <a:off x="6240400" y="1397000"/>
            <a:ext cx="6000000" cy="49677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Clr>
                <a:schemeClr val="dk1"/>
              </a:buClr>
              <a:buSzPts val="2400"/>
              <a:buFont typeface="Arial"/>
              <a:buNone/>
            </a:pPr>
            <a:endParaRPr sz="2400" b="0" i="0" u="none" strike="noStrike" cap="none" dirty="0">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dirty="0">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dirty="0">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dirty="0">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525"/>
              <a:buFont typeface="Consolas"/>
              <a:buNone/>
            </a:pPr>
            <a:r>
              <a:rPr lang="en" sz="2100" b="0" i="0" u="none" strike="noStrike" cap="none" dirty="0">
                <a:solidFill>
                  <a:srgbClr val="999999"/>
                </a:solidFill>
                <a:latin typeface="Consolas"/>
                <a:ea typeface="Consolas"/>
                <a:cs typeface="Consolas"/>
                <a:sym typeface="Consolas"/>
              </a:rPr>
              <a:t>/* in the </a:t>
            </a:r>
            <a:r>
              <a:rPr lang="en" sz="2100" b="0" i="0" u="none" strike="noStrike" cap="none" dirty="0" err="1">
                <a:solidFill>
                  <a:srgbClr val="999999"/>
                </a:solidFill>
                <a:latin typeface="Consolas"/>
                <a:ea typeface="Consolas"/>
                <a:cs typeface="Consolas"/>
                <a:sym typeface="Consolas"/>
              </a:rPr>
              <a:t>BookstoreAccountant</a:t>
            </a:r>
            <a:r>
              <a:rPr lang="en" sz="2100" b="0" i="0" u="none" strike="noStrike" cap="none" dirty="0">
                <a:solidFill>
                  <a:srgbClr val="999999"/>
                </a:solidFill>
                <a:latin typeface="Consolas"/>
                <a:ea typeface="Consolas"/>
                <a:cs typeface="Consolas"/>
                <a:sym typeface="Consolas"/>
              </a:rPr>
              <a:t> class… */</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dirty="0">
              <a:solidFill>
                <a:schemeClr val="dk1"/>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solidFill>
                  <a:schemeClr val="dk1"/>
                </a:solidFill>
                <a:latin typeface="Consolas"/>
                <a:ea typeface="Consolas"/>
                <a:cs typeface="Consolas"/>
                <a:sym typeface="Consolas"/>
              </a:rPr>
              <a:t>public int </a:t>
            </a:r>
            <a:r>
              <a:rPr lang="en" sz="1700" dirty="0" err="1">
                <a:solidFill>
                  <a:schemeClr val="dk1"/>
                </a:solidFill>
                <a:latin typeface="Consolas"/>
                <a:ea typeface="Consolas"/>
                <a:cs typeface="Consolas"/>
                <a:sym typeface="Consolas"/>
              </a:rPr>
              <a:t>calcChange</a:t>
            </a:r>
            <a:r>
              <a:rPr lang="en" sz="1700" dirty="0">
                <a:solidFill>
                  <a:schemeClr val="dk1"/>
                </a:solidFill>
                <a:latin typeface="Consolas"/>
                <a:ea typeface="Consolas"/>
                <a:cs typeface="Consolas"/>
                <a:sym typeface="Consolas"/>
              </a:rPr>
              <a:t>(int </a:t>
            </a:r>
            <a:r>
              <a:rPr lang="en" sz="1700" dirty="0" err="1">
                <a:solidFill>
                  <a:srgbClr val="FF0000"/>
                </a:solidFill>
                <a:latin typeface="Consolas"/>
                <a:ea typeface="Consolas"/>
                <a:cs typeface="Consolas"/>
                <a:sym typeface="Consolas"/>
              </a:rPr>
              <a:t>amtPaid</a:t>
            </a:r>
            <a:r>
              <a:rPr lang="en" sz="1700" dirty="0">
                <a:solidFill>
                  <a:schemeClr val="dk1"/>
                </a:solidFill>
                <a:latin typeface="Consolas"/>
                <a:ea typeface="Consolas"/>
                <a:cs typeface="Consolas"/>
                <a:sym typeface="Consolas"/>
              </a:rPr>
              <a:t>, int </a:t>
            </a:r>
            <a:r>
              <a:rPr lang="en" sz="1700" dirty="0">
                <a:solidFill>
                  <a:srgbClr val="9900FF"/>
                </a:solidFill>
                <a:latin typeface="Consolas"/>
                <a:ea typeface="Consolas"/>
                <a:cs typeface="Consolas"/>
                <a:sym typeface="Consolas"/>
              </a:rPr>
              <a:t>price</a:t>
            </a:r>
            <a:r>
              <a:rPr lang="en" sz="1700" dirty="0">
                <a:solidFill>
                  <a:schemeClr val="dk1"/>
                </a:solidFill>
                <a:latin typeface="Consolas"/>
                <a:ea typeface="Consolas"/>
                <a:cs typeface="Consolas"/>
                <a:sym typeface="Consolas"/>
              </a:rPr>
              <a:t>) {</a:t>
            </a:r>
            <a:endParaRPr sz="2800" dirty="0">
              <a:solidFill>
                <a:schemeClr val="dk1"/>
              </a:solidFill>
            </a:endParaRPr>
          </a:p>
          <a:p>
            <a:pPr marL="0" lvl="0" indent="0" algn="l" rtl="0">
              <a:lnSpc>
                <a:spcPct val="115000"/>
              </a:lnSpc>
              <a:spcBef>
                <a:spcPts val="0"/>
              </a:spcBef>
              <a:spcAft>
                <a:spcPts val="0"/>
              </a:spcAft>
              <a:buClr>
                <a:schemeClr val="dk1"/>
              </a:buClr>
              <a:buSzPts val="425"/>
              <a:buFont typeface="Arial"/>
              <a:buNone/>
            </a:pPr>
            <a:r>
              <a:rPr lang="en" sz="1700" dirty="0">
                <a:solidFill>
                  <a:schemeClr val="dk1"/>
                </a:solidFill>
                <a:latin typeface="Consolas"/>
                <a:ea typeface="Consolas"/>
                <a:cs typeface="Consolas"/>
                <a:sym typeface="Consolas"/>
              </a:rPr>
              <a:t>        return </a:t>
            </a:r>
            <a:r>
              <a:rPr lang="en" sz="1700" dirty="0" err="1">
                <a:solidFill>
                  <a:srgbClr val="FF0000"/>
                </a:solidFill>
                <a:latin typeface="Consolas"/>
                <a:ea typeface="Consolas"/>
                <a:cs typeface="Consolas"/>
                <a:sym typeface="Consolas"/>
              </a:rPr>
              <a:t>amtPaid</a:t>
            </a:r>
            <a:r>
              <a:rPr lang="en" sz="1700" dirty="0">
                <a:solidFill>
                  <a:schemeClr val="dk1"/>
                </a:solidFill>
                <a:latin typeface="Consolas"/>
                <a:ea typeface="Consolas"/>
                <a:cs typeface="Consolas"/>
                <a:sym typeface="Consolas"/>
              </a:rPr>
              <a:t> - </a:t>
            </a:r>
            <a:r>
              <a:rPr lang="en" sz="1700" dirty="0">
                <a:solidFill>
                  <a:srgbClr val="9900FF"/>
                </a:solidFill>
                <a:latin typeface="Consolas"/>
                <a:ea typeface="Consolas"/>
                <a:cs typeface="Consolas"/>
                <a:sym typeface="Consolas"/>
              </a:rPr>
              <a:t>price</a:t>
            </a:r>
            <a:r>
              <a:rPr lang="en" sz="1700" dirty="0">
                <a:solidFill>
                  <a:schemeClr val="dk1"/>
                </a:solidFill>
                <a:latin typeface="Consolas"/>
                <a:ea typeface="Consolas"/>
                <a:cs typeface="Consolas"/>
                <a:sym typeface="Consolas"/>
              </a:rPr>
              <a:t>;</a:t>
            </a:r>
            <a:endParaRPr sz="2800" dirty="0">
              <a:solidFill>
                <a:schemeClr val="dk1"/>
              </a:solidFill>
            </a:endParaRPr>
          </a:p>
          <a:p>
            <a:pPr marL="0" lvl="0" indent="0" algn="l" rtl="0">
              <a:lnSpc>
                <a:spcPct val="115000"/>
              </a:lnSpc>
              <a:spcBef>
                <a:spcPts val="0"/>
              </a:spcBef>
              <a:spcAft>
                <a:spcPts val="0"/>
              </a:spcAft>
              <a:buClr>
                <a:schemeClr val="dk1"/>
              </a:buClr>
              <a:buSzPts val="425"/>
              <a:buFont typeface="Arial"/>
              <a:buNone/>
            </a:pPr>
            <a:r>
              <a:rPr lang="en" sz="1700" dirty="0">
                <a:solidFill>
                  <a:schemeClr val="dk1"/>
                </a:solidFill>
                <a:latin typeface="Consolas"/>
                <a:ea typeface="Consolas"/>
                <a:cs typeface="Consolas"/>
                <a:sym typeface="Consolas"/>
              </a:rPr>
              <a:t>    }</a:t>
            </a:r>
            <a:endParaRPr sz="2400" dirty="0">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500"/>
              <a:buFont typeface="Consolas"/>
              <a:buNone/>
            </a:pPr>
            <a:endParaRPr sz="1400" b="0" i="0" u="none" strike="noStrike" cap="none" dirty="0">
              <a:solidFill>
                <a:srgbClr val="000000"/>
              </a:solidFill>
              <a:latin typeface="Arial"/>
              <a:ea typeface="Arial"/>
              <a:cs typeface="Arial"/>
              <a:sym typeface="Arial"/>
            </a:endParaRPr>
          </a:p>
        </p:txBody>
      </p:sp>
      <p:sp>
        <p:nvSpPr>
          <p:cNvPr id="576" name="Google Shape;576;g5ece346ce1_1_0"/>
          <p:cNvSpPr txBox="1">
            <a:spLocks noGrp="1"/>
          </p:cNvSpPr>
          <p:nvPr>
            <p:ph type="title"/>
          </p:nvPr>
        </p:nvSpPr>
        <p:spPr>
          <a:xfrm>
            <a:off x="615950" y="231461"/>
            <a:ext cx="11971200" cy="11433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Calling Methods That Have Parameters (5/</a:t>
            </a:r>
            <a:r>
              <a:rPr lang="en" dirty="0"/>
              <a:t>9</a:t>
            </a:r>
            <a:r>
              <a:rPr lang="en" sz="3600" b="1" i="0" u="none" strike="noStrike" cap="none" dirty="0">
                <a:solidFill>
                  <a:schemeClr val="dk1"/>
                </a:solidFill>
                <a:latin typeface="Arial"/>
                <a:ea typeface="Arial"/>
                <a:cs typeface="Arial"/>
                <a:sym typeface="Arial"/>
              </a:rPr>
              <a:t>)</a:t>
            </a:r>
            <a:endParaRPr sz="3600" b="1"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75"/>
                                        </p:tgtEl>
                                        <p:attrNameLst>
                                          <p:attrName>style.visibility</p:attrName>
                                        </p:attrNameLst>
                                      </p:cBhvr>
                                      <p:to>
                                        <p:strVal val="visible"/>
                                      </p:to>
                                    </p:set>
                                    <p:animEffect transition="in" filter="fade">
                                      <p:cBhvr>
                                        <p:cTn id="7" dur="500"/>
                                        <p:tgtEl>
                                          <p:spTgt spid="575"/>
                                        </p:tgtEl>
                                      </p:cBhvr>
                                    </p:animEffect>
                                  </p:childTnLst>
                                </p:cTn>
                              </p:par>
                              <p:par>
                                <p:cTn id="8" presetID="10" presetClass="entr" presetSubtype="0" fill="hold" nodeType="withEffect">
                                  <p:stCondLst>
                                    <p:cond delay="0"/>
                                  </p:stCondLst>
                                  <p:childTnLst>
                                    <p:set>
                                      <p:cBhvr>
                                        <p:cTn id="9" dur="1" fill="hold">
                                          <p:stCondLst>
                                            <p:cond delay="0"/>
                                          </p:stCondLst>
                                        </p:cTn>
                                        <p:tgtEl>
                                          <p:spTgt spid="573">
                                            <p:txEl>
                                              <p:pRg st="0" end="0"/>
                                            </p:txEl>
                                          </p:spTgt>
                                        </p:tgtEl>
                                        <p:attrNameLst>
                                          <p:attrName>style.visibility</p:attrName>
                                        </p:attrNameLst>
                                      </p:cBhvr>
                                      <p:to>
                                        <p:strVal val="visible"/>
                                      </p:to>
                                    </p:set>
                                    <p:animEffect transition="in" filter="fade">
                                      <p:cBhvr>
                                        <p:cTn id="10" dur="500"/>
                                        <p:tgtEl>
                                          <p:spTgt spid="57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73">
                                            <p:txEl>
                                              <p:pRg st="1" end="1"/>
                                            </p:txEl>
                                          </p:spTgt>
                                        </p:tgtEl>
                                        <p:attrNameLst>
                                          <p:attrName>style.visibility</p:attrName>
                                        </p:attrNameLst>
                                      </p:cBhvr>
                                      <p:to>
                                        <p:strVal val="visible"/>
                                      </p:to>
                                    </p:set>
                                    <p:animEffect transition="in" filter="fade">
                                      <p:cBhvr>
                                        <p:cTn id="13" dur="500"/>
                                        <p:tgtEl>
                                          <p:spTgt spid="57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73">
                                            <p:txEl>
                                              <p:pRg st="2" end="2"/>
                                            </p:txEl>
                                          </p:spTgt>
                                        </p:tgtEl>
                                        <p:attrNameLst>
                                          <p:attrName>style.visibility</p:attrName>
                                        </p:attrNameLst>
                                      </p:cBhvr>
                                      <p:to>
                                        <p:strVal val="visible"/>
                                      </p:to>
                                    </p:set>
                                    <p:animEffect transition="in" filter="fade">
                                      <p:cBhvr>
                                        <p:cTn id="16" dur="500"/>
                                        <p:tgtEl>
                                          <p:spTgt spid="57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49"/>
          <p:cNvSpPr txBox="1">
            <a:spLocks noGrp="1"/>
          </p:cNvSpPr>
          <p:nvPr>
            <p:ph type="body" idx="1"/>
          </p:nvPr>
        </p:nvSpPr>
        <p:spPr>
          <a:xfrm>
            <a:off x="328466" y="1374875"/>
            <a:ext cx="6524399" cy="4888126"/>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15000"/>
              </a:lnSpc>
              <a:spcBef>
                <a:spcPts val="0"/>
              </a:spcBef>
              <a:spcAft>
                <a:spcPts val="0"/>
              </a:spcAft>
              <a:buClr>
                <a:schemeClr val="dk1"/>
              </a:buClr>
              <a:buSzPts val="600"/>
              <a:buFont typeface="Arial"/>
              <a:buNone/>
            </a:pPr>
            <a:r>
              <a:rPr lang="en" sz="2400" b="0" i="0" u="none" strike="noStrike" cap="none" dirty="0">
                <a:solidFill>
                  <a:srgbClr val="999999"/>
                </a:solidFill>
                <a:latin typeface="Consolas"/>
                <a:ea typeface="Consolas"/>
                <a:cs typeface="Consolas"/>
                <a:sym typeface="Consolas"/>
              </a:rPr>
              <a:t>/* somewhere else in our code… */</a:t>
            </a:r>
            <a:endParaRPr dirty="0"/>
          </a:p>
          <a:p>
            <a:pPr marL="228600" marR="0" lvl="0" indent="-228600" algn="l" rtl="0">
              <a:lnSpc>
                <a:spcPct val="115000"/>
              </a:lnSpc>
              <a:spcBef>
                <a:spcPts val="0"/>
              </a:spcBef>
              <a:spcAft>
                <a:spcPts val="0"/>
              </a:spcAft>
              <a:buClr>
                <a:schemeClr val="dk1"/>
              </a:buClr>
              <a:buSzPts val="600"/>
              <a:buFont typeface="Arial"/>
              <a:buNone/>
            </a:pPr>
            <a:endParaRPr sz="2400" b="0" i="0" u="none" strike="noStrike" cap="none" dirty="0">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600"/>
              <a:buFont typeface="Arial"/>
              <a:buNone/>
            </a:pPr>
            <a:endParaRPr sz="2400" b="0" i="0" u="none" strike="noStrike" cap="none" dirty="0">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600"/>
              <a:buFont typeface="Arial"/>
              <a:buNone/>
            </a:pPr>
            <a:r>
              <a:rPr lang="en" sz="2400" b="0" i="0" u="none" strike="noStrike" cap="none" dirty="0" err="1">
                <a:solidFill>
                  <a:schemeClr val="dk1"/>
                </a:solidFill>
                <a:latin typeface="Consolas"/>
                <a:ea typeface="Consolas"/>
                <a:cs typeface="Consolas"/>
                <a:sym typeface="Consolas"/>
              </a:rPr>
              <a:t>my</a:t>
            </a:r>
            <a:r>
              <a:rPr lang="en" sz="2400" dirty="0" err="1">
                <a:latin typeface="Consolas"/>
                <a:ea typeface="Consolas"/>
                <a:cs typeface="Consolas"/>
                <a:sym typeface="Consolas"/>
              </a:rPr>
              <a:t>Accountant.priceBooks</a:t>
            </a:r>
            <a:r>
              <a:rPr lang="en" sz="2400" dirty="0">
                <a:latin typeface="Consolas"/>
                <a:ea typeface="Consolas"/>
                <a:cs typeface="Consolas"/>
                <a:sym typeface="Consolas"/>
              </a:rPr>
              <a:t>(2, 16);</a:t>
            </a:r>
            <a:endParaRPr dirty="0"/>
          </a:p>
          <a:p>
            <a:pPr marL="228600" marR="0" lvl="0" indent="-228600" algn="l" rtl="0">
              <a:lnSpc>
                <a:spcPct val="90000"/>
              </a:lnSpc>
              <a:spcBef>
                <a:spcPts val="0"/>
              </a:spcBef>
              <a:spcAft>
                <a:spcPts val="0"/>
              </a:spcAft>
              <a:buClr>
                <a:schemeClr val="dk1"/>
              </a:buClr>
              <a:buSzPts val="800"/>
              <a:buFont typeface="Arial"/>
              <a:buNone/>
            </a:pPr>
            <a:endParaRPr sz="3200" b="0" i="0" u="none" strike="noStrike" cap="none" dirty="0">
              <a:solidFill>
                <a:schemeClr val="dk1"/>
              </a:solidFill>
              <a:latin typeface="Arial"/>
              <a:ea typeface="Arial"/>
              <a:cs typeface="Arial"/>
              <a:sym typeface="Arial"/>
            </a:endParaRPr>
          </a:p>
        </p:txBody>
      </p:sp>
      <p:cxnSp>
        <p:nvCxnSpPr>
          <p:cNvPr id="531" name="Google Shape;531;p49"/>
          <p:cNvCxnSpPr/>
          <p:nvPr/>
        </p:nvCxnSpPr>
        <p:spPr>
          <a:xfrm>
            <a:off x="6203000" y="1436733"/>
            <a:ext cx="0" cy="5053998"/>
          </a:xfrm>
          <a:prstGeom prst="straightConnector1">
            <a:avLst/>
          </a:prstGeom>
          <a:noFill/>
          <a:ln w="38100" cap="flat" cmpd="sng">
            <a:solidFill>
              <a:srgbClr val="999999"/>
            </a:solidFill>
            <a:prstDash val="solid"/>
            <a:round/>
            <a:headEnd type="none" w="sm" len="sm"/>
            <a:tailEnd type="none" w="sm" len="sm"/>
          </a:ln>
        </p:spPr>
      </p:cxnSp>
      <p:sp>
        <p:nvSpPr>
          <p:cNvPr id="532" name="Google Shape;532;p49"/>
          <p:cNvSpPr txBox="1">
            <a:spLocks noGrp="1"/>
          </p:cNvSpPr>
          <p:nvPr>
            <p:ph type="body" idx="1"/>
          </p:nvPr>
        </p:nvSpPr>
        <p:spPr>
          <a:xfrm>
            <a:off x="-37600" y="3455167"/>
            <a:ext cx="6203199" cy="2922799"/>
          </a:xfrm>
          <a:prstGeom prst="rect">
            <a:avLst/>
          </a:prstGeom>
          <a:noFill/>
          <a:ln>
            <a:noFill/>
          </a:ln>
        </p:spPr>
        <p:txBody>
          <a:bodyPr spcFirstLastPara="1" wrap="square" lIns="121900" tIns="121900" rIns="121900" bIns="121900" anchor="ctr" anchorCtr="0">
            <a:noAutofit/>
          </a:bodyPr>
          <a:lstStyle/>
          <a:p>
            <a:pPr marL="609585" marR="0" lvl="0" indent="-469883" algn="l" rtl="0">
              <a:lnSpc>
                <a:spcPct val="90000"/>
              </a:lnSpc>
              <a:spcBef>
                <a:spcPts val="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Java does “parameter passing” by:</a:t>
            </a:r>
            <a:endParaRPr sz="2400" b="0" i="0" u="none" strike="noStrike" cap="none" dirty="0">
              <a:solidFill>
                <a:schemeClr val="dk1"/>
              </a:solidFill>
              <a:latin typeface="Arial"/>
              <a:ea typeface="Arial"/>
              <a:cs typeface="Arial"/>
              <a:sym typeface="Arial"/>
            </a:endParaRPr>
          </a:p>
          <a:p>
            <a:pPr marL="1219170" marR="0" lvl="1" indent="-469869" algn="l" rtl="0">
              <a:lnSpc>
                <a:spcPct val="90000"/>
              </a:lnSpc>
              <a:spcBef>
                <a:spcPts val="1200"/>
              </a:spcBef>
              <a:spcAft>
                <a:spcPts val="0"/>
              </a:spcAft>
              <a:buClr>
                <a:schemeClr val="dk1"/>
              </a:buClr>
              <a:buSzPts val="2000"/>
              <a:buFont typeface="Courier New"/>
              <a:buChar char="o"/>
            </a:pPr>
            <a:r>
              <a:rPr lang="en" sz="2000" b="0" i="0" u="none" strike="noStrike" cap="none" dirty="0">
                <a:solidFill>
                  <a:schemeClr val="dk1"/>
                </a:solidFill>
                <a:latin typeface="Arial"/>
                <a:ea typeface="Arial"/>
                <a:cs typeface="Arial"/>
                <a:sym typeface="Arial"/>
              </a:rPr>
              <a:t>first checking that one-to-one correspondence is honored, </a:t>
            </a:r>
            <a:endParaRPr sz="2000" b="0" i="0" u="none" strike="noStrike" cap="none" dirty="0">
              <a:solidFill>
                <a:schemeClr val="dk1"/>
              </a:solidFill>
              <a:latin typeface="Arial"/>
              <a:ea typeface="Arial"/>
              <a:cs typeface="Arial"/>
              <a:sym typeface="Arial"/>
            </a:endParaRPr>
          </a:p>
          <a:p>
            <a:pPr marL="1219170" marR="0" lvl="1" indent="-469869" algn="l" rtl="0">
              <a:lnSpc>
                <a:spcPct val="90000"/>
              </a:lnSpc>
              <a:spcBef>
                <a:spcPts val="1200"/>
              </a:spcBef>
              <a:spcAft>
                <a:spcPts val="0"/>
              </a:spcAft>
              <a:buClr>
                <a:schemeClr val="dk1"/>
              </a:buClr>
              <a:buSzPts val="2000"/>
              <a:buFont typeface="Courier New"/>
              <a:buChar char="o"/>
            </a:pPr>
            <a:r>
              <a:rPr lang="en" sz="2000" b="0" i="0" u="none" strike="noStrike" cap="none" dirty="0">
                <a:solidFill>
                  <a:schemeClr val="dk1"/>
                </a:solidFill>
                <a:latin typeface="Arial"/>
                <a:ea typeface="Arial"/>
                <a:cs typeface="Arial"/>
                <a:sym typeface="Arial"/>
              </a:rPr>
              <a:t>then substituting arguments for parameters, </a:t>
            </a:r>
            <a:endParaRPr sz="2000" b="0" i="0" u="none" strike="noStrike" cap="none" dirty="0">
              <a:solidFill>
                <a:schemeClr val="dk1"/>
              </a:solidFill>
              <a:latin typeface="Arial"/>
              <a:ea typeface="Arial"/>
              <a:cs typeface="Arial"/>
              <a:sym typeface="Arial"/>
            </a:endParaRPr>
          </a:p>
          <a:p>
            <a:pPr marL="1219170" marR="0" lvl="1" indent="-469869" algn="l" rtl="0">
              <a:lnSpc>
                <a:spcPct val="90000"/>
              </a:lnSpc>
              <a:spcBef>
                <a:spcPts val="1200"/>
              </a:spcBef>
              <a:spcAft>
                <a:spcPts val="0"/>
              </a:spcAft>
              <a:buClr>
                <a:schemeClr val="dk1"/>
              </a:buClr>
              <a:buSzPts val="2000"/>
              <a:buFont typeface="Courier New"/>
              <a:buChar char="o"/>
            </a:pPr>
            <a:r>
              <a:rPr lang="en" sz="2000" b="0" i="0" u="none" strike="noStrike" cap="none" dirty="0">
                <a:solidFill>
                  <a:schemeClr val="dk1"/>
                </a:solidFill>
                <a:latin typeface="Arial"/>
                <a:ea typeface="Arial"/>
                <a:cs typeface="Arial"/>
                <a:sym typeface="Arial"/>
              </a:rPr>
              <a:t>and finally executing the method body using the arguments</a:t>
            </a:r>
            <a:endParaRPr sz="2000" b="0" i="0" u="none" strike="noStrike" cap="none" dirty="0">
              <a:solidFill>
                <a:schemeClr val="dk1"/>
              </a:solidFill>
              <a:latin typeface="Arial"/>
              <a:ea typeface="Arial"/>
              <a:cs typeface="Arial"/>
              <a:sym typeface="Arial"/>
            </a:endParaRPr>
          </a:p>
        </p:txBody>
      </p:sp>
      <p:sp>
        <p:nvSpPr>
          <p:cNvPr id="533" name="Google Shape;533;p49"/>
          <p:cNvSpPr txBox="1"/>
          <p:nvPr/>
        </p:nvSpPr>
        <p:spPr>
          <a:xfrm>
            <a:off x="6240400" y="1397000"/>
            <a:ext cx="6000000" cy="49677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Clr>
                <a:schemeClr val="dk1"/>
              </a:buClr>
              <a:buSzPts val="2400"/>
              <a:buFont typeface="Arial"/>
              <a:buNone/>
            </a:pPr>
            <a:endParaRPr sz="2400" b="0" i="0" u="none" strike="noStrike" cap="none" dirty="0">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dirty="0">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dirty="0">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dirty="0">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525"/>
              <a:buFont typeface="Consolas"/>
              <a:buNone/>
            </a:pPr>
            <a:r>
              <a:rPr lang="en" sz="2100" b="0" i="0" u="none" strike="noStrike" cap="none" dirty="0">
                <a:solidFill>
                  <a:srgbClr val="999999"/>
                </a:solidFill>
                <a:latin typeface="Consolas"/>
                <a:ea typeface="Consolas"/>
                <a:cs typeface="Consolas"/>
                <a:sym typeface="Consolas"/>
              </a:rPr>
              <a:t>/* in the </a:t>
            </a:r>
            <a:r>
              <a:rPr lang="en" sz="2100" b="0" i="0" u="none" strike="noStrike" cap="none" dirty="0" err="1">
                <a:solidFill>
                  <a:srgbClr val="999999"/>
                </a:solidFill>
                <a:latin typeface="Consolas"/>
                <a:ea typeface="Consolas"/>
                <a:cs typeface="Consolas"/>
                <a:sym typeface="Consolas"/>
              </a:rPr>
              <a:t>BookstoreAccountant</a:t>
            </a:r>
            <a:r>
              <a:rPr lang="en" sz="2100" b="0" i="0" u="none" strike="noStrike" cap="none" dirty="0">
                <a:solidFill>
                  <a:srgbClr val="999999"/>
                </a:solidFill>
                <a:latin typeface="Consolas"/>
                <a:ea typeface="Consolas"/>
                <a:cs typeface="Consolas"/>
                <a:sym typeface="Consolas"/>
              </a:rPr>
              <a:t> class… */</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dirty="0">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600"/>
              <a:buFont typeface="Consolas"/>
              <a:buNone/>
            </a:pPr>
            <a:endParaRPr lang="en" sz="2400" b="0" i="0" u="none" strike="noStrike" cap="none" dirty="0">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600"/>
              <a:buFont typeface="Consolas"/>
              <a:buNone/>
            </a:pPr>
            <a:r>
              <a:rPr lang="en" sz="2400" b="0" i="0" u="none" strike="noStrike" cap="none" dirty="0">
                <a:solidFill>
                  <a:schemeClr val="dk1"/>
                </a:solidFill>
                <a:latin typeface="Consolas"/>
                <a:ea typeface="Consolas"/>
                <a:cs typeface="Consolas"/>
                <a:sym typeface="Consolas"/>
              </a:rPr>
              <a:t>	</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Arial"/>
              <a:buNone/>
            </a:pPr>
            <a:r>
              <a:rPr lang="en" sz="1700" b="0" i="0" u="none" strike="noStrike" cap="none" dirty="0">
                <a:solidFill>
                  <a:schemeClr val="dk1"/>
                </a:solidFill>
                <a:latin typeface="Consolas"/>
                <a:ea typeface="Consolas"/>
                <a:cs typeface="Consolas"/>
                <a:sym typeface="Consolas"/>
              </a:rPr>
              <a:t>public int </a:t>
            </a:r>
            <a:r>
              <a:rPr lang="en" sz="1700" b="0" i="0" u="none" strike="noStrike" cap="none" dirty="0" err="1">
                <a:solidFill>
                  <a:schemeClr val="dk1"/>
                </a:solidFill>
                <a:latin typeface="Consolas"/>
                <a:ea typeface="Consolas"/>
                <a:cs typeface="Consolas"/>
                <a:sym typeface="Consolas"/>
              </a:rPr>
              <a:t>priceBooks</a:t>
            </a:r>
            <a:r>
              <a:rPr lang="en" sz="1700" b="0" i="0" u="none" strike="noStrike" cap="none" dirty="0">
                <a:solidFill>
                  <a:schemeClr val="dk1"/>
                </a:solidFill>
                <a:latin typeface="Consolas"/>
                <a:ea typeface="Consolas"/>
                <a:cs typeface="Consolas"/>
                <a:sym typeface="Consolas"/>
              </a:rPr>
              <a:t>(</a:t>
            </a:r>
            <a:r>
              <a:rPr lang="en" sz="1700" b="0" i="0" u="none" strike="noStrike" cap="none" dirty="0">
                <a:solidFill>
                  <a:srgbClr val="000000"/>
                </a:solidFill>
                <a:latin typeface="Consolas"/>
                <a:ea typeface="Consolas"/>
                <a:cs typeface="Consolas"/>
                <a:sym typeface="Consolas"/>
              </a:rPr>
              <a:t>int </a:t>
            </a:r>
            <a:r>
              <a:rPr lang="en" sz="1700" b="0" i="0" u="none" strike="noStrike" cap="none" dirty="0" err="1">
                <a:solidFill>
                  <a:srgbClr val="000000"/>
                </a:solidFill>
                <a:latin typeface="Consolas"/>
                <a:ea typeface="Consolas"/>
                <a:cs typeface="Consolas"/>
                <a:sym typeface="Consolas"/>
              </a:rPr>
              <a:t>numCps</a:t>
            </a:r>
            <a:r>
              <a:rPr lang="en" sz="1700" b="0" i="0" u="none" strike="noStrike" cap="none" dirty="0">
                <a:solidFill>
                  <a:srgbClr val="000000"/>
                </a:solidFill>
                <a:latin typeface="Consolas"/>
                <a:ea typeface="Consolas"/>
                <a:cs typeface="Consolas"/>
                <a:sym typeface="Consolas"/>
              </a:rPr>
              <a:t>, int price</a:t>
            </a:r>
            <a:r>
              <a:rPr lang="en" sz="1700" b="0" i="0" u="none" strike="noStrike" cap="none" dirty="0">
                <a:solidFill>
                  <a:schemeClr val="dk1"/>
                </a:solidFill>
                <a:latin typeface="Consolas"/>
                <a:ea typeface="Consolas"/>
                <a:cs typeface="Consolas"/>
                <a:sym typeface="Consolas"/>
              </a:rPr>
              <a:t>) {</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Consolas"/>
              <a:buNone/>
            </a:pPr>
            <a:r>
              <a:rPr lang="en" sz="1700" b="0" i="0" u="none" strike="noStrike" cap="none" dirty="0">
                <a:solidFill>
                  <a:schemeClr val="dk1"/>
                </a:solidFill>
                <a:latin typeface="Consolas"/>
                <a:ea typeface="Consolas"/>
                <a:cs typeface="Consolas"/>
                <a:sym typeface="Consolas"/>
              </a:rPr>
              <a:t>    return (</a:t>
            </a:r>
            <a:r>
              <a:rPr lang="en" sz="1700" b="0" i="0" u="none" strike="noStrike" cap="none" dirty="0" err="1">
                <a:solidFill>
                  <a:schemeClr val="dk1"/>
                </a:solidFill>
                <a:latin typeface="Consolas"/>
                <a:ea typeface="Consolas"/>
                <a:cs typeface="Consolas"/>
                <a:sym typeface="Consolas"/>
              </a:rPr>
              <a:t>numCps</a:t>
            </a:r>
            <a:r>
              <a:rPr lang="en" sz="1700" b="0" i="0" u="none" strike="noStrike" cap="none" dirty="0">
                <a:solidFill>
                  <a:schemeClr val="dk1"/>
                </a:solidFill>
                <a:latin typeface="Consolas"/>
                <a:ea typeface="Consolas"/>
                <a:cs typeface="Consolas"/>
                <a:sym typeface="Consolas"/>
              </a:rPr>
              <a:t> * price);</a:t>
            </a:r>
            <a:endParaRPr sz="14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Consolas"/>
              <a:buNone/>
            </a:pPr>
            <a:r>
              <a:rPr lang="en" sz="1700" b="0" i="0" u="none" strike="noStrike" cap="none" dirty="0">
                <a:solidFill>
                  <a:schemeClr val="dk1"/>
                </a:solidFill>
                <a:latin typeface="Consolas"/>
                <a:ea typeface="Consolas"/>
                <a:cs typeface="Consolas"/>
                <a:sym typeface="Consolas"/>
              </a:rPr>
              <a:t>}</a:t>
            </a:r>
            <a:endParaRPr sz="1400" b="0" i="0" u="none" strike="noStrike" cap="none" dirty="0">
              <a:solidFill>
                <a:srgbClr val="000000"/>
              </a:solidFill>
              <a:latin typeface="Arial"/>
              <a:ea typeface="Arial"/>
              <a:cs typeface="Arial"/>
              <a:sym typeface="Arial"/>
            </a:endParaRPr>
          </a:p>
        </p:txBody>
      </p:sp>
      <p:sp>
        <p:nvSpPr>
          <p:cNvPr id="534" name="Google Shape;534;p49"/>
          <p:cNvSpPr txBox="1">
            <a:spLocks noGrp="1"/>
          </p:cNvSpPr>
          <p:nvPr>
            <p:ph type="title"/>
          </p:nvPr>
        </p:nvSpPr>
        <p:spPr>
          <a:xfrm>
            <a:off x="615950" y="231461"/>
            <a:ext cx="11971198"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Calling Methods That Have Parameters (6/9)</a:t>
            </a:r>
            <a:endParaRPr sz="3600" b="1"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33"/>
                                        </p:tgtEl>
                                        <p:attrNameLst>
                                          <p:attrName>style.visibility</p:attrName>
                                        </p:attrNameLst>
                                      </p:cBhvr>
                                      <p:to>
                                        <p:strVal val="visible"/>
                                      </p:to>
                                    </p:set>
                                    <p:animEffect transition="in" filter="fade">
                                      <p:cBhvr>
                                        <p:cTn id="7" dur="500"/>
                                        <p:tgtEl>
                                          <p:spTgt spid="5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30">
                                            <p:txEl>
                                              <p:pRg st="0" end="0"/>
                                            </p:txEl>
                                          </p:spTgt>
                                        </p:tgtEl>
                                        <p:attrNameLst>
                                          <p:attrName>style.visibility</p:attrName>
                                        </p:attrNameLst>
                                      </p:cBhvr>
                                      <p:to>
                                        <p:strVal val="visible"/>
                                      </p:to>
                                    </p:set>
                                    <p:animEffect transition="in" filter="fade">
                                      <p:cBhvr>
                                        <p:cTn id="12" dur="500"/>
                                        <p:tgtEl>
                                          <p:spTgt spid="53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30">
                                            <p:txEl>
                                              <p:pRg st="3" end="3"/>
                                            </p:txEl>
                                          </p:spTgt>
                                        </p:tgtEl>
                                        <p:attrNameLst>
                                          <p:attrName>style.visibility</p:attrName>
                                        </p:attrNameLst>
                                      </p:cBhvr>
                                      <p:to>
                                        <p:strVal val="visible"/>
                                      </p:to>
                                    </p:set>
                                    <p:animEffect transition="in" filter="fade">
                                      <p:cBhvr>
                                        <p:cTn id="17" dur="500"/>
                                        <p:tgtEl>
                                          <p:spTgt spid="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32">
                                            <p:txEl>
                                              <p:pRg st="0" end="0"/>
                                            </p:txEl>
                                          </p:spTgt>
                                        </p:tgtEl>
                                        <p:attrNameLst>
                                          <p:attrName>style.visibility</p:attrName>
                                        </p:attrNameLst>
                                      </p:cBhvr>
                                      <p:to>
                                        <p:strVal val="visible"/>
                                      </p:to>
                                    </p:set>
                                    <p:animEffect transition="in" filter="fade">
                                      <p:cBhvr>
                                        <p:cTn id="22" dur="500"/>
                                        <p:tgtEl>
                                          <p:spTgt spid="532">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32">
                                            <p:txEl>
                                              <p:pRg st="1" end="1"/>
                                            </p:txEl>
                                          </p:spTgt>
                                        </p:tgtEl>
                                        <p:attrNameLst>
                                          <p:attrName>style.visibility</p:attrName>
                                        </p:attrNameLst>
                                      </p:cBhvr>
                                      <p:to>
                                        <p:strVal val="visible"/>
                                      </p:to>
                                    </p:set>
                                    <p:animEffect transition="in" filter="fade">
                                      <p:cBhvr>
                                        <p:cTn id="27" dur="500"/>
                                        <p:tgtEl>
                                          <p:spTgt spid="532">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32">
                                            <p:txEl>
                                              <p:pRg st="2" end="2"/>
                                            </p:txEl>
                                          </p:spTgt>
                                        </p:tgtEl>
                                        <p:attrNameLst>
                                          <p:attrName>style.visibility</p:attrName>
                                        </p:attrNameLst>
                                      </p:cBhvr>
                                      <p:to>
                                        <p:strVal val="visible"/>
                                      </p:to>
                                    </p:set>
                                    <p:animEffect transition="in" filter="fade">
                                      <p:cBhvr>
                                        <p:cTn id="32" dur="500"/>
                                        <p:tgtEl>
                                          <p:spTgt spid="532">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32">
                                            <p:txEl>
                                              <p:pRg st="3" end="3"/>
                                            </p:txEl>
                                          </p:spTgt>
                                        </p:tgtEl>
                                        <p:attrNameLst>
                                          <p:attrName>style.visibility</p:attrName>
                                        </p:attrNameLst>
                                      </p:cBhvr>
                                      <p:to>
                                        <p:strVal val="visible"/>
                                      </p:to>
                                    </p:set>
                                    <p:animEffect transition="in" filter="fade">
                                      <p:cBhvr>
                                        <p:cTn id="37" dur="500"/>
                                        <p:tgtEl>
                                          <p:spTgt spid="53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50"/>
          <p:cNvSpPr txBox="1">
            <a:spLocks noGrp="1"/>
          </p:cNvSpPr>
          <p:nvPr>
            <p:ph type="body" idx="1"/>
          </p:nvPr>
        </p:nvSpPr>
        <p:spPr>
          <a:xfrm>
            <a:off x="328466" y="1374875"/>
            <a:ext cx="6524399" cy="4888200"/>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15000"/>
              </a:lnSpc>
              <a:spcBef>
                <a:spcPts val="0"/>
              </a:spcBef>
              <a:spcAft>
                <a:spcPts val="0"/>
              </a:spcAft>
              <a:buClr>
                <a:schemeClr val="dk1"/>
              </a:buClr>
              <a:buSzPts val="600"/>
              <a:buFont typeface="Arial"/>
              <a:buNone/>
            </a:pPr>
            <a:r>
              <a:rPr lang="en" sz="2400" b="0" i="0" u="none" strike="noStrike" cap="none">
                <a:solidFill>
                  <a:srgbClr val="999999"/>
                </a:solidFill>
                <a:latin typeface="Consolas"/>
                <a:ea typeface="Consolas"/>
                <a:cs typeface="Consolas"/>
                <a:sym typeface="Consolas"/>
              </a:rPr>
              <a:t>/* somewhere else in our code… */</a:t>
            </a:r>
            <a:endParaRPr/>
          </a:p>
          <a:p>
            <a:pPr marL="228600" marR="0" lvl="0" indent="-228600" algn="l" rtl="0">
              <a:lnSpc>
                <a:spcPct val="115000"/>
              </a:lnSpc>
              <a:spcBef>
                <a:spcPts val="0"/>
              </a:spcBef>
              <a:spcAft>
                <a:spcPts val="0"/>
              </a:spcAft>
              <a:buClr>
                <a:schemeClr val="dk1"/>
              </a:buClr>
              <a:buSzPts val="600"/>
              <a:buFont typeface="Arial"/>
              <a:buNone/>
            </a:pPr>
            <a:endParaRPr sz="2400" b="0" i="0" u="none" strike="noStrike" cap="none">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600"/>
              <a:buFont typeface="Arial"/>
              <a:buNone/>
            </a:pPr>
            <a:endParaRPr sz="2400" b="0" i="0" u="none" strike="noStrike" cap="none">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600"/>
              <a:buFont typeface="Arial"/>
              <a:buNone/>
            </a:pPr>
            <a:r>
              <a:rPr lang="en" sz="2400" b="0" i="0" u="none" strike="noStrike" cap="none">
                <a:solidFill>
                  <a:schemeClr val="dk1"/>
                </a:solidFill>
                <a:latin typeface="Consolas"/>
                <a:ea typeface="Consolas"/>
                <a:cs typeface="Consolas"/>
                <a:sym typeface="Consolas"/>
              </a:rPr>
              <a:t>my</a:t>
            </a:r>
            <a:r>
              <a:rPr lang="en" sz="2400">
                <a:latin typeface="Consolas"/>
                <a:ea typeface="Consolas"/>
                <a:cs typeface="Consolas"/>
                <a:sym typeface="Consolas"/>
              </a:rPr>
              <a:t>Accountant.priceBooks(</a:t>
            </a:r>
            <a:r>
              <a:rPr lang="en" sz="2400">
                <a:solidFill>
                  <a:srgbClr val="FF0000"/>
                </a:solidFill>
                <a:latin typeface="Consolas"/>
                <a:ea typeface="Consolas"/>
                <a:cs typeface="Consolas"/>
                <a:sym typeface="Consolas"/>
              </a:rPr>
              <a:t>2</a:t>
            </a:r>
            <a:r>
              <a:rPr lang="en" sz="2400">
                <a:latin typeface="Consolas"/>
                <a:ea typeface="Consolas"/>
                <a:cs typeface="Consolas"/>
                <a:sym typeface="Consolas"/>
              </a:rPr>
              <a:t>, </a:t>
            </a:r>
            <a:r>
              <a:rPr lang="en" sz="2400">
                <a:solidFill>
                  <a:srgbClr val="0000FF"/>
                </a:solidFill>
                <a:latin typeface="Consolas"/>
                <a:ea typeface="Consolas"/>
                <a:cs typeface="Consolas"/>
                <a:sym typeface="Consolas"/>
              </a:rPr>
              <a:t>16</a:t>
            </a:r>
            <a:r>
              <a:rPr lang="en" sz="2400">
                <a:latin typeface="Consolas"/>
                <a:ea typeface="Consolas"/>
                <a:cs typeface="Consolas"/>
                <a:sym typeface="Consolas"/>
              </a:rPr>
              <a:t>);</a:t>
            </a:r>
            <a:endParaRPr/>
          </a:p>
          <a:p>
            <a:pPr marL="228600" marR="0" lvl="0" indent="-228600" algn="l" rtl="0">
              <a:lnSpc>
                <a:spcPct val="90000"/>
              </a:lnSpc>
              <a:spcBef>
                <a:spcPts val="0"/>
              </a:spcBef>
              <a:spcAft>
                <a:spcPts val="0"/>
              </a:spcAft>
              <a:buClr>
                <a:schemeClr val="dk1"/>
              </a:buClr>
              <a:buSzPts val="800"/>
              <a:buFont typeface="Arial"/>
              <a:buNone/>
            </a:pPr>
            <a:endParaRPr sz="3200" b="0" i="0" u="none" strike="noStrike" cap="none">
              <a:solidFill>
                <a:schemeClr val="dk1"/>
              </a:solidFill>
              <a:latin typeface="Arial"/>
              <a:ea typeface="Arial"/>
              <a:cs typeface="Arial"/>
              <a:sym typeface="Arial"/>
            </a:endParaRPr>
          </a:p>
        </p:txBody>
      </p:sp>
      <p:cxnSp>
        <p:nvCxnSpPr>
          <p:cNvPr id="540" name="Google Shape;540;p50"/>
          <p:cNvCxnSpPr/>
          <p:nvPr/>
        </p:nvCxnSpPr>
        <p:spPr>
          <a:xfrm>
            <a:off x="6203000" y="1436733"/>
            <a:ext cx="0" cy="5054100"/>
          </a:xfrm>
          <a:prstGeom prst="straightConnector1">
            <a:avLst/>
          </a:prstGeom>
          <a:noFill/>
          <a:ln w="38100" cap="flat" cmpd="sng">
            <a:solidFill>
              <a:srgbClr val="999999"/>
            </a:solidFill>
            <a:prstDash val="solid"/>
            <a:round/>
            <a:headEnd type="none" w="sm" len="sm"/>
            <a:tailEnd type="none" w="sm" len="sm"/>
          </a:ln>
        </p:spPr>
      </p:cxnSp>
      <p:sp>
        <p:nvSpPr>
          <p:cNvPr id="541" name="Google Shape;541;p50"/>
          <p:cNvSpPr txBox="1">
            <a:spLocks noGrp="1"/>
          </p:cNvSpPr>
          <p:nvPr>
            <p:ph type="body" idx="1"/>
          </p:nvPr>
        </p:nvSpPr>
        <p:spPr>
          <a:xfrm>
            <a:off x="-37600" y="3455167"/>
            <a:ext cx="6203099" cy="2922900"/>
          </a:xfrm>
          <a:prstGeom prst="rect">
            <a:avLst/>
          </a:prstGeom>
          <a:noFill/>
          <a:ln>
            <a:noFill/>
          </a:ln>
        </p:spPr>
        <p:txBody>
          <a:bodyPr spcFirstLastPara="1" wrap="square" lIns="121900" tIns="121900" rIns="121900" bIns="121900" anchor="ctr" anchorCtr="0">
            <a:noAutofit/>
          </a:bodyPr>
          <a:lstStyle/>
          <a:p>
            <a:pPr marL="609584" marR="0" lvl="0" indent="-469884" algn="l" rtl="0">
              <a:lnSpc>
                <a:spcPct val="90000"/>
              </a:lnSpc>
              <a:spcBef>
                <a:spcPts val="0"/>
              </a:spcBef>
              <a:spcAft>
                <a:spcPts val="0"/>
              </a:spcAft>
              <a:buClr>
                <a:schemeClr val="dk1"/>
              </a:buClr>
              <a:buSzPts val="2400"/>
              <a:buFont typeface="Arial"/>
              <a:buChar char="●"/>
            </a:pPr>
            <a:r>
              <a:rPr lang="en" sz="2400" b="0" i="0" u="none" strike="noStrike" cap="none">
                <a:solidFill>
                  <a:schemeClr val="dk1"/>
                </a:solidFill>
                <a:latin typeface="Arial"/>
                <a:ea typeface="Arial"/>
                <a:cs typeface="Arial"/>
                <a:sym typeface="Arial"/>
              </a:rPr>
              <a:t>Java does “parameter passing” by:</a:t>
            </a:r>
            <a:endParaRPr sz="2400" b="0" i="0" u="none" strike="noStrike" cap="none">
              <a:solidFill>
                <a:schemeClr val="dk1"/>
              </a:solidFill>
              <a:latin typeface="Arial"/>
              <a:ea typeface="Arial"/>
              <a:cs typeface="Arial"/>
              <a:sym typeface="Arial"/>
            </a:endParaRPr>
          </a:p>
          <a:p>
            <a:pPr marL="1219169" marR="0" lvl="1" indent="-469869" algn="l" rtl="0">
              <a:lnSpc>
                <a:spcPct val="90000"/>
              </a:lnSpc>
              <a:spcBef>
                <a:spcPts val="1200"/>
              </a:spcBef>
              <a:spcAft>
                <a:spcPts val="0"/>
              </a:spcAft>
              <a:buClr>
                <a:schemeClr val="dk1"/>
              </a:buClr>
              <a:buSzPts val="2000"/>
              <a:buFont typeface="Courier New"/>
              <a:buChar char="o"/>
            </a:pPr>
            <a:r>
              <a:rPr lang="en" sz="2000" b="0" i="0" u="none" strike="noStrike" cap="none">
                <a:solidFill>
                  <a:schemeClr val="dk1"/>
                </a:solidFill>
                <a:latin typeface="Arial"/>
                <a:ea typeface="Arial"/>
                <a:cs typeface="Arial"/>
                <a:sym typeface="Arial"/>
              </a:rPr>
              <a:t>first checking that one-to-one correspondence is honored, </a:t>
            </a:r>
            <a:endParaRPr sz="2000" b="0" i="0" u="none" strike="noStrike" cap="none">
              <a:solidFill>
                <a:schemeClr val="dk1"/>
              </a:solidFill>
              <a:latin typeface="Arial"/>
              <a:ea typeface="Arial"/>
              <a:cs typeface="Arial"/>
              <a:sym typeface="Arial"/>
            </a:endParaRPr>
          </a:p>
          <a:p>
            <a:pPr marL="1219169" marR="0" lvl="1" indent="-469869" algn="l" rtl="0">
              <a:lnSpc>
                <a:spcPct val="90000"/>
              </a:lnSpc>
              <a:spcBef>
                <a:spcPts val="1200"/>
              </a:spcBef>
              <a:spcAft>
                <a:spcPts val="0"/>
              </a:spcAft>
              <a:buClr>
                <a:schemeClr val="dk1"/>
              </a:buClr>
              <a:buSzPts val="2000"/>
              <a:buFont typeface="Courier New"/>
              <a:buChar char="o"/>
            </a:pPr>
            <a:r>
              <a:rPr lang="en" sz="2000" b="0" i="0" u="none" strike="noStrike" cap="none">
                <a:solidFill>
                  <a:schemeClr val="dk1"/>
                </a:solidFill>
                <a:latin typeface="Arial"/>
                <a:ea typeface="Arial"/>
                <a:cs typeface="Arial"/>
                <a:sym typeface="Arial"/>
              </a:rPr>
              <a:t>then substituting arguments for parameters, </a:t>
            </a:r>
            <a:endParaRPr sz="2000" b="0" i="0" u="none" strike="noStrike" cap="none">
              <a:solidFill>
                <a:schemeClr val="dk1"/>
              </a:solidFill>
              <a:latin typeface="Arial"/>
              <a:ea typeface="Arial"/>
              <a:cs typeface="Arial"/>
              <a:sym typeface="Arial"/>
            </a:endParaRPr>
          </a:p>
          <a:p>
            <a:pPr marL="1219169" marR="0" lvl="1" indent="-469869" algn="l" rtl="0">
              <a:lnSpc>
                <a:spcPct val="90000"/>
              </a:lnSpc>
              <a:spcBef>
                <a:spcPts val="1200"/>
              </a:spcBef>
              <a:spcAft>
                <a:spcPts val="0"/>
              </a:spcAft>
              <a:buClr>
                <a:schemeClr val="dk1"/>
              </a:buClr>
              <a:buSzPts val="2000"/>
              <a:buFont typeface="Courier New"/>
              <a:buChar char="o"/>
            </a:pPr>
            <a:r>
              <a:rPr lang="en" sz="2000" b="0" i="0" u="none" strike="noStrike" cap="none">
                <a:solidFill>
                  <a:schemeClr val="dk1"/>
                </a:solidFill>
                <a:latin typeface="Arial"/>
                <a:ea typeface="Arial"/>
                <a:cs typeface="Arial"/>
                <a:sym typeface="Arial"/>
              </a:rPr>
              <a:t>and finally executing the method body using the arguments</a:t>
            </a:r>
            <a:endParaRPr sz="2000" b="0" i="0" u="none" strike="noStrike" cap="none">
              <a:solidFill>
                <a:schemeClr val="dk1"/>
              </a:solidFill>
              <a:latin typeface="Arial"/>
              <a:ea typeface="Arial"/>
              <a:cs typeface="Arial"/>
              <a:sym typeface="Arial"/>
            </a:endParaRPr>
          </a:p>
        </p:txBody>
      </p:sp>
      <p:sp>
        <p:nvSpPr>
          <p:cNvPr id="542" name="Google Shape;542;p50"/>
          <p:cNvSpPr txBox="1"/>
          <p:nvPr/>
        </p:nvSpPr>
        <p:spPr>
          <a:xfrm>
            <a:off x="6203000" y="1397000"/>
            <a:ext cx="7249200" cy="49677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525"/>
              <a:buFont typeface="Consolas"/>
              <a:buNone/>
            </a:pPr>
            <a:r>
              <a:rPr lang="en" sz="2100" b="0" i="0" u="none" strike="noStrike" cap="none">
                <a:solidFill>
                  <a:srgbClr val="999999"/>
                </a:solidFill>
                <a:latin typeface="Consolas"/>
                <a:ea typeface="Consolas"/>
                <a:cs typeface="Consolas"/>
                <a:sym typeface="Consolas"/>
              </a:rPr>
              <a:t>/* in the BookstoreAccountant class… */</a:t>
            </a:r>
            <a:endParaRPr sz="21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600"/>
              <a:buFont typeface="Consolas"/>
              <a:buNone/>
            </a:pPr>
            <a:r>
              <a:rPr lang="en" sz="2400" b="0" i="0" u="none" strike="noStrike" cap="none">
                <a:solidFill>
                  <a:schemeClr val="dk1"/>
                </a:solidFill>
                <a:latin typeface="Consolas"/>
                <a:ea typeface="Consolas"/>
                <a:cs typeface="Consolas"/>
                <a:sym typeface="Consolas"/>
              </a:rPr>
              <a:t>	</a:t>
            </a:r>
            <a:endParaRPr sz="2400" b="0" i="0" u="none" strike="noStrike" cap="none">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600"/>
              <a:buFont typeface="Consolas"/>
              <a:buNone/>
            </a:pPr>
            <a:endParaRPr sz="2400" b="0" i="0" u="none" strike="noStrike" cap="none">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600"/>
              <a:buFont typeface="Consolas"/>
              <a:buNone/>
            </a:pPr>
            <a:endParaRPr sz="2400" b="0" i="0" u="none" strike="noStrike" cap="none">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425"/>
              <a:buFont typeface="Arial"/>
              <a:buNone/>
            </a:pPr>
            <a:r>
              <a:rPr lang="en" sz="1700" b="0" i="0" u="none" strike="noStrike" cap="none">
                <a:solidFill>
                  <a:schemeClr val="dk1"/>
                </a:solidFill>
                <a:latin typeface="Consolas"/>
                <a:ea typeface="Consolas"/>
                <a:cs typeface="Consolas"/>
                <a:sym typeface="Consolas"/>
              </a:rPr>
              <a:t>public int priceBooks(int </a:t>
            </a:r>
            <a:r>
              <a:rPr lang="en" sz="1700" b="0" i="0" u="none" strike="noStrike" cap="none">
                <a:solidFill>
                  <a:srgbClr val="FF0000"/>
                </a:solidFill>
                <a:latin typeface="Consolas"/>
                <a:ea typeface="Consolas"/>
                <a:cs typeface="Consolas"/>
                <a:sym typeface="Consolas"/>
              </a:rPr>
              <a:t>numCps</a:t>
            </a:r>
            <a:r>
              <a:rPr lang="en" sz="1700" b="0" i="0" u="none" strike="noStrike" cap="none">
                <a:solidFill>
                  <a:schemeClr val="dk1"/>
                </a:solidFill>
                <a:latin typeface="Consolas"/>
                <a:ea typeface="Consolas"/>
                <a:cs typeface="Consolas"/>
                <a:sym typeface="Consolas"/>
              </a:rPr>
              <a:t>, int </a:t>
            </a:r>
            <a:r>
              <a:rPr lang="en" sz="1700" b="0" i="0" u="none" strike="noStrike" cap="none">
                <a:solidFill>
                  <a:srgbClr val="0000FF"/>
                </a:solidFill>
                <a:latin typeface="Consolas"/>
                <a:ea typeface="Consolas"/>
                <a:cs typeface="Consolas"/>
                <a:sym typeface="Consolas"/>
              </a:rPr>
              <a:t>price</a:t>
            </a:r>
            <a:r>
              <a:rPr lang="en" sz="1700" b="0" i="0" u="none" strike="noStrike" cap="none">
                <a:solidFill>
                  <a:schemeClr val="dk1"/>
                </a:solidFill>
                <a:latin typeface="Consolas"/>
                <a:ea typeface="Consolas"/>
                <a:cs typeface="Consolas"/>
                <a:sym typeface="Consolas"/>
              </a:rPr>
              <a:t>)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Consolas"/>
              <a:buNone/>
            </a:pPr>
            <a:r>
              <a:rPr lang="en" sz="1700" b="0" i="0" u="none" strike="noStrike" cap="none">
                <a:solidFill>
                  <a:schemeClr val="dk1"/>
                </a:solidFill>
                <a:latin typeface="Consolas"/>
                <a:ea typeface="Consolas"/>
                <a:cs typeface="Consolas"/>
                <a:sym typeface="Consolas"/>
              </a:rPr>
              <a:t>    return (numCps * price);</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Consolas"/>
              <a:buNone/>
            </a:pPr>
            <a:r>
              <a:rPr lang="en" sz="1700" b="0" i="0" u="none" strike="noStrike" cap="none">
                <a:solidFill>
                  <a:schemeClr val="dk1"/>
                </a:solidFill>
                <a:latin typeface="Consolas"/>
                <a:ea typeface="Consolas"/>
                <a:cs typeface="Consolas"/>
                <a:sym typeface="Consolas"/>
              </a:rPr>
              <a:t>}</a:t>
            </a:r>
            <a:endParaRPr sz="1400" b="0" i="0" u="none" strike="noStrike" cap="none">
              <a:solidFill>
                <a:srgbClr val="000000"/>
              </a:solidFill>
              <a:latin typeface="Arial"/>
              <a:ea typeface="Arial"/>
              <a:cs typeface="Arial"/>
              <a:sym typeface="Arial"/>
            </a:endParaRPr>
          </a:p>
        </p:txBody>
      </p:sp>
      <p:sp>
        <p:nvSpPr>
          <p:cNvPr id="543" name="Google Shape;543;p50"/>
          <p:cNvSpPr txBox="1">
            <a:spLocks noGrp="1"/>
          </p:cNvSpPr>
          <p:nvPr>
            <p:ph type="title"/>
          </p:nvPr>
        </p:nvSpPr>
        <p:spPr>
          <a:xfrm>
            <a:off x="615950" y="231461"/>
            <a:ext cx="11971200" cy="11433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Calling Methods That Have Parameters (7/9)</a:t>
            </a:r>
            <a:endParaRPr sz="3600" b="1" i="0" u="none" strike="noStrike" cap="none" dirty="0">
              <a:solidFill>
                <a:schemeClr val="dk1"/>
              </a:solidFill>
              <a:latin typeface="Arial"/>
              <a:ea typeface="Arial"/>
              <a:cs typeface="Arial"/>
              <a:sym typeface="Arial"/>
            </a:endParaRPr>
          </a:p>
        </p:txBody>
      </p:sp>
      <p:cxnSp>
        <p:nvCxnSpPr>
          <p:cNvPr id="544" name="Google Shape;544;p50"/>
          <p:cNvCxnSpPr/>
          <p:nvPr/>
        </p:nvCxnSpPr>
        <p:spPr>
          <a:xfrm>
            <a:off x="4622675" y="3132475"/>
            <a:ext cx="4967400" cy="1693525"/>
          </a:xfrm>
          <a:prstGeom prst="straightConnector1">
            <a:avLst/>
          </a:prstGeom>
          <a:noFill/>
          <a:ln w="28575" cap="flat" cmpd="sng">
            <a:solidFill>
              <a:srgbClr val="FF0000"/>
            </a:solidFill>
            <a:prstDash val="solid"/>
            <a:round/>
            <a:headEnd type="none" w="sm" len="sm"/>
            <a:tailEnd type="triangle" w="lg" len="lg"/>
          </a:ln>
        </p:spPr>
      </p:cxnSp>
      <p:cxnSp>
        <p:nvCxnSpPr>
          <p:cNvPr id="545" name="Google Shape;545;p50"/>
          <p:cNvCxnSpPr/>
          <p:nvPr/>
        </p:nvCxnSpPr>
        <p:spPr>
          <a:xfrm>
            <a:off x="5306975" y="3162900"/>
            <a:ext cx="5635345" cy="1663100"/>
          </a:xfrm>
          <a:prstGeom prst="straightConnector1">
            <a:avLst/>
          </a:prstGeom>
          <a:noFill/>
          <a:ln w="28575" cap="flat" cmpd="sng">
            <a:solidFill>
              <a:srgbClr val="0000FF"/>
            </a:solidFill>
            <a:prstDash val="solid"/>
            <a:round/>
            <a:headEnd type="none" w="sm" len="sm"/>
            <a:tailEnd type="triangle" w="lg" len="lg"/>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44"/>
                                        </p:tgtEl>
                                        <p:attrNameLst>
                                          <p:attrName>style.visibility</p:attrName>
                                        </p:attrNameLst>
                                      </p:cBhvr>
                                      <p:to>
                                        <p:strVal val="visible"/>
                                      </p:to>
                                    </p:set>
                                    <p:animEffect transition="in" filter="fade">
                                      <p:cBhvr>
                                        <p:cTn id="7" dur="500"/>
                                        <p:tgtEl>
                                          <p:spTgt spid="544"/>
                                        </p:tgtEl>
                                      </p:cBhvr>
                                    </p:animEffect>
                                  </p:childTnLst>
                                </p:cTn>
                              </p:par>
                              <p:par>
                                <p:cTn id="8" presetID="10" presetClass="entr" presetSubtype="0" fill="hold" nodeType="withEffect">
                                  <p:stCondLst>
                                    <p:cond delay="0"/>
                                  </p:stCondLst>
                                  <p:childTnLst>
                                    <p:set>
                                      <p:cBhvr>
                                        <p:cTn id="9" dur="1" fill="hold">
                                          <p:stCondLst>
                                            <p:cond delay="0"/>
                                          </p:stCondLst>
                                        </p:cTn>
                                        <p:tgtEl>
                                          <p:spTgt spid="545"/>
                                        </p:tgtEl>
                                        <p:attrNameLst>
                                          <p:attrName>style.visibility</p:attrName>
                                        </p:attrNameLst>
                                      </p:cBhvr>
                                      <p:to>
                                        <p:strVal val="visible"/>
                                      </p:to>
                                    </p:set>
                                    <p:animEffect transition="in" filter="fade">
                                      <p:cBhvr>
                                        <p:cTn id="10" dur="500"/>
                                        <p:tgtEl>
                                          <p:spTgt spid="5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51"/>
          <p:cNvSpPr txBox="1">
            <a:spLocks noGrp="1"/>
          </p:cNvSpPr>
          <p:nvPr>
            <p:ph type="body" idx="1"/>
          </p:nvPr>
        </p:nvSpPr>
        <p:spPr>
          <a:xfrm>
            <a:off x="328466" y="1374875"/>
            <a:ext cx="6524400" cy="4888200"/>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15000"/>
              </a:lnSpc>
              <a:spcBef>
                <a:spcPts val="0"/>
              </a:spcBef>
              <a:spcAft>
                <a:spcPts val="0"/>
              </a:spcAft>
              <a:buClr>
                <a:schemeClr val="dk1"/>
              </a:buClr>
              <a:buSzPts val="600"/>
              <a:buFont typeface="Arial"/>
              <a:buNone/>
            </a:pPr>
            <a:r>
              <a:rPr lang="en" sz="2400" b="0" i="0" u="none" strike="noStrike" cap="none">
                <a:solidFill>
                  <a:srgbClr val="999999"/>
                </a:solidFill>
                <a:latin typeface="Consolas"/>
                <a:ea typeface="Consolas"/>
                <a:cs typeface="Consolas"/>
                <a:sym typeface="Consolas"/>
              </a:rPr>
              <a:t>/* somewhere else in our code… */</a:t>
            </a:r>
            <a:endParaRPr/>
          </a:p>
          <a:p>
            <a:pPr marL="228600" marR="0" lvl="0" indent="-228600" algn="l" rtl="0">
              <a:lnSpc>
                <a:spcPct val="115000"/>
              </a:lnSpc>
              <a:spcBef>
                <a:spcPts val="0"/>
              </a:spcBef>
              <a:spcAft>
                <a:spcPts val="0"/>
              </a:spcAft>
              <a:buClr>
                <a:schemeClr val="dk1"/>
              </a:buClr>
              <a:buSzPts val="600"/>
              <a:buFont typeface="Arial"/>
              <a:buNone/>
            </a:pPr>
            <a:endParaRPr sz="2400" b="0" i="0" u="none" strike="noStrike" cap="none">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600"/>
              <a:buFont typeface="Arial"/>
              <a:buNone/>
            </a:pPr>
            <a:endParaRPr sz="2400" b="0" i="0" u="none" strike="noStrike" cap="none">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600"/>
              <a:buFont typeface="Arial"/>
              <a:buNone/>
            </a:pPr>
            <a:r>
              <a:rPr lang="en" sz="2400" b="0" i="0" u="none" strike="noStrike" cap="none">
                <a:solidFill>
                  <a:schemeClr val="dk1"/>
                </a:solidFill>
                <a:latin typeface="Consolas"/>
                <a:ea typeface="Consolas"/>
                <a:cs typeface="Consolas"/>
                <a:sym typeface="Consolas"/>
              </a:rPr>
              <a:t>my</a:t>
            </a:r>
            <a:r>
              <a:rPr lang="en" sz="2400">
                <a:latin typeface="Consolas"/>
                <a:ea typeface="Consolas"/>
                <a:cs typeface="Consolas"/>
                <a:sym typeface="Consolas"/>
              </a:rPr>
              <a:t>Accountant.priceBooks(</a:t>
            </a:r>
            <a:r>
              <a:rPr lang="en" sz="2400">
                <a:solidFill>
                  <a:srgbClr val="FF0000"/>
                </a:solidFill>
                <a:latin typeface="Consolas"/>
                <a:ea typeface="Consolas"/>
                <a:cs typeface="Consolas"/>
                <a:sym typeface="Consolas"/>
              </a:rPr>
              <a:t>2</a:t>
            </a:r>
            <a:r>
              <a:rPr lang="en" sz="2400">
                <a:latin typeface="Consolas"/>
                <a:ea typeface="Consolas"/>
                <a:cs typeface="Consolas"/>
                <a:sym typeface="Consolas"/>
              </a:rPr>
              <a:t>, </a:t>
            </a:r>
            <a:r>
              <a:rPr lang="en" sz="2400">
                <a:solidFill>
                  <a:srgbClr val="0000FF"/>
                </a:solidFill>
                <a:latin typeface="Consolas"/>
                <a:ea typeface="Consolas"/>
                <a:cs typeface="Consolas"/>
                <a:sym typeface="Consolas"/>
              </a:rPr>
              <a:t>16</a:t>
            </a:r>
            <a:r>
              <a:rPr lang="en" sz="2400">
                <a:latin typeface="Consolas"/>
                <a:ea typeface="Consolas"/>
                <a:cs typeface="Consolas"/>
                <a:sym typeface="Consolas"/>
              </a:rPr>
              <a:t>);</a:t>
            </a:r>
            <a:endParaRPr/>
          </a:p>
          <a:p>
            <a:pPr marL="228600" marR="0" lvl="0" indent="-228600" algn="l" rtl="0">
              <a:lnSpc>
                <a:spcPct val="90000"/>
              </a:lnSpc>
              <a:spcBef>
                <a:spcPts val="0"/>
              </a:spcBef>
              <a:spcAft>
                <a:spcPts val="0"/>
              </a:spcAft>
              <a:buClr>
                <a:schemeClr val="dk1"/>
              </a:buClr>
              <a:buSzPts val="800"/>
              <a:buFont typeface="Arial"/>
              <a:buNone/>
            </a:pPr>
            <a:endParaRPr sz="3200" b="0" i="0" u="none" strike="noStrike" cap="none">
              <a:solidFill>
                <a:schemeClr val="dk1"/>
              </a:solidFill>
              <a:latin typeface="Arial"/>
              <a:ea typeface="Arial"/>
              <a:cs typeface="Arial"/>
              <a:sym typeface="Arial"/>
            </a:endParaRPr>
          </a:p>
        </p:txBody>
      </p:sp>
      <p:cxnSp>
        <p:nvCxnSpPr>
          <p:cNvPr id="551" name="Google Shape;551;p51"/>
          <p:cNvCxnSpPr/>
          <p:nvPr/>
        </p:nvCxnSpPr>
        <p:spPr>
          <a:xfrm>
            <a:off x="6203000" y="1436733"/>
            <a:ext cx="0" cy="5054100"/>
          </a:xfrm>
          <a:prstGeom prst="straightConnector1">
            <a:avLst/>
          </a:prstGeom>
          <a:noFill/>
          <a:ln w="38100" cap="flat" cmpd="sng">
            <a:solidFill>
              <a:srgbClr val="999999"/>
            </a:solidFill>
            <a:prstDash val="solid"/>
            <a:round/>
            <a:headEnd type="none" w="sm" len="sm"/>
            <a:tailEnd type="none" w="sm" len="sm"/>
          </a:ln>
        </p:spPr>
      </p:cxnSp>
      <p:sp>
        <p:nvSpPr>
          <p:cNvPr id="552" name="Google Shape;552;p51"/>
          <p:cNvSpPr txBox="1">
            <a:spLocks noGrp="1"/>
          </p:cNvSpPr>
          <p:nvPr>
            <p:ph type="body" idx="1"/>
          </p:nvPr>
        </p:nvSpPr>
        <p:spPr>
          <a:xfrm>
            <a:off x="-37600" y="3455167"/>
            <a:ext cx="6203100" cy="2922900"/>
          </a:xfrm>
          <a:prstGeom prst="rect">
            <a:avLst/>
          </a:prstGeom>
          <a:noFill/>
          <a:ln>
            <a:noFill/>
          </a:ln>
        </p:spPr>
        <p:txBody>
          <a:bodyPr spcFirstLastPara="1" wrap="square" lIns="121900" tIns="121900" rIns="121900" bIns="121900" anchor="ctr" anchorCtr="0">
            <a:noAutofit/>
          </a:bodyPr>
          <a:lstStyle/>
          <a:p>
            <a:pPr marL="609584" marR="0" lvl="0" indent="-469884" algn="l" rtl="0">
              <a:lnSpc>
                <a:spcPct val="90000"/>
              </a:lnSpc>
              <a:spcBef>
                <a:spcPts val="0"/>
              </a:spcBef>
              <a:spcAft>
                <a:spcPts val="0"/>
              </a:spcAft>
              <a:buClr>
                <a:schemeClr val="dk1"/>
              </a:buClr>
              <a:buSzPts val="2400"/>
              <a:buFont typeface="Arial"/>
              <a:buChar char="●"/>
            </a:pPr>
            <a:r>
              <a:rPr lang="en" sz="2400" b="0" i="0" u="none" strike="noStrike" cap="none">
                <a:solidFill>
                  <a:schemeClr val="dk1"/>
                </a:solidFill>
                <a:latin typeface="Arial"/>
                <a:ea typeface="Arial"/>
                <a:cs typeface="Arial"/>
                <a:sym typeface="Arial"/>
              </a:rPr>
              <a:t>Java does “parameter passing” by:</a:t>
            </a:r>
            <a:endParaRPr sz="2400" b="0" i="0" u="none" strike="noStrike" cap="none">
              <a:solidFill>
                <a:schemeClr val="dk1"/>
              </a:solidFill>
              <a:latin typeface="Arial"/>
              <a:ea typeface="Arial"/>
              <a:cs typeface="Arial"/>
              <a:sym typeface="Arial"/>
            </a:endParaRPr>
          </a:p>
          <a:p>
            <a:pPr marL="1219169" marR="0" lvl="1" indent="-469869" algn="l" rtl="0">
              <a:lnSpc>
                <a:spcPct val="90000"/>
              </a:lnSpc>
              <a:spcBef>
                <a:spcPts val="1200"/>
              </a:spcBef>
              <a:spcAft>
                <a:spcPts val="0"/>
              </a:spcAft>
              <a:buClr>
                <a:schemeClr val="dk1"/>
              </a:buClr>
              <a:buSzPts val="2000"/>
              <a:buFont typeface="Courier New"/>
              <a:buChar char="o"/>
            </a:pPr>
            <a:r>
              <a:rPr lang="en" sz="2000" b="0" i="0" u="none" strike="noStrike" cap="none">
                <a:solidFill>
                  <a:schemeClr val="dk1"/>
                </a:solidFill>
                <a:latin typeface="Arial"/>
                <a:ea typeface="Arial"/>
                <a:cs typeface="Arial"/>
                <a:sym typeface="Arial"/>
              </a:rPr>
              <a:t>first checking that one-to-one correspondence is honored, </a:t>
            </a:r>
            <a:endParaRPr sz="2000" b="0" i="0" u="none" strike="noStrike" cap="none">
              <a:solidFill>
                <a:schemeClr val="dk1"/>
              </a:solidFill>
              <a:latin typeface="Arial"/>
              <a:ea typeface="Arial"/>
              <a:cs typeface="Arial"/>
              <a:sym typeface="Arial"/>
            </a:endParaRPr>
          </a:p>
          <a:p>
            <a:pPr marL="1219169" marR="0" lvl="1" indent="-469869" algn="l" rtl="0">
              <a:lnSpc>
                <a:spcPct val="90000"/>
              </a:lnSpc>
              <a:spcBef>
                <a:spcPts val="1200"/>
              </a:spcBef>
              <a:spcAft>
                <a:spcPts val="0"/>
              </a:spcAft>
              <a:buClr>
                <a:schemeClr val="dk1"/>
              </a:buClr>
              <a:buSzPts val="2000"/>
              <a:buFont typeface="Courier New"/>
              <a:buChar char="o"/>
            </a:pPr>
            <a:r>
              <a:rPr lang="en" sz="2000" b="0" i="0" u="none" strike="noStrike" cap="none">
                <a:solidFill>
                  <a:schemeClr val="dk1"/>
                </a:solidFill>
                <a:latin typeface="Arial"/>
                <a:ea typeface="Arial"/>
                <a:cs typeface="Arial"/>
                <a:sym typeface="Arial"/>
              </a:rPr>
              <a:t>then substituting arguments for parameters, </a:t>
            </a:r>
            <a:endParaRPr sz="2000" b="0" i="0" u="none" strike="noStrike" cap="none">
              <a:solidFill>
                <a:schemeClr val="dk1"/>
              </a:solidFill>
              <a:latin typeface="Arial"/>
              <a:ea typeface="Arial"/>
              <a:cs typeface="Arial"/>
              <a:sym typeface="Arial"/>
            </a:endParaRPr>
          </a:p>
          <a:p>
            <a:pPr marL="1219169" marR="0" lvl="1" indent="-469869" algn="l" rtl="0">
              <a:lnSpc>
                <a:spcPct val="90000"/>
              </a:lnSpc>
              <a:spcBef>
                <a:spcPts val="1200"/>
              </a:spcBef>
              <a:spcAft>
                <a:spcPts val="0"/>
              </a:spcAft>
              <a:buClr>
                <a:schemeClr val="dk1"/>
              </a:buClr>
              <a:buSzPts val="2000"/>
              <a:buFont typeface="Courier New"/>
              <a:buChar char="o"/>
            </a:pPr>
            <a:r>
              <a:rPr lang="en" sz="2000" b="0" i="0" u="none" strike="noStrike" cap="none">
                <a:solidFill>
                  <a:schemeClr val="dk1"/>
                </a:solidFill>
                <a:latin typeface="Arial"/>
                <a:ea typeface="Arial"/>
                <a:cs typeface="Arial"/>
                <a:sym typeface="Arial"/>
              </a:rPr>
              <a:t>and finally executing the method body using the arguments</a:t>
            </a:r>
            <a:endParaRPr sz="2000" b="0" i="0" u="none" strike="noStrike" cap="none">
              <a:solidFill>
                <a:schemeClr val="dk1"/>
              </a:solidFill>
              <a:latin typeface="Arial"/>
              <a:ea typeface="Arial"/>
              <a:cs typeface="Arial"/>
              <a:sym typeface="Arial"/>
            </a:endParaRPr>
          </a:p>
        </p:txBody>
      </p:sp>
      <p:sp>
        <p:nvSpPr>
          <p:cNvPr id="553" name="Google Shape;553;p51"/>
          <p:cNvSpPr txBox="1"/>
          <p:nvPr/>
        </p:nvSpPr>
        <p:spPr>
          <a:xfrm>
            <a:off x="6240400" y="1397000"/>
            <a:ext cx="6000000" cy="49677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525"/>
              <a:buFont typeface="Consolas"/>
              <a:buNone/>
            </a:pPr>
            <a:r>
              <a:rPr lang="en" sz="2100" b="0" i="0" u="none" strike="noStrike" cap="none">
                <a:solidFill>
                  <a:srgbClr val="999999"/>
                </a:solidFill>
                <a:latin typeface="Consolas"/>
                <a:ea typeface="Consolas"/>
                <a:cs typeface="Consolas"/>
                <a:sym typeface="Consolas"/>
              </a:rPr>
              <a:t>/* in the BookstoreAccountant class…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600"/>
              <a:buFont typeface="Consolas"/>
              <a:buNone/>
            </a:pPr>
            <a:r>
              <a:rPr lang="en" sz="2400" b="0" i="0" u="none" strike="noStrike" cap="none">
                <a:solidFill>
                  <a:schemeClr val="dk1"/>
                </a:solidFill>
                <a:latin typeface="Consolas"/>
                <a:ea typeface="Consolas"/>
                <a:cs typeface="Consolas"/>
                <a:sym typeface="Consolas"/>
              </a:rPr>
              <a:t>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500"/>
              <a:buFont typeface="Arial"/>
              <a:buNone/>
            </a:pPr>
            <a:r>
              <a:rPr lang="en" sz="2000" b="0" i="0" u="none" strike="noStrike" cap="none">
                <a:solidFill>
                  <a:schemeClr val="dk1"/>
                </a:solidFill>
                <a:latin typeface="Consolas"/>
                <a:ea typeface="Consolas"/>
                <a:cs typeface="Consolas"/>
                <a:sym typeface="Consolas"/>
              </a:rPr>
              <a:t>public int priceBooks(</a:t>
            </a:r>
            <a:r>
              <a:rPr lang="en" sz="2000" b="0" i="0" u="none" strike="noStrike" cap="none">
                <a:solidFill>
                  <a:srgbClr val="FF0000"/>
                </a:solidFill>
                <a:latin typeface="Consolas"/>
                <a:ea typeface="Consolas"/>
                <a:cs typeface="Consolas"/>
                <a:sym typeface="Consolas"/>
              </a:rPr>
              <a:t>2</a:t>
            </a:r>
            <a:r>
              <a:rPr lang="en" sz="2000" b="0" i="0" u="none" strike="noStrike" cap="none">
                <a:solidFill>
                  <a:schemeClr val="dk1"/>
                </a:solidFill>
                <a:latin typeface="Consolas"/>
                <a:ea typeface="Consolas"/>
                <a:cs typeface="Consolas"/>
                <a:sym typeface="Consolas"/>
              </a:rPr>
              <a:t>, </a:t>
            </a:r>
            <a:r>
              <a:rPr lang="en" sz="2000" b="0" i="0" u="none" strike="noStrike" cap="none">
                <a:solidFill>
                  <a:srgbClr val="0000FF"/>
                </a:solidFill>
                <a:latin typeface="Consolas"/>
                <a:ea typeface="Consolas"/>
                <a:cs typeface="Consolas"/>
                <a:sym typeface="Consolas"/>
              </a:rPr>
              <a:t>16</a:t>
            </a:r>
            <a:r>
              <a:rPr lang="en" sz="2000" b="0" i="0" u="none" strike="noStrike" cap="none">
                <a:solidFill>
                  <a:schemeClr val="dk1"/>
                </a:solidFill>
                <a:latin typeface="Consolas"/>
                <a:ea typeface="Consolas"/>
                <a:cs typeface="Consolas"/>
                <a:sym typeface="Consolas"/>
              </a:rPr>
              <a:t>)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500"/>
              <a:buFont typeface="Consolas"/>
              <a:buNone/>
            </a:pPr>
            <a:r>
              <a:rPr lang="en" sz="2000" b="0" i="0" u="none" strike="noStrike" cap="none">
                <a:solidFill>
                  <a:schemeClr val="dk1"/>
                </a:solidFill>
                <a:latin typeface="Consolas"/>
                <a:ea typeface="Consolas"/>
                <a:cs typeface="Consolas"/>
                <a:sym typeface="Consolas"/>
              </a:rPr>
              <a:t>	return (</a:t>
            </a:r>
            <a:r>
              <a:rPr lang="en" sz="2000" b="0" i="0" u="none" strike="noStrike" cap="none">
                <a:solidFill>
                  <a:srgbClr val="FF0000"/>
                </a:solidFill>
                <a:latin typeface="Consolas"/>
                <a:ea typeface="Consolas"/>
                <a:cs typeface="Consolas"/>
                <a:sym typeface="Consolas"/>
              </a:rPr>
              <a:t>2</a:t>
            </a:r>
            <a:r>
              <a:rPr lang="en" sz="2000" b="0" i="0" u="none" strike="noStrike" cap="none">
                <a:solidFill>
                  <a:schemeClr val="dk1"/>
                </a:solidFill>
                <a:latin typeface="Consolas"/>
                <a:ea typeface="Consolas"/>
                <a:cs typeface="Consolas"/>
                <a:sym typeface="Consolas"/>
              </a:rPr>
              <a:t> * </a:t>
            </a:r>
            <a:r>
              <a:rPr lang="en" sz="2000" b="0" i="0" u="none" strike="noStrike" cap="none">
                <a:solidFill>
                  <a:srgbClr val="0000FF"/>
                </a:solidFill>
                <a:latin typeface="Consolas"/>
                <a:ea typeface="Consolas"/>
                <a:cs typeface="Consolas"/>
                <a:sym typeface="Consolas"/>
              </a:rPr>
              <a:t>16)</a:t>
            </a:r>
            <a:r>
              <a:rPr lang="en" sz="2000" b="0" i="0" u="none" strike="noStrike" cap="none">
                <a:solidFill>
                  <a:schemeClr val="dk1"/>
                </a:solidFill>
                <a:latin typeface="Consolas"/>
                <a:ea typeface="Consolas"/>
                <a:cs typeface="Consolas"/>
                <a:sym typeface="Consolas"/>
              </a:rPr>
              <a:t>;</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500"/>
              <a:buFont typeface="Consolas"/>
              <a:buNone/>
            </a:pPr>
            <a:r>
              <a:rPr lang="en" sz="2000" b="0" i="0" u="none" strike="noStrike" cap="none">
                <a:solidFill>
                  <a:schemeClr val="dk1"/>
                </a:solidFill>
                <a:latin typeface="Consolas"/>
                <a:ea typeface="Consolas"/>
                <a:cs typeface="Consolas"/>
                <a:sym typeface="Consolas"/>
              </a:rPr>
              <a:t>}</a:t>
            </a:r>
            <a:endParaRPr sz="1400" b="0" i="0" u="none" strike="noStrike" cap="none">
              <a:solidFill>
                <a:srgbClr val="000000"/>
              </a:solidFill>
              <a:latin typeface="Arial"/>
              <a:ea typeface="Arial"/>
              <a:cs typeface="Arial"/>
              <a:sym typeface="Arial"/>
            </a:endParaRPr>
          </a:p>
        </p:txBody>
      </p:sp>
      <p:sp>
        <p:nvSpPr>
          <p:cNvPr id="554" name="Google Shape;554;p51"/>
          <p:cNvSpPr txBox="1">
            <a:spLocks noGrp="1"/>
          </p:cNvSpPr>
          <p:nvPr>
            <p:ph type="title"/>
          </p:nvPr>
        </p:nvSpPr>
        <p:spPr>
          <a:xfrm>
            <a:off x="615950" y="231461"/>
            <a:ext cx="11971200" cy="11433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Calling Methods That Have Parameters (8/9)</a:t>
            </a:r>
            <a:endParaRPr sz="3600" b="1" i="0" u="none" strike="noStrike" cap="none" dirty="0">
              <a:solidFill>
                <a:schemeClr val="dk1"/>
              </a:solidFill>
              <a:latin typeface="Arial"/>
              <a:ea typeface="Arial"/>
              <a:cs typeface="Arial"/>
              <a:sym typeface="Arial"/>
            </a:endParaRPr>
          </a:p>
        </p:txBody>
      </p:sp>
      <p:cxnSp>
        <p:nvCxnSpPr>
          <p:cNvPr id="555" name="Google Shape;555;p51"/>
          <p:cNvCxnSpPr/>
          <p:nvPr/>
        </p:nvCxnSpPr>
        <p:spPr>
          <a:xfrm>
            <a:off x="4622675" y="3132475"/>
            <a:ext cx="4673700" cy="1657500"/>
          </a:xfrm>
          <a:prstGeom prst="straightConnector1">
            <a:avLst/>
          </a:prstGeom>
          <a:noFill/>
          <a:ln w="28575" cap="flat" cmpd="sng">
            <a:solidFill>
              <a:srgbClr val="FF0000"/>
            </a:solidFill>
            <a:prstDash val="solid"/>
            <a:round/>
            <a:headEnd type="none" w="sm" len="sm"/>
            <a:tailEnd type="triangle" w="lg" len="lg"/>
          </a:ln>
        </p:spPr>
      </p:cxnSp>
      <p:cxnSp>
        <p:nvCxnSpPr>
          <p:cNvPr id="556" name="Google Shape;556;p51"/>
          <p:cNvCxnSpPr/>
          <p:nvPr/>
        </p:nvCxnSpPr>
        <p:spPr>
          <a:xfrm>
            <a:off x="5306975" y="3162900"/>
            <a:ext cx="4710900" cy="1646100"/>
          </a:xfrm>
          <a:prstGeom prst="straightConnector1">
            <a:avLst/>
          </a:prstGeom>
          <a:noFill/>
          <a:ln w="28575" cap="flat" cmpd="sng">
            <a:solidFill>
              <a:srgbClr val="0000FF"/>
            </a:solidFill>
            <a:prstDash val="solid"/>
            <a:round/>
            <a:headEnd type="none" w="sm" len="sm"/>
            <a:tailEnd type="triangle" w="lg" len="lg"/>
          </a:ln>
        </p:spPr>
      </p:cxnSp>
      <p:sp>
        <p:nvSpPr>
          <p:cNvPr id="557" name="Google Shape;557;p51"/>
          <p:cNvSpPr/>
          <p:nvPr/>
        </p:nvSpPr>
        <p:spPr>
          <a:xfrm>
            <a:off x="7108173" y="5157202"/>
            <a:ext cx="2578200" cy="445200"/>
          </a:xfrm>
          <a:prstGeom prst="rect">
            <a:avLst/>
          </a:prstGeom>
          <a:noFill/>
          <a:ln w="2857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8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cxnSp>
        <p:nvCxnSpPr>
          <p:cNvPr id="558" name="Google Shape;558;p51"/>
          <p:cNvCxnSpPr/>
          <p:nvPr/>
        </p:nvCxnSpPr>
        <p:spPr>
          <a:xfrm>
            <a:off x="8486340" y="5557432"/>
            <a:ext cx="283200" cy="475200"/>
          </a:xfrm>
          <a:prstGeom prst="straightConnector1">
            <a:avLst/>
          </a:prstGeom>
          <a:noFill/>
          <a:ln w="28575" cap="flat" cmpd="sng">
            <a:solidFill>
              <a:srgbClr val="000000"/>
            </a:solidFill>
            <a:prstDash val="solid"/>
            <a:round/>
            <a:headEnd type="none" w="sm" len="sm"/>
            <a:tailEnd type="triangle" w="lg" len="lg"/>
          </a:ln>
        </p:spPr>
      </p:cxnSp>
      <p:sp>
        <p:nvSpPr>
          <p:cNvPr id="559" name="Google Shape;559;p51"/>
          <p:cNvSpPr txBox="1"/>
          <p:nvPr/>
        </p:nvSpPr>
        <p:spPr>
          <a:xfrm>
            <a:off x="8215923" y="6045325"/>
            <a:ext cx="2489100" cy="601200"/>
          </a:xfrm>
          <a:prstGeom prst="rect">
            <a:avLst/>
          </a:prstGeom>
          <a:noFill/>
          <a:ln>
            <a:noFill/>
          </a:ln>
        </p:spPr>
        <p:txBody>
          <a:bodyPr spcFirstLastPara="1" wrap="square" lIns="121900" tIns="121900" rIns="121900" bIns="121900" anchor="t" anchorCtr="0">
            <a:noAutofit/>
          </a:bodyPr>
          <a:lstStyle/>
          <a:p>
            <a:pPr marL="0" marR="0" lvl="0" indent="0" algn="l" rtl="0">
              <a:lnSpc>
                <a:spcPct val="90000"/>
              </a:lnSpc>
              <a:spcBef>
                <a:spcPts val="0"/>
              </a:spcBef>
              <a:spcAft>
                <a:spcPts val="0"/>
              </a:spcAft>
              <a:buClr>
                <a:schemeClr val="dk1"/>
              </a:buClr>
              <a:buSzPts val="600"/>
              <a:buFont typeface="Arial"/>
              <a:buNone/>
            </a:pPr>
            <a:r>
              <a:rPr lang="en" sz="2400" b="1" i="0" u="none" strike="noStrike" cap="none">
                <a:solidFill>
                  <a:schemeClr val="dk1"/>
                </a:solidFill>
                <a:latin typeface="Arial"/>
                <a:ea typeface="Arial"/>
                <a:cs typeface="Arial"/>
                <a:sym typeface="Arial"/>
              </a:rPr>
              <a:t>32 is returned</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55"/>
                                        </p:tgtEl>
                                        <p:attrNameLst>
                                          <p:attrName>style.visibility</p:attrName>
                                        </p:attrNameLst>
                                      </p:cBhvr>
                                      <p:to>
                                        <p:strVal val="visible"/>
                                      </p:to>
                                    </p:set>
                                    <p:animEffect transition="in" filter="fade">
                                      <p:cBhvr>
                                        <p:cTn id="7" dur="500"/>
                                        <p:tgtEl>
                                          <p:spTgt spid="555"/>
                                        </p:tgtEl>
                                      </p:cBhvr>
                                    </p:animEffect>
                                  </p:childTnLst>
                                </p:cTn>
                              </p:par>
                              <p:par>
                                <p:cTn id="8" presetID="10" presetClass="entr" presetSubtype="0" fill="hold" nodeType="withEffect">
                                  <p:stCondLst>
                                    <p:cond delay="0"/>
                                  </p:stCondLst>
                                  <p:childTnLst>
                                    <p:set>
                                      <p:cBhvr>
                                        <p:cTn id="9" dur="1" fill="hold">
                                          <p:stCondLst>
                                            <p:cond delay="0"/>
                                          </p:stCondLst>
                                        </p:cTn>
                                        <p:tgtEl>
                                          <p:spTgt spid="556"/>
                                        </p:tgtEl>
                                        <p:attrNameLst>
                                          <p:attrName>style.visibility</p:attrName>
                                        </p:attrNameLst>
                                      </p:cBhvr>
                                      <p:to>
                                        <p:strVal val="visible"/>
                                      </p:to>
                                    </p:set>
                                    <p:animEffect transition="in" filter="fade">
                                      <p:cBhvr>
                                        <p:cTn id="10" dur="500"/>
                                        <p:tgtEl>
                                          <p:spTgt spid="55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57"/>
                                        </p:tgtEl>
                                        <p:attrNameLst>
                                          <p:attrName>style.visibility</p:attrName>
                                        </p:attrNameLst>
                                      </p:cBhvr>
                                      <p:to>
                                        <p:strVal val="visible"/>
                                      </p:to>
                                    </p:set>
                                    <p:animEffect transition="in" filter="fade">
                                      <p:cBhvr>
                                        <p:cTn id="15" dur="500"/>
                                        <p:tgtEl>
                                          <p:spTgt spid="557"/>
                                        </p:tgtEl>
                                      </p:cBhvr>
                                    </p:animEffect>
                                  </p:childTnLst>
                                </p:cTn>
                              </p:par>
                              <p:par>
                                <p:cTn id="16" presetID="10" presetClass="entr" presetSubtype="0" fill="hold" nodeType="withEffect">
                                  <p:stCondLst>
                                    <p:cond delay="0"/>
                                  </p:stCondLst>
                                  <p:childTnLst>
                                    <p:set>
                                      <p:cBhvr>
                                        <p:cTn id="17" dur="1" fill="hold">
                                          <p:stCondLst>
                                            <p:cond delay="0"/>
                                          </p:stCondLst>
                                        </p:cTn>
                                        <p:tgtEl>
                                          <p:spTgt spid="558"/>
                                        </p:tgtEl>
                                        <p:attrNameLst>
                                          <p:attrName>style.visibility</p:attrName>
                                        </p:attrNameLst>
                                      </p:cBhvr>
                                      <p:to>
                                        <p:strVal val="visible"/>
                                      </p:to>
                                    </p:set>
                                    <p:animEffect transition="in" filter="fade">
                                      <p:cBhvr>
                                        <p:cTn id="18" dur="500"/>
                                        <p:tgtEl>
                                          <p:spTgt spid="558"/>
                                        </p:tgtEl>
                                      </p:cBhvr>
                                    </p:animEffect>
                                  </p:childTnLst>
                                </p:cTn>
                              </p:par>
                              <p:par>
                                <p:cTn id="19" presetID="10" presetClass="entr" presetSubtype="0" fill="hold" nodeType="withEffect">
                                  <p:stCondLst>
                                    <p:cond delay="0"/>
                                  </p:stCondLst>
                                  <p:childTnLst>
                                    <p:set>
                                      <p:cBhvr>
                                        <p:cTn id="20" dur="1" fill="hold">
                                          <p:stCondLst>
                                            <p:cond delay="0"/>
                                          </p:stCondLst>
                                        </p:cTn>
                                        <p:tgtEl>
                                          <p:spTgt spid="559"/>
                                        </p:tgtEl>
                                        <p:attrNameLst>
                                          <p:attrName>style.visibility</p:attrName>
                                        </p:attrNameLst>
                                      </p:cBhvr>
                                      <p:to>
                                        <p:strVal val="visible"/>
                                      </p:to>
                                    </p:set>
                                    <p:animEffect transition="in" filter="fade">
                                      <p:cBhvr>
                                        <p:cTn id="21" dur="500"/>
                                        <p:tgtEl>
                                          <p:spTgt spid="5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52"/>
          <p:cNvSpPr txBox="1">
            <a:spLocks noGrp="1"/>
          </p:cNvSpPr>
          <p:nvPr>
            <p:ph type="body" idx="1"/>
          </p:nvPr>
        </p:nvSpPr>
        <p:spPr>
          <a:xfrm>
            <a:off x="-1" y="1436750"/>
            <a:ext cx="6648401" cy="4888200"/>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15000"/>
              </a:lnSpc>
              <a:spcBef>
                <a:spcPts val="0"/>
              </a:spcBef>
              <a:spcAft>
                <a:spcPts val="0"/>
              </a:spcAft>
              <a:buClr>
                <a:schemeClr val="dk1"/>
              </a:buClr>
              <a:buSzPts val="600"/>
              <a:buFont typeface="Arial"/>
              <a:buNone/>
            </a:pPr>
            <a:r>
              <a:rPr lang="en" sz="2400" b="0" i="0" u="none" strike="noStrike" cap="none">
                <a:solidFill>
                  <a:srgbClr val="999999"/>
                </a:solidFill>
                <a:latin typeface="Consolas"/>
                <a:ea typeface="Consolas"/>
                <a:cs typeface="Consolas"/>
                <a:sym typeface="Consolas"/>
              </a:rPr>
              <a:t>/* somewhere else in our code… */</a:t>
            </a:r>
            <a:endParaRPr/>
          </a:p>
          <a:p>
            <a:pPr marL="228600" marR="0" lvl="0" indent="-228600" algn="l" rtl="0">
              <a:lnSpc>
                <a:spcPct val="115000"/>
              </a:lnSpc>
              <a:spcBef>
                <a:spcPts val="0"/>
              </a:spcBef>
              <a:spcAft>
                <a:spcPts val="0"/>
              </a:spcAft>
              <a:buClr>
                <a:schemeClr val="dk1"/>
              </a:buClr>
              <a:buSzPts val="600"/>
              <a:buFont typeface="Arial"/>
              <a:buNone/>
            </a:pPr>
            <a:endParaRPr sz="2400" b="0" i="0" u="none" strike="noStrike" cap="none">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600"/>
              <a:buFont typeface="Arial"/>
              <a:buNone/>
            </a:pPr>
            <a:endParaRPr sz="2400" b="0" i="0" u="none" strike="noStrike" cap="none">
              <a:solidFill>
                <a:schemeClr val="dk1"/>
              </a:solidFill>
              <a:latin typeface="Consolas"/>
              <a:ea typeface="Consolas"/>
              <a:cs typeface="Consolas"/>
              <a:sym typeface="Consolas"/>
            </a:endParaRPr>
          </a:p>
          <a:p>
            <a:pPr marL="228600" marR="0" lvl="0" indent="-228600" algn="l" rtl="0">
              <a:lnSpc>
                <a:spcPct val="115000"/>
              </a:lnSpc>
              <a:spcBef>
                <a:spcPts val="0"/>
              </a:spcBef>
              <a:spcAft>
                <a:spcPts val="0"/>
              </a:spcAft>
              <a:buClr>
                <a:schemeClr val="dk1"/>
              </a:buClr>
              <a:buSzPts val="425"/>
              <a:buFont typeface="Arial"/>
              <a:buNone/>
            </a:pPr>
            <a:r>
              <a:rPr lang="en" sz="1700">
                <a:solidFill>
                  <a:srgbClr val="FF0000"/>
                </a:solidFill>
                <a:latin typeface="Consolas"/>
                <a:ea typeface="Consolas"/>
                <a:cs typeface="Consolas"/>
                <a:sym typeface="Consolas"/>
              </a:rPr>
              <a:t>System.out.println(</a:t>
            </a:r>
            <a:r>
              <a:rPr lang="en" sz="1700" b="0" i="0" u="none" strike="noStrike" cap="none">
                <a:solidFill>
                  <a:srgbClr val="FF0000"/>
                </a:solidFill>
                <a:latin typeface="Consolas"/>
                <a:ea typeface="Consolas"/>
                <a:cs typeface="Consolas"/>
                <a:sym typeface="Consolas"/>
              </a:rPr>
              <a:t>my</a:t>
            </a:r>
            <a:r>
              <a:rPr lang="en" sz="1700">
                <a:solidFill>
                  <a:srgbClr val="FF0000"/>
                </a:solidFill>
                <a:latin typeface="Consolas"/>
                <a:ea typeface="Consolas"/>
                <a:cs typeface="Consolas"/>
                <a:sym typeface="Consolas"/>
              </a:rPr>
              <a:t>Accountant.priceBooks(2, 16));</a:t>
            </a:r>
            <a:endParaRPr/>
          </a:p>
          <a:p>
            <a:pPr marL="228600" marR="0" lvl="0" indent="-228600" algn="l" rtl="0">
              <a:lnSpc>
                <a:spcPct val="90000"/>
              </a:lnSpc>
              <a:spcBef>
                <a:spcPts val="0"/>
              </a:spcBef>
              <a:spcAft>
                <a:spcPts val="0"/>
              </a:spcAft>
              <a:buClr>
                <a:schemeClr val="dk1"/>
              </a:buClr>
              <a:buSzPts val="800"/>
              <a:buFont typeface="Arial"/>
              <a:buNone/>
            </a:pPr>
            <a:endParaRPr sz="3200" b="0" i="0" u="none" strike="noStrike" cap="none">
              <a:solidFill>
                <a:schemeClr val="dk1"/>
              </a:solidFill>
              <a:latin typeface="Arial"/>
              <a:ea typeface="Arial"/>
              <a:cs typeface="Arial"/>
              <a:sym typeface="Arial"/>
            </a:endParaRPr>
          </a:p>
        </p:txBody>
      </p:sp>
      <p:cxnSp>
        <p:nvCxnSpPr>
          <p:cNvPr id="565" name="Google Shape;565;p52"/>
          <p:cNvCxnSpPr/>
          <p:nvPr/>
        </p:nvCxnSpPr>
        <p:spPr>
          <a:xfrm>
            <a:off x="6203000" y="1436733"/>
            <a:ext cx="0" cy="5054100"/>
          </a:xfrm>
          <a:prstGeom prst="straightConnector1">
            <a:avLst/>
          </a:prstGeom>
          <a:noFill/>
          <a:ln w="38100" cap="flat" cmpd="sng">
            <a:solidFill>
              <a:srgbClr val="999999"/>
            </a:solidFill>
            <a:prstDash val="solid"/>
            <a:round/>
            <a:headEnd type="none" w="sm" len="sm"/>
            <a:tailEnd type="none" w="sm" len="sm"/>
          </a:ln>
        </p:spPr>
      </p:cxnSp>
      <p:sp>
        <p:nvSpPr>
          <p:cNvPr id="566" name="Google Shape;566;p52"/>
          <p:cNvSpPr txBox="1">
            <a:spLocks noGrp="1"/>
          </p:cNvSpPr>
          <p:nvPr>
            <p:ph type="title"/>
          </p:nvPr>
        </p:nvSpPr>
        <p:spPr>
          <a:xfrm>
            <a:off x="615950" y="231461"/>
            <a:ext cx="11971200" cy="11433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Calling Methods That Have Parameters (9/</a:t>
            </a:r>
            <a:r>
              <a:rPr lang="en" dirty="0"/>
              <a:t>9</a:t>
            </a:r>
            <a:r>
              <a:rPr lang="en" sz="3600" b="1" i="0" u="none" strike="noStrike" cap="none" dirty="0">
                <a:solidFill>
                  <a:schemeClr val="dk1"/>
                </a:solidFill>
                <a:latin typeface="Arial"/>
                <a:ea typeface="Arial"/>
                <a:cs typeface="Arial"/>
                <a:sym typeface="Arial"/>
              </a:rPr>
              <a:t>)</a:t>
            </a:r>
            <a:endParaRPr sz="3600" b="1" i="0" u="none" strike="noStrike" cap="none" dirty="0">
              <a:solidFill>
                <a:schemeClr val="dk1"/>
              </a:solidFill>
              <a:latin typeface="Arial"/>
              <a:ea typeface="Arial"/>
              <a:cs typeface="Arial"/>
              <a:sym typeface="Arial"/>
            </a:endParaRPr>
          </a:p>
        </p:txBody>
      </p:sp>
      <p:sp>
        <p:nvSpPr>
          <p:cNvPr id="567" name="Google Shape;567;p52"/>
          <p:cNvSpPr txBox="1"/>
          <p:nvPr/>
        </p:nvSpPr>
        <p:spPr>
          <a:xfrm>
            <a:off x="0" y="3799933"/>
            <a:ext cx="5912700" cy="2690700"/>
          </a:xfrm>
          <a:prstGeom prst="rect">
            <a:avLst/>
          </a:prstGeom>
          <a:noFill/>
          <a:ln>
            <a:noFill/>
          </a:ln>
        </p:spPr>
        <p:txBody>
          <a:bodyPr spcFirstLastPara="1" wrap="square" lIns="121900" tIns="121900" rIns="121900" bIns="121900" anchor="t" anchorCtr="0">
            <a:noAutofit/>
          </a:bodyPr>
          <a:lstStyle/>
          <a:p>
            <a:pPr marL="609584" marR="0" lvl="0" indent="-469884" algn="l" rtl="0">
              <a:lnSpc>
                <a:spcPct val="100000"/>
              </a:lnSpc>
              <a:spcBef>
                <a:spcPts val="0"/>
              </a:spcBef>
              <a:spcAft>
                <a:spcPts val="0"/>
              </a:spcAft>
              <a:buClr>
                <a:srgbClr val="000000"/>
              </a:buClr>
              <a:buSzPts val="2400"/>
              <a:buFont typeface="Arial"/>
              <a:buChar char="●"/>
            </a:pPr>
            <a:r>
              <a:rPr lang="en" sz="2400" b="0" i="0" u="none" strike="noStrike" cap="none">
                <a:solidFill>
                  <a:schemeClr val="dk1"/>
                </a:solidFill>
                <a:latin typeface="Arial"/>
                <a:ea typeface="Arial"/>
                <a:cs typeface="Arial"/>
                <a:sym typeface="Arial"/>
              </a:rPr>
              <a:t>If we want to check the result returned from our method call, use </a:t>
            </a:r>
            <a:r>
              <a:rPr lang="en" sz="2400" b="0" i="0" u="none" strike="noStrike" cap="none">
                <a:solidFill>
                  <a:srgbClr val="0000FF"/>
                </a:solidFill>
                <a:latin typeface="Consolas"/>
                <a:ea typeface="Consolas"/>
                <a:cs typeface="Consolas"/>
                <a:sym typeface="Consolas"/>
              </a:rPr>
              <a:t>System.out.println</a:t>
            </a:r>
            <a:r>
              <a:rPr lang="en" sz="2400" b="0" i="0" u="none" strike="noStrike" cap="none">
                <a:solidFill>
                  <a:srgbClr val="0000FF"/>
                </a:solidFill>
                <a:latin typeface="Arial"/>
                <a:ea typeface="Arial"/>
                <a:cs typeface="Arial"/>
                <a:sym typeface="Arial"/>
              </a:rPr>
              <a:t> </a:t>
            </a:r>
            <a:r>
              <a:rPr lang="en" sz="2400" b="0" i="0" u="none" strike="noStrike" cap="none">
                <a:solidFill>
                  <a:schemeClr val="dk1"/>
                </a:solidFill>
                <a:latin typeface="Arial"/>
                <a:ea typeface="Arial"/>
                <a:cs typeface="Arial"/>
                <a:sym typeface="Arial"/>
              </a:rPr>
              <a:t>to print it to the console</a:t>
            </a:r>
            <a:endParaRPr sz="1400" b="0" i="0" u="none" strike="noStrike" cap="none">
              <a:solidFill>
                <a:srgbClr val="000000"/>
              </a:solidFill>
              <a:latin typeface="Arial"/>
              <a:ea typeface="Arial"/>
              <a:cs typeface="Arial"/>
              <a:sym typeface="Arial"/>
            </a:endParaRPr>
          </a:p>
          <a:p>
            <a:pPr marL="609584" marR="0" lvl="0" indent="-469884" algn="l" rtl="0">
              <a:lnSpc>
                <a:spcPct val="100000"/>
              </a:lnSpc>
              <a:spcBef>
                <a:spcPts val="1333"/>
              </a:spcBef>
              <a:spcAft>
                <a:spcPts val="0"/>
              </a:spcAft>
              <a:buClr>
                <a:srgbClr val="000000"/>
              </a:buClr>
              <a:buSzPts val="2400"/>
              <a:buFont typeface="Arial"/>
              <a:buChar char="●"/>
            </a:pPr>
            <a:r>
              <a:rPr lang="en" sz="2400" b="0" i="0" u="none" strike="noStrike" cap="none">
                <a:solidFill>
                  <a:schemeClr val="dk1"/>
                </a:solidFill>
                <a:latin typeface="Arial"/>
                <a:ea typeface="Arial"/>
                <a:cs typeface="Arial"/>
                <a:sym typeface="Arial"/>
              </a:rPr>
              <a:t>We’ll see the number 32 printed out!</a:t>
            </a:r>
            <a:endParaRPr sz="1400" b="0" i="0" u="none" strike="noStrike" cap="none">
              <a:solidFill>
                <a:srgbClr val="000000"/>
              </a:solidFill>
              <a:latin typeface="Arial"/>
              <a:ea typeface="Arial"/>
              <a:cs typeface="Arial"/>
              <a:sym typeface="Arial"/>
            </a:endParaRPr>
          </a:p>
        </p:txBody>
      </p:sp>
      <p:sp>
        <p:nvSpPr>
          <p:cNvPr id="568" name="Google Shape;568;p52"/>
          <p:cNvSpPr txBox="1"/>
          <p:nvPr/>
        </p:nvSpPr>
        <p:spPr>
          <a:xfrm>
            <a:off x="6210470" y="1397000"/>
            <a:ext cx="7286700" cy="49677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rgbClr val="999999"/>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525"/>
              <a:buFont typeface="Consolas"/>
              <a:buNone/>
            </a:pPr>
            <a:r>
              <a:rPr lang="en" sz="2100" b="0" i="0" u="none" strike="noStrike" cap="none">
                <a:solidFill>
                  <a:srgbClr val="999999"/>
                </a:solidFill>
                <a:latin typeface="Consolas"/>
                <a:ea typeface="Consolas"/>
                <a:cs typeface="Consolas"/>
                <a:sym typeface="Consolas"/>
              </a:rPr>
              <a:t>/* in the BookstoreAccountant class…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2400"/>
              <a:buFont typeface="Arial"/>
              <a:buNone/>
            </a:pPr>
            <a:endParaRPr sz="2400" b="0" i="0" u="none" strike="noStrike" cap="none">
              <a:solidFill>
                <a:schemeClr val="dk1"/>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600"/>
              <a:buFont typeface="Consolas"/>
              <a:buNone/>
            </a:pPr>
            <a:r>
              <a:rPr lang="en" sz="2400" b="0" i="0" u="none" strike="noStrike" cap="none">
                <a:solidFill>
                  <a:schemeClr val="dk1"/>
                </a:solidFill>
                <a:latin typeface="Consolas"/>
                <a:ea typeface="Consolas"/>
                <a:cs typeface="Consolas"/>
                <a:sym typeface="Consolas"/>
              </a:rPr>
              <a:t>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Arial"/>
              <a:buNone/>
            </a:pPr>
            <a:r>
              <a:rPr lang="en" sz="1700" b="0" i="0" u="none" strike="noStrike" cap="none">
                <a:solidFill>
                  <a:schemeClr val="dk1"/>
                </a:solidFill>
                <a:latin typeface="Consolas"/>
                <a:ea typeface="Consolas"/>
                <a:cs typeface="Consolas"/>
                <a:sym typeface="Consolas"/>
              </a:rPr>
              <a:t>public int priceBooks(int</a:t>
            </a:r>
            <a:r>
              <a:rPr lang="en" sz="1700" b="0" i="0" u="none" strike="noStrike" cap="none">
                <a:solidFill>
                  <a:srgbClr val="000000"/>
                </a:solidFill>
                <a:latin typeface="Consolas"/>
                <a:ea typeface="Consolas"/>
                <a:cs typeface="Consolas"/>
                <a:sym typeface="Consolas"/>
              </a:rPr>
              <a:t> numCps, int price</a:t>
            </a:r>
            <a:r>
              <a:rPr lang="en" sz="1700" b="0" i="0" u="none" strike="noStrike" cap="none">
                <a:solidFill>
                  <a:schemeClr val="dk1"/>
                </a:solidFill>
                <a:latin typeface="Consolas"/>
                <a:ea typeface="Consolas"/>
                <a:cs typeface="Consolas"/>
                <a:sym typeface="Consolas"/>
              </a:rPr>
              <a:t>)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Consolas"/>
              <a:buNone/>
            </a:pPr>
            <a:r>
              <a:rPr lang="en" sz="1700" b="0" i="0" u="none" strike="noStrike" cap="none">
                <a:solidFill>
                  <a:schemeClr val="dk1"/>
                </a:solidFill>
                <a:latin typeface="Consolas"/>
                <a:ea typeface="Consolas"/>
                <a:cs typeface="Consolas"/>
                <a:sym typeface="Consolas"/>
              </a:rPr>
              <a:t>	return (numCps * price);</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425"/>
              <a:buFont typeface="Consolas"/>
              <a:buNone/>
            </a:pPr>
            <a:r>
              <a:rPr lang="en" sz="1700" b="0" i="0" u="none" strike="noStrike" cap="none">
                <a:solidFill>
                  <a:schemeClr val="dk1"/>
                </a:solidFill>
                <a:latin typeface="Consolas"/>
                <a:ea typeface="Consolas"/>
                <a:cs typeface="Consolas"/>
                <a:sym typeface="Consolas"/>
              </a:rPr>
              <a:t>}</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64">
                                            <p:txEl>
                                              <p:pRg st="0" end="0"/>
                                            </p:txEl>
                                          </p:spTgt>
                                        </p:tgtEl>
                                        <p:attrNameLst>
                                          <p:attrName>style.visibility</p:attrName>
                                        </p:attrNameLst>
                                      </p:cBhvr>
                                      <p:to>
                                        <p:strVal val="visible"/>
                                      </p:to>
                                    </p:set>
                                    <p:animEffect transition="in" filter="fade">
                                      <p:cBhvr>
                                        <p:cTn id="7" dur="500"/>
                                        <p:tgtEl>
                                          <p:spTgt spid="56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64">
                                            <p:txEl>
                                              <p:pRg st="3" end="3"/>
                                            </p:txEl>
                                          </p:spTgt>
                                        </p:tgtEl>
                                        <p:attrNameLst>
                                          <p:attrName>style.visibility</p:attrName>
                                        </p:attrNameLst>
                                      </p:cBhvr>
                                      <p:to>
                                        <p:strVal val="visible"/>
                                      </p:to>
                                    </p:set>
                                    <p:animEffect transition="in" filter="fade">
                                      <p:cBhvr>
                                        <p:cTn id="12" dur="500"/>
                                        <p:tgtEl>
                                          <p:spTgt spid="564">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67">
                                            <p:txEl>
                                              <p:pRg st="0" end="0"/>
                                            </p:txEl>
                                          </p:spTgt>
                                        </p:tgtEl>
                                        <p:attrNameLst>
                                          <p:attrName>style.visibility</p:attrName>
                                        </p:attrNameLst>
                                      </p:cBhvr>
                                      <p:to>
                                        <p:strVal val="visible"/>
                                      </p:to>
                                    </p:set>
                                    <p:animEffect transition="in" filter="fade">
                                      <p:cBhvr>
                                        <p:cTn id="15" dur="500"/>
                                        <p:tgtEl>
                                          <p:spTgt spid="567">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67">
                                            <p:txEl>
                                              <p:pRg st="1" end="1"/>
                                            </p:txEl>
                                          </p:spTgt>
                                        </p:tgtEl>
                                        <p:attrNameLst>
                                          <p:attrName>style.visibility</p:attrName>
                                        </p:attrNameLst>
                                      </p:cBhvr>
                                      <p:to>
                                        <p:strVal val="visible"/>
                                      </p:to>
                                    </p:set>
                                    <p:animEffect transition="in" filter="fade">
                                      <p:cBhvr>
                                        <p:cTn id="20" dur="500"/>
                                        <p:tgtEl>
                                          <p:spTgt spid="56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53"/>
          <p:cNvSpPr txBox="1">
            <a:spLocks noGrp="1"/>
          </p:cNvSpPr>
          <p:nvPr>
            <p:ph type="title"/>
          </p:nvPr>
        </p:nvSpPr>
        <p:spPr>
          <a:xfrm>
            <a:off x="609600" y="30555"/>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4400"/>
              <a:buFont typeface="Arial"/>
              <a:buNone/>
            </a:pPr>
            <a:r>
              <a:rPr lang="en" sz="4400" dirty="0">
                <a:solidFill>
                  <a:schemeClr val="dk1"/>
                </a:solidFill>
              </a:rPr>
              <a:t>Top Hat Question</a:t>
            </a:r>
            <a:endParaRPr dirty="0"/>
          </a:p>
        </p:txBody>
      </p:sp>
      <p:sp>
        <p:nvSpPr>
          <p:cNvPr id="583" name="Google Shape;583;p53"/>
          <p:cNvSpPr txBox="1">
            <a:spLocks noGrp="1"/>
          </p:cNvSpPr>
          <p:nvPr>
            <p:ph type="body" idx="1"/>
          </p:nvPr>
        </p:nvSpPr>
        <p:spPr>
          <a:xfrm>
            <a:off x="519661" y="1182857"/>
            <a:ext cx="10861040" cy="3835400"/>
          </a:xfrm>
          <a:prstGeom prst="rect">
            <a:avLst/>
          </a:prstGeom>
          <a:noFill/>
          <a:ln>
            <a:noFill/>
          </a:ln>
        </p:spPr>
        <p:txBody>
          <a:bodyPr spcFirstLastPara="1" wrap="square" lIns="91425" tIns="91425" rIns="91425" bIns="91425" anchor="t" anchorCtr="0">
            <a:noAutofit/>
          </a:bodyPr>
          <a:lstStyle/>
          <a:p>
            <a:pPr marL="177800" lvl="0" indent="0" algn="l" rtl="0">
              <a:lnSpc>
                <a:spcPct val="90000"/>
              </a:lnSpc>
              <a:spcBef>
                <a:spcPts val="0"/>
              </a:spcBef>
              <a:spcAft>
                <a:spcPts val="0"/>
              </a:spcAft>
              <a:buSzPts val="3200"/>
              <a:buNone/>
            </a:pPr>
            <a:r>
              <a:rPr lang="en" sz="3200" dirty="0">
                <a:solidFill>
                  <a:schemeClr val="dk1"/>
                </a:solidFill>
              </a:rPr>
              <a:t>Which of the following contains arguments that satisfy the parameters of the method </a:t>
            </a:r>
            <a:r>
              <a:rPr lang="en" sz="3200" dirty="0" err="1">
                <a:solidFill>
                  <a:srgbClr val="0000FF"/>
                </a:solidFill>
                <a:latin typeface="Consolas"/>
                <a:ea typeface="Consolas"/>
                <a:cs typeface="Consolas"/>
                <a:sym typeface="Consolas"/>
              </a:rPr>
              <a:t>calcChange</a:t>
            </a:r>
            <a:r>
              <a:rPr lang="en" sz="3200" dirty="0">
                <a:solidFill>
                  <a:schemeClr val="dk1"/>
                </a:solidFill>
              </a:rPr>
              <a:t> in the </a:t>
            </a:r>
            <a:r>
              <a:rPr lang="en" sz="3200" dirty="0" err="1">
                <a:solidFill>
                  <a:srgbClr val="0000FF"/>
                </a:solidFill>
                <a:latin typeface="Consolas"/>
                <a:ea typeface="Consolas"/>
                <a:cs typeface="Consolas"/>
                <a:sym typeface="Consolas"/>
              </a:rPr>
              <a:t>BookstoreAccountant</a:t>
            </a:r>
            <a:r>
              <a:rPr lang="en" sz="3200" dirty="0">
                <a:solidFill>
                  <a:schemeClr val="dk1"/>
                </a:solidFill>
              </a:rPr>
              <a:t> class?</a:t>
            </a:r>
            <a:endParaRPr dirty="0"/>
          </a:p>
          <a:p>
            <a:pPr marL="177800" lvl="0" indent="0" algn="l" rtl="0">
              <a:lnSpc>
                <a:spcPct val="90000"/>
              </a:lnSpc>
              <a:spcBef>
                <a:spcPts val="0"/>
              </a:spcBef>
              <a:spcAft>
                <a:spcPts val="0"/>
              </a:spcAft>
              <a:buSzPts val="2000"/>
              <a:buNone/>
            </a:pPr>
            <a:endParaRPr sz="2000" dirty="0">
              <a:solidFill>
                <a:schemeClr val="dk1"/>
              </a:solidFill>
            </a:endParaRPr>
          </a:p>
          <a:p>
            <a:pPr marL="177800" lvl="0" indent="0" algn="l" rtl="0">
              <a:lnSpc>
                <a:spcPct val="100000"/>
              </a:lnSpc>
              <a:spcBef>
                <a:spcPts val="0"/>
              </a:spcBef>
              <a:spcAft>
                <a:spcPts val="0"/>
              </a:spcAft>
              <a:buSzPts val="2800"/>
              <a:buNone/>
            </a:pPr>
            <a:r>
              <a:rPr lang="en" sz="2600" dirty="0">
                <a:solidFill>
                  <a:schemeClr val="dk1"/>
                </a:solidFill>
                <a:latin typeface="Arial"/>
                <a:ea typeface="Arial"/>
                <a:cs typeface="Arial"/>
                <a:sym typeface="Arial"/>
              </a:rPr>
              <a:t>A. </a:t>
            </a:r>
            <a:r>
              <a:rPr lang="en" sz="2600" dirty="0" err="1">
                <a:solidFill>
                  <a:schemeClr val="dk1"/>
                </a:solidFill>
                <a:latin typeface="Arial"/>
                <a:ea typeface="Arial"/>
                <a:cs typeface="Arial"/>
                <a:sym typeface="Arial"/>
              </a:rPr>
              <a:t>BookstoreAccountant.calcChange</a:t>
            </a:r>
            <a:r>
              <a:rPr lang="en" sz="2600" dirty="0">
                <a:solidFill>
                  <a:schemeClr val="dk1"/>
                </a:solidFill>
                <a:latin typeface="Arial"/>
                <a:ea typeface="Arial"/>
                <a:cs typeface="Arial"/>
                <a:sym typeface="Arial"/>
              </a:rPr>
              <a:t>(20, 14.50)</a:t>
            </a:r>
            <a:endParaRPr sz="2600" dirty="0"/>
          </a:p>
          <a:p>
            <a:pPr marL="177800" lvl="0" indent="0" algn="l" rtl="0">
              <a:lnSpc>
                <a:spcPct val="100000"/>
              </a:lnSpc>
              <a:spcBef>
                <a:spcPts val="0"/>
              </a:spcBef>
              <a:spcAft>
                <a:spcPts val="0"/>
              </a:spcAft>
              <a:buSzPts val="2800"/>
              <a:buNone/>
            </a:pPr>
            <a:r>
              <a:rPr lang="en" sz="2600" dirty="0">
                <a:solidFill>
                  <a:schemeClr val="dk1"/>
                </a:solidFill>
                <a:latin typeface="Arial"/>
                <a:ea typeface="Arial"/>
                <a:cs typeface="Arial"/>
                <a:sym typeface="Arial"/>
              </a:rPr>
              <a:t>B. </a:t>
            </a:r>
            <a:r>
              <a:rPr lang="en" sz="2600" dirty="0" err="1">
                <a:solidFill>
                  <a:schemeClr val="dk1"/>
                </a:solidFill>
                <a:latin typeface="Arial"/>
                <a:ea typeface="Arial"/>
                <a:cs typeface="Arial"/>
                <a:sym typeface="Arial"/>
              </a:rPr>
              <a:t>BookstoreAccountant.calcChange</a:t>
            </a:r>
            <a:r>
              <a:rPr lang="en" sz="2600" dirty="0">
                <a:solidFill>
                  <a:schemeClr val="dk1"/>
                </a:solidFill>
                <a:latin typeface="Arial"/>
                <a:ea typeface="Arial"/>
                <a:cs typeface="Arial"/>
                <a:sym typeface="Arial"/>
              </a:rPr>
              <a:t>(10.00, 5.00)</a:t>
            </a:r>
            <a:endParaRPr sz="2600" dirty="0"/>
          </a:p>
          <a:p>
            <a:pPr marL="177800" lvl="0" indent="0" algn="l" rtl="0">
              <a:lnSpc>
                <a:spcPct val="100000"/>
              </a:lnSpc>
              <a:spcBef>
                <a:spcPts val="0"/>
              </a:spcBef>
              <a:spcAft>
                <a:spcPts val="0"/>
              </a:spcAft>
              <a:buSzPts val="2800"/>
              <a:buNone/>
            </a:pPr>
            <a:r>
              <a:rPr lang="en" sz="2600" dirty="0">
                <a:solidFill>
                  <a:schemeClr val="dk1"/>
                </a:solidFill>
                <a:latin typeface="Arial"/>
                <a:ea typeface="Arial"/>
                <a:cs typeface="Arial"/>
                <a:sym typeface="Arial"/>
              </a:rPr>
              <a:t>C. </a:t>
            </a:r>
            <a:r>
              <a:rPr lang="en" sz="2600" dirty="0" err="1">
                <a:solidFill>
                  <a:schemeClr val="dk1"/>
                </a:solidFill>
                <a:latin typeface="Arial"/>
                <a:ea typeface="Arial"/>
                <a:cs typeface="Arial"/>
                <a:sym typeface="Arial"/>
              </a:rPr>
              <a:t>BookstoreAccountant.calcChange</a:t>
            </a:r>
            <a:r>
              <a:rPr lang="en" sz="2600" dirty="0">
                <a:solidFill>
                  <a:schemeClr val="dk1"/>
                </a:solidFill>
                <a:latin typeface="Arial"/>
                <a:ea typeface="Arial"/>
                <a:cs typeface="Arial"/>
                <a:sym typeface="Arial"/>
              </a:rPr>
              <a:t>(20, 10)</a:t>
            </a:r>
            <a:endParaRPr sz="2600" dirty="0"/>
          </a:p>
          <a:p>
            <a:pPr marL="177800" lvl="0" indent="0" algn="l" rtl="0">
              <a:lnSpc>
                <a:spcPct val="100000"/>
              </a:lnSpc>
              <a:spcBef>
                <a:spcPts val="0"/>
              </a:spcBef>
              <a:spcAft>
                <a:spcPts val="0"/>
              </a:spcAft>
              <a:buSzPts val="2800"/>
              <a:buNone/>
            </a:pPr>
            <a:r>
              <a:rPr lang="en" sz="2600" dirty="0">
                <a:solidFill>
                  <a:schemeClr val="dk1"/>
                </a:solidFill>
                <a:latin typeface="Arial"/>
                <a:ea typeface="Arial"/>
                <a:cs typeface="Arial"/>
                <a:sym typeface="Arial"/>
              </a:rPr>
              <a:t>D. None of the above</a:t>
            </a:r>
            <a:endParaRPr sz="2600" dirty="0"/>
          </a:p>
          <a:p>
            <a:pPr marL="177800" lvl="0" indent="0" algn="l" rtl="0">
              <a:lnSpc>
                <a:spcPct val="90000"/>
              </a:lnSpc>
              <a:spcBef>
                <a:spcPts val="0"/>
              </a:spcBef>
              <a:spcAft>
                <a:spcPts val="0"/>
              </a:spcAft>
              <a:buSzPts val="3200"/>
              <a:buNone/>
            </a:pPr>
            <a:endParaRPr sz="3200" dirty="0">
              <a:solidFill>
                <a:schemeClr val="dk1"/>
              </a:solidFill>
            </a:endParaRPr>
          </a:p>
        </p:txBody>
      </p:sp>
      <p:pic>
        <p:nvPicPr>
          <p:cNvPr id="584" name="Google Shape;584;p53"/>
          <p:cNvPicPr preferRelativeResize="0"/>
          <p:nvPr/>
        </p:nvPicPr>
        <p:blipFill rotWithShape="1">
          <a:blip r:embed="rId3">
            <a:alphaModFix/>
          </a:blip>
          <a:srcRect r="15949"/>
          <a:stretch/>
        </p:blipFill>
        <p:spPr>
          <a:xfrm>
            <a:off x="7684482" y="3780569"/>
            <a:ext cx="3696219" cy="2475376"/>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54"/>
          <p:cNvSpPr txBox="1">
            <a:spLocks noGrp="1"/>
          </p:cNvSpPr>
          <p:nvPr>
            <p:ph type="title"/>
          </p:nvPr>
        </p:nvSpPr>
        <p:spPr>
          <a:xfrm>
            <a:off x="615737" y="23167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Where did </a:t>
            </a:r>
            <a:r>
              <a:rPr lang="en" dirty="0" err="1">
                <a:latin typeface="Consolas"/>
                <a:ea typeface="Consolas"/>
                <a:cs typeface="Consolas"/>
                <a:sym typeface="Consolas"/>
              </a:rPr>
              <a:t>myAccountant</a:t>
            </a:r>
            <a:r>
              <a:rPr lang="en" dirty="0"/>
              <a:t> </a:t>
            </a:r>
            <a:r>
              <a:rPr lang="en" sz="3600" b="1" i="0" u="none" strike="noStrike" cap="none" dirty="0">
                <a:solidFill>
                  <a:schemeClr val="dk1"/>
                </a:solidFill>
                <a:latin typeface="Arial"/>
                <a:ea typeface="Arial"/>
                <a:cs typeface="Arial"/>
                <a:sym typeface="Arial"/>
              </a:rPr>
              <a:t>come from?</a:t>
            </a:r>
            <a:endParaRPr sz="3600" b="1" i="0" u="none" strike="noStrike" cap="none" dirty="0">
              <a:solidFill>
                <a:schemeClr val="dk1"/>
              </a:solidFill>
              <a:latin typeface="Arial"/>
              <a:ea typeface="Arial"/>
              <a:cs typeface="Arial"/>
              <a:sym typeface="Arial"/>
            </a:endParaRPr>
          </a:p>
        </p:txBody>
      </p:sp>
      <p:sp>
        <p:nvSpPr>
          <p:cNvPr id="590" name="Google Shape;590;p54"/>
          <p:cNvSpPr txBox="1">
            <a:spLocks noGrp="1"/>
          </p:cNvSpPr>
          <p:nvPr>
            <p:ph type="body" idx="1"/>
          </p:nvPr>
        </p:nvSpPr>
        <p:spPr>
          <a:xfrm>
            <a:off x="0" y="1478550"/>
            <a:ext cx="12192000" cy="4967700"/>
          </a:xfrm>
          <a:prstGeom prst="rect">
            <a:avLst/>
          </a:prstGeom>
          <a:noFill/>
          <a:ln>
            <a:noFill/>
          </a:ln>
        </p:spPr>
        <p:txBody>
          <a:bodyPr spcFirstLastPara="1" wrap="square" lIns="121900" tIns="121900" rIns="121900" bIns="121900" anchor="ctr" anchorCtr="0">
            <a:noAutofit/>
          </a:bodyPr>
          <a:lstStyle/>
          <a:p>
            <a:pPr marL="927100" marR="0" lvl="0" indent="-508000" algn="l" rtl="0">
              <a:lnSpc>
                <a:spcPct val="90000"/>
              </a:lnSpc>
              <a:spcBef>
                <a:spcPts val="0"/>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We know how to send messages to an instance of a class by calling methods</a:t>
            </a:r>
            <a:endParaRPr sz="3200" b="0" i="0" u="none" strike="noStrike" cap="none" dirty="0">
              <a:solidFill>
                <a:schemeClr val="dk1"/>
              </a:solidFill>
              <a:latin typeface="Arial"/>
              <a:ea typeface="Arial"/>
              <a:cs typeface="Arial"/>
              <a:sym typeface="Arial"/>
            </a:endParaRPr>
          </a:p>
          <a:p>
            <a:pPr marL="927100" marR="0" lvl="0" indent="-508000" algn="l" rtl="0">
              <a:lnSpc>
                <a:spcPct val="90000"/>
              </a:lnSpc>
              <a:spcBef>
                <a:spcPts val="1333"/>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So far, we have called methods on </a:t>
            </a:r>
            <a:r>
              <a:rPr lang="en" sz="3200" b="1" i="0" u="none" strike="noStrike" cap="none" dirty="0" err="1">
                <a:solidFill>
                  <a:schemeClr val="dk1"/>
                </a:solidFill>
                <a:latin typeface="Arial"/>
                <a:ea typeface="Arial"/>
                <a:cs typeface="Arial"/>
                <a:sym typeface="Arial"/>
              </a:rPr>
              <a:t>samBot</a:t>
            </a:r>
            <a:r>
              <a:rPr lang="en" sz="3200" b="0" i="0" u="none" strike="noStrike" cap="none" dirty="0">
                <a:solidFill>
                  <a:schemeClr val="dk1"/>
                </a:solidFill>
                <a:latin typeface="Arial"/>
                <a:ea typeface="Arial"/>
                <a:cs typeface="Arial"/>
                <a:sym typeface="Arial"/>
              </a:rPr>
              <a:t>, an instance of </a:t>
            </a:r>
            <a:r>
              <a:rPr lang="en" sz="3200" b="0" i="0" u="none" strike="noStrike" cap="none" dirty="0">
                <a:solidFill>
                  <a:srgbClr val="0000FF"/>
                </a:solidFill>
                <a:latin typeface="Consolas"/>
                <a:ea typeface="Consolas"/>
                <a:cs typeface="Consolas"/>
                <a:sym typeface="Consolas"/>
              </a:rPr>
              <a:t>Robot</a:t>
            </a:r>
            <a:r>
              <a:rPr lang="en" sz="3200" b="0" i="0" u="none" strike="noStrike" cap="none" dirty="0">
                <a:solidFill>
                  <a:srgbClr val="000000"/>
                </a:solidFill>
                <a:latin typeface="Arial"/>
                <a:ea typeface="Arial"/>
                <a:cs typeface="Arial"/>
                <a:sym typeface="Arial"/>
              </a:rPr>
              <a:t>,</a:t>
            </a:r>
            <a:r>
              <a:rPr lang="en" sz="3200" b="0" i="0" u="none" strike="noStrike" cap="none" dirty="0">
                <a:solidFill>
                  <a:schemeClr val="dk1"/>
                </a:solidFill>
                <a:latin typeface="Arial"/>
                <a:ea typeface="Arial"/>
                <a:cs typeface="Arial"/>
                <a:sym typeface="Arial"/>
              </a:rPr>
              <a:t> and </a:t>
            </a:r>
            <a:r>
              <a:rPr lang="en" sz="3200" b="1" i="0" u="none" strike="noStrike" cap="none" dirty="0" err="1">
                <a:solidFill>
                  <a:schemeClr val="dk1"/>
                </a:solidFill>
                <a:latin typeface="Arial"/>
                <a:ea typeface="Arial"/>
                <a:cs typeface="Arial"/>
                <a:sym typeface="Arial"/>
              </a:rPr>
              <a:t>my</a:t>
            </a:r>
            <a:r>
              <a:rPr lang="en" b="1" dirty="0" err="1"/>
              <a:t>Accountant</a:t>
            </a:r>
            <a:r>
              <a:rPr lang="en" sz="3200" b="0" i="0" u="none" strike="noStrike" cap="none" dirty="0">
                <a:solidFill>
                  <a:schemeClr val="dk1"/>
                </a:solidFill>
                <a:latin typeface="Arial"/>
                <a:ea typeface="Arial"/>
                <a:cs typeface="Arial"/>
                <a:sym typeface="Arial"/>
              </a:rPr>
              <a:t>, an instance of  </a:t>
            </a:r>
            <a:r>
              <a:rPr lang="en" dirty="0" err="1">
                <a:solidFill>
                  <a:srgbClr val="0000FF"/>
                </a:solidFill>
                <a:latin typeface="Consolas"/>
                <a:ea typeface="Consolas"/>
                <a:cs typeface="Consolas"/>
                <a:sym typeface="Consolas"/>
              </a:rPr>
              <a:t>BookstoreAccountant</a:t>
            </a:r>
            <a:r>
              <a:rPr lang="en" sz="3200" b="0" i="0" u="none" strike="noStrike" cap="none" dirty="0">
                <a:solidFill>
                  <a:schemeClr val="dk1"/>
                </a:solidFill>
                <a:latin typeface="Arial"/>
                <a:ea typeface="Arial"/>
                <a:cs typeface="Arial"/>
                <a:sym typeface="Arial"/>
              </a:rPr>
              <a:t>…</a:t>
            </a:r>
            <a:endParaRPr sz="3200" b="0" i="0" u="none" strike="noStrike" cap="none" dirty="0">
              <a:solidFill>
                <a:schemeClr val="dk1"/>
              </a:solidFill>
              <a:latin typeface="Arial"/>
              <a:ea typeface="Arial"/>
              <a:cs typeface="Arial"/>
              <a:sym typeface="Arial"/>
            </a:endParaRPr>
          </a:p>
          <a:p>
            <a:pPr marL="927100" lvl="0" indent="-508000" algn="l" rtl="0">
              <a:lnSpc>
                <a:spcPct val="90000"/>
              </a:lnSpc>
              <a:spcBef>
                <a:spcPts val="1333"/>
              </a:spcBef>
              <a:spcAft>
                <a:spcPts val="0"/>
              </a:spcAft>
              <a:buSzPts val="3200"/>
              <a:buFont typeface="Arial"/>
              <a:buChar char="●"/>
            </a:pPr>
            <a:r>
              <a:rPr lang="en" sz="3200" b="0" i="0" u="none" strike="noStrike" cap="none" dirty="0">
                <a:solidFill>
                  <a:schemeClr val="dk1"/>
                </a:solidFill>
                <a:latin typeface="Arial"/>
                <a:ea typeface="Arial"/>
                <a:cs typeface="Arial"/>
                <a:sym typeface="Arial"/>
              </a:rPr>
              <a:t>Where did </a:t>
            </a:r>
            <a:r>
              <a:rPr lang="en" dirty="0"/>
              <a:t>we get these objects from? How did we make an instance of </a:t>
            </a:r>
            <a:r>
              <a:rPr lang="en" dirty="0" err="1">
                <a:solidFill>
                  <a:srgbClr val="0000FF"/>
                </a:solidFill>
                <a:latin typeface="Consolas"/>
                <a:ea typeface="Consolas"/>
                <a:cs typeface="Consolas"/>
                <a:sym typeface="Consolas"/>
              </a:rPr>
              <a:t>BookstoreAccountant</a:t>
            </a:r>
            <a:r>
              <a:rPr lang="en" dirty="0"/>
              <a:t> ?</a:t>
            </a:r>
            <a:endParaRPr dirty="0">
              <a:solidFill>
                <a:schemeClr val="dk1"/>
              </a:solidFill>
            </a:endParaRPr>
          </a:p>
          <a:p>
            <a:pPr marL="927100" marR="0" lvl="0" indent="-508000" algn="l" rtl="0">
              <a:lnSpc>
                <a:spcPct val="90000"/>
              </a:lnSpc>
              <a:spcBef>
                <a:spcPts val="1333"/>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Next: how to use a class as a blueprint to actually build instances!</a:t>
            </a:r>
            <a:endParaRPr sz="3200" b="0"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0">
                                            <p:txEl>
                                              <p:pRg st="0" end="0"/>
                                            </p:txEl>
                                          </p:spTgt>
                                        </p:tgtEl>
                                        <p:attrNameLst>
                                          <p:attrName>style.visibility</p:attrName>
                                        </p:attrNameLst>
                                      </p:cBhvr>
                                      <p:to>
                                        <p:strVal val="visible"/>
                                      </p:to>
                                    </p:set>
                                    <p:animEffect transition="in" filter="fade">
                                      <p:cBhvr>
                                        <p:cTn id="7" dur="500"/>
                                        <p:tgtEl>
                                          <p:spTgt spid="59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0">
                                            <p:txEl>
                                              <p:pRg st="1" end="1"/>
                                            </p:txEl>
                                          </p:spTgt>
                                        </p:tgtEl>
                                        <p:attrNameLst>
                                          <p:attrName>style.visibility</p:attrName>
                                        </p:attrNameLst>
                                      </p:cBhvr>
                                      <p:to>
                                        <p:strVal val="visible"/>
                                      </p:to>
                                    </p:set>
                                    <p:animEffect transition="in" filter="fade">
                                      <p:cBhvr>
                                        <p:cTn id="12" dur="500"/>
                                        <p:tgtEl>
                                          <p:spTgt spid="59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0">
                                            <p:txEl>
                                              <p:pRg st="2" end="2"/>
                                            </p:txEl>
                                          </p:spTgt>
                                        </p:tgtEl>
                                        <p:attrNameLst>
                                          <p:attrName>style.visibility</p:attrName>
                                        </p:attrNameLst>
                                      </p:cBhvr>
                                      <p:to>
                                        <p:strVal val="visible"/>
                                      </p:to>
                                    </p:set>
                                    <p:animEffect transition="in" filter="fade">
                                      <p:cBhvr>
                                        <p:cTn id="17" dur="500"/>
                                        <p:tgtEl>
                                          <p:spTgt spid="59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0">
                                            <p:txEl>
                                              <p:pRg st="3" end="3"/>
                                            </p:txEl>
                                          </p:spTgt>
                                        </p:tgtEl>
                                        <p:attrNameLst>
                                          <p:attrName>style.visibility</p:attrName>
                                        </p:attrNameLst>
                                      </p:cBhvr>
                                      <p:to>
                                        <p:strVal val="visible"/>
                                      </p:to>
                                    </p:set>
                                    <p:animEffect transition="in" filter="fade">
                                      <p:cBhvr>
                                        <p:cTn id="22" dur="500"/>
                                        <p:tgtEl>
                                          <p:spTgt spid="59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55"/>
          <p:cNvSpPr txBox="1">
            <a:spLocks noGrp="1"/>
          </p:cNvSpPr>
          <p:nvPr>
            <p:ph type="title"/>
          </p:nvPr>
        </p:nvSpPr>
        <p:spPr>
          <a:xfrm>
            <a:off x="615737" y="231678"/>
            <a:ext cx="10972799" cy="860522"/>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a:t>Constructors</a:t>
            </a:r>
            <a:r>
              <a:rPr lang="en" sz="3600" b="1" i="0" u="none" strike="noStrike" cap="none">
                <a:solidFill>
                  <a:schemeClr val="dk1"/>
                </a:solidFill>
                <a:latin typeface="Arial"/>
                <a:ea typeface="Arial"/>
                <a:cs typeface="Arial"/>
                <a:sym typeface="Arial"/>
              </a:rPr>
              <a:t> (1/3)</a:t>
            </a:r>
            <a:endParaRPr/>
          </a:p>
        </p:txBody>
      </p:sp>
      <p:sp>
        <p:nvSpPr>
          <p:cNvPr id="596" name="Google Shape;596;p55"/>
          <p:cNvSpPr txBox="1">
            <a:spLocks noGrp="1"/>
          </p:cNvSpPr>
          <p:nvPr>
            <p:ph type="body" idx="1"/>
          </p:nvPr>
        </p:nvSpPr>
        <p:spPr>
          <a:xfrm>
            <a:off x="0" y="1498600"/>
            <a:ext cx="5935500" cy="4967700"/>
          </a:xfrm>
          <a:prstGeom prst="rect">
            <a:avLst/>
          </a:prstGeom>
          <a:noFill/>
          <a:ln>
            <a:noFill/>
          </a:ln>
        </p:spPr>
        <p:txBody>
          <a:bodyPr spcFirstLastPara="1" wrap="square" lIns="121900" tIns="121900" rIns="121900" bIns="121900" anchor="ctr" anchorCtr="0">
            <a:noAutofit/>
          </a:bodyPr>
          <a:lstStyle/>
          <a:p>
            <a:pPr marL="609585" marR="0" lvl="0" indent="-469883" algn="l" rtl="0">
              <a:lnSpc>
                <a:spcPct val="90000"/>
              </a:lnSpc>
              <a:spcBef>
                <a:spcPts val="0"/>
              </a:spcBef>
              <a:spcAft>
                <a:spcPts val="0"/>
              </a:spcAft>
              <a:buClr>
                <a:schemeClr val="dk1"/>
              </a:buClr>
              <a:buSzPts val="2400"/>
              <a:buFont typeface="Arial"/>
              <a:buChar char="●"/>
            </a:pPr>
            <a:r>
              <a:rPr lang="en" sz="2400">
                <a:solidFill>
                  <a:srgbClr val="000000"/>
                </a:solidFill>
              </a:rPr>
              <a:t>Bookstore Accountant</a:t>
            </a:r>
            <a:r>
              <a:rPr lang="en" sz="2400" b="0" i="0" u="none" strike="noStrike" cap="none">
                <a:solidFill>
                  <a:schemeClr val="dk1"/>
                </a:solidFill>
                <a:latin typeface="Arial"/>
                <a:ea typeface="Arial"/>
                <a:cs typeface="Arial"/>
                <a:sym typeface="Arial"/>
              </a:rPr>
              <a:t>s can </a:t>
            </a:r>
            <a:r>
              <a:rPr lang="en" sz="2400">
                <a:solidFill>
                  <a:srgbClr val="0000FF"/>
                </a:solidFill>
                <a:latin typeface="Consolas"/>
                <a:ea typeface="Consolas"/>
                <a:cs typeface="Consolas"/>
                <a:sym typeface="Consolas"/>
              </a:rPr>
              <a:t>priceBooks</a:t>
            </a:r>
            <a:r>
              <a:rPr lang="en" sz="2400"/>
              <a:t>, </a:t>
            </a:r>
            <a:r>
              <a:rPr lang="en" sz="2400">
                <a:solidFill>
                  <a:srgbClr val="0000FF"/>
                </a:solidFill>
                <a:latin typeface="Consolas"/>
                <a:ea typeface="Consolas"/>
                <a:cs typeface="Consolas"/>
                <a:sym typeface="Consolas"/>
              </a:rPr>
              <a:t>calcChange</a:t>
            </a:r>
            <a:r>
              <a:rPr lang="en" sz="2400"/>
              <a:t>, and </a:t>
            </a:r>
            <a:r>
              <a:rPr lang="en" sz="2400">
                <a:solidFill>
                  <a:srgbClr val="0000FF"/>
                </a:solidFill>
                <a:latin typeface="Consolas"/>
                <a:ea typeface="Consolas"/>
                <a:cs typeface="Consolas"/>
                <a:sym typeface="Consolas"/>
              </a:rPr>
              <a:t>calcMaxBks</a:t>
            </a:r>
            <a:endParaRPr sz="2400">
              <a:solidFill>
                <a:srgbClr val="0000FF"/>
              </a:solidFill>
              <a:latin typeface="Consolas"/>
              <a:ea typeface="Consolas"/>
              <a:cs typeface="Consolas"/>
              <a:sym typeface="Consolas"/>
            </a:endParaRPr>
          </a:p>
          <a:p>
            <a:pPr marL="609585" marR="0" lvl="0" indent="-469883" algn="l" rtl="0">
              <a:lnSpc>
                <a:spcPct val="90000"/>
              </a:lnSpc>
              <a:spcBef>
                <a:spcPts val="1333"/>
              </a:spcBef>
              <a:spcAft>
                <a:spcPts val="0"/>
              </a:spcAft>
              <a:buClr>
                <a:schemeClr val="dk1"/>
              </a:buClr>
              <a:buSzPts val="2400"/>
              <a:buFont typeface="Arial"/>
              <a:buChar char="●"/>
            </a:pPr>
            <a:r>
              <a:rPr lang="en" sz="2400" b="0" i="0" u="none" strike="noStrike" cap="none">
                <a:solidFill>
                  <a:schemeClr val="dk1"/>
                </a:solidFill>
                <a:latin typeface="Arial"/>
                <a:ea typeface="Arial"/>
                <a:cs typeface="Arial"/>
                <a:sym typeface="Arial"/>
              </a:rPr>
              <a:t>Can call any of these methods on any instance of </a:t>
            </a:r>
            <a:r>
              <a:rPr lang="en" sz="2400">
                <a:solidFill>
                  <a:srgbClr val="0000FF"/>
                </a:solidFill>
                <a:latin typeface="Consolas"/>
                <a:ea typeface="Consolas"/>
                <a:cs typeface="Consolas"/>
                <a:sym typeface="Consolas"/>
              </a:rPr>
              <a:t>BookstoreAccountant</a:t>
            </a:r>
            <a:r>
              <a:rPr lang="en" sz="2400" b="0" i="0" u="none" strike="noStrike" cap="none">
                <a:solidFill>
                  <a:schemeClr val="dk1"/>
                </a:solidFill>
                <a:latin typeface="Arial"/>
                <a:ea typeface="Arial"/>
                <a:cs typeface="Arial"/>
                <a:sym typeface="Arial"/>
              </a:rPr>
              <a:t> </a:t>
            </a:r>
            <a:endParaRPr/>
          </a:p>
          <a:p>
            <a:pPr marL="609585" marR="0" lvl="0" indent="-469883" algn="l" rtl="0">
              <a:lnSpc>
                <a:spcPct val="90000"/>
              </a:lnSpc>
              <a:spcBef>
                <a:spcPts val="1333"/>
              </a:spcBef>
              <a:spcAft>
                <a:spcPts val="0"/>
              </a:spcAft>
              <a:buClr>
                <a:schemeClr val="dk1"/>
              </a:buClr>
              <a:buSzPts val="2400"/>
              <a:buFont typeface="Arial"/>
              <a:buChar char="●"/>
            </a:pPr>
            <a:r>
              <a:rPr lang="en" sz="2400" b="0" i="0" u="none" strike="noStrike" cap="none">
                <a:solidFill>
                  <a:schemeClr val="dk1"/>
                </a:solidFill>
                <a:latin typeface="Arial"/>
                <a:ea typeface="Arial"/>
                <a:cs typeface="Arial"/>
                <a:sym typeface="Arial"/>
              </a:rPr>
              <a:t>But how did these instances get created in the first place?</a:t>
            </a:r>
            <a:endParaRPr/>
          </a:p>
          <a:p>
            <a:pPr marL="609585" marR="0" lvl="0" indent="-469883" algn="l" rtl="0">
              <a:lnSpc>
                <a:spcPct val="90000"/>
              </a:lnSpc>
              <a:spcBef>
                <a:spcPts val="1333"/>
              </a:spcBef>
              <a:spcAft>
                <a:spcPts val="0"/>
              </a:spcAft>
              <a:buClr>
                <a:schemeClr val="dk1"/>
              </a:buClr>
              <a:buSzPts val="2400"/>
              <a:buFont typeface="Arial"/>
              <a:buChar char="●"/>
            </a:pPr>
            <a:r>
              <a:rPr lang="en" sz="2400" b="0" i="0" u="none" strike="noStrike" cap="none">
                <a:solidFill>
                  <a:schemeClr val="dk1"/>
                </a:solidFill>
                <a:latin typeface="Arial"/>
                <a:ea typeface="Arial"/>
                <a:cs typeface="Arial"/>
                <a:sym typeface="Arial"/>
              </a:rPr>
              <a:t>Define a special kind of method in the </a:t>
            </a:r>
            <a:r>
              <a:rPr lang="en" sz="2400">
                <a:solidFill>
                  <a:srgbClr val="0000FF"/>
                </a:solidFill>
                <a:latin typeface="Consolas"/>
                <a:ea typeface="Consolas"/>
                <a:cs typeface="Consolas"/>
                <a:sym typeface="Consolas"/>
              </a:rPr>
              <a:t>BookstoreAccountant</a:t>
            </a:r>
            <a:r>
              <a:rPr lang="en" sz="2400" b="0" i="0" u="none" strike="noStrike" cap="none">
                <a:solidFill>
                  <a:schemeClr val="dk1"/>
                </a:solidFill>
                <a:latin typeface="Arial"/>
                <a:ea typeface="Arial"/>
                <a:cs typeface="Arial"/>
                <a:sym typeface="Arial"/>
              </a:rPr>
              <a:t> class: a </a:t>
            </a:r>
            <a:r>
              <a:rPr lang="en" sz="2400" b="1" i="0" u="none" strike="noStrike" cap="none">
                <a:solidFill>
                  <a:schemeClr val="dk1"/>
                </a:solidFill>
                <a:latin typeface="Arial"/>
                <a:ea typeface="Arial"/>
                <a:cs typeface="Arial"/>
                <a:sym typeface="Arial"/>
              </a:rPr>
              <a:t>constructor</a:t>
            </a:r>
            <a:endParaRPr/>
          </a:p>
          <a:p>
            <a:pPr marL="609585" marR="0" lvl="0" indent="-469883" algn="l" rtl="0">
              <a:lnSpc>
                <a:spcPct val="90000"/>
              </a:lnSpc>
              <a:spcBef>
                <a:spcPts val="1333"/>
              </a:spcBef>
              <a:spcAft>
                <a:spcPts val="0"/>
              </a:spcAft>
              <a:buClr>
                <a:schemeClr val="dk1"/>
              </a:buClr>
              <a:buSzPts val="2400"/>
              <a:buFont typeface="Arial"/>
              <a:buChar char="●"/>
            </a:pPr>
            <a:r>
              <a:rPr lang="en" sz="2400" b="1" i="0" u="none" strike="noStrike" cap="none">
                <a:solidFill>
                  <a:schemeClr val="dk1"/>
                </a:solidFill>
                <a:latin typeface="Arial"/>
                <a:ea typeface="Arial"/>
                <a:cs typeface="Arial"/>
                <a:sym typeface="Arial"/>
              </a:rPr>
              <a:t>Note: every class must have a constructor  </a:t>
            </a:r>
            <a:endParaRPr/>
          </a:p>
        </p:txBody>
      </p:sp>
      <p:sp>
        <p:nvSpPr>
          <p:cNvPr id="597" name="Google Shape;597;p55"/>
          <p:cNvSpPr txBox="1">
            <a:spLocks noGrp="1"/>
          </p:cNvSpPr>
          <p:nvPr>
            <p:ph type="body" idx="2"/>
          </p:nvPr>
        </p:nvSpPr>
        <p:spPr>
          <a:xfrm>
            <a:off x="5782718" y="394517"/>
            <a:ext cx="6630000" cy="5245386"/>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Clr>
                <a:schemeClr val="dk1"/>
              </a:buClr>
              <a:buSzPts val="425"/>
              <a:buFont typeface="Consolas"/>
              <a:buNone/>
            </a:pPr>
            <a:r>
              <a:rPr lang="en" sz="1700" dirty="0">
                <a:latin typeface="Consolas"/>
                <a:ea typeface="Consolas"/>
                <a:cs typeface="Consolas"/>
                <a:sym typeface="Consolas"/>
              </a:rPr>
              <a:t>public class </a:t>
            </a:r>
            <a:r>
              <a:rPr lang="en" sz="1700" dirty="0" err="1">
                <a:latin typeface="Consolas"/>
                <a:ea typeface="Consolas"/>
                <a:cs typeface="Consolas"/>
                <a:sym typeface="Consolas"/>
              </a:rPr>
              <a:t>BookstoreAccountant</a:t>
            </a:r>
            <a:r>
              <a:rPr lang="en" sz="1700" dirty="0">
                <a:latin typeface="Consolas"/>
                <a:ea typeface="Consolas"/>
                <a:cs typeface="Consolas"/>
                <a:sym typeface="Consolas"/>
              </a:rPr>
              <a:t> {</a:t>
            </a:r>
          </a:p>
          <a:p>
            <a:pPr marL="0" lvl="0" indent="0" algn="l" rtl="0">
              <a:lnSpc>
                <a:spcPct val="115000"/>
              </a:lnSpc>
              <a:spcBef>
                <a:spcPts val="0"/>
              </a:spcBef>
              <a:spcAft>
                <a:spcPts val="0"/>
              </a:spcAft>
              <a:buClr>
                <a:schemeClr val="dk1"/>
              </a:buClr>
              <a:buSzPts val="425"/>
              <a:buFont typeface="Consolas"/>
              <a:buNone/>
            </a:pPr>
            <a:endParaRPr lang="en-US" sz="1700" b="1" dirty="0">
              <a:solidFill>
                <a:srgbClr val="FF0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Consolas"/>
              <a:buNone/>
            </a:pPr>
            <a:endParaRPr lang="en-US" sz="1700" b="1" dirty="0">
              <a:solidFill>
                <a:srgbClr val="FF0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Consolas"/>
              <a:buNone/>
            </a:pPr>
            <a:endParaRPr lang="en-US" sz="1700" b="1" dirty="0">
              <a:solidFill>
                <a:srgbClr val="FF0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Consolas"/>
              <a:buNone/>
            </a:pPr>
            <a:endParaRPr sz="1700" b="1" dirty="0">
              <a:solidFill>
                <a:srgbClr val="FF0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public int </a:t>
            </a:r>
            <a:r>
              <a:rPr lang="en" sz="1700" dirty="0" err="1">
                <a:latin typeface="Consolas"/>
                <a:ea typeface="Consolas"/>
                <a:cs typeface="Consolas"/>
                <a:sym typeface="Consolas"/>
              </a:rPr>
              <a:t>priceBooks</a:t>
            </a:r>
            <a:r>
              <a:rPr lang="en" sz="1700" dirty="0">
                <a:latin typeface="Consolas"/>
                <a:ea typeface="Consolas"/>
                <a:cs typeface="Consolas"/>
                <a:sym typeface="Consolas"/>
              </a:rPr>
              <a:t>(int </a:t>
            </a:r>
            <a:r>
              <a:rPr lang="en" sz="1700" dirty="0" err="1">
                <a:latin typeface="Consolas"/>
                <a:ea typeface="Consolas"/>
                <a:cs typeface="Consolas"/>
                <a:sym typeface="Consolas"/>
              </a:rPr>
              <a:t>numCps</a:t>
            </a:r>
            <a:r>
              <a:rPr lang="en" sz="1700" dirty="0">
                <a:latin typeface="Consolas"/>
                <a:ea typeface="Consolas"/>
                <a:cs typeface="Consolas"/>
                <a:sym typeface="Consolas"/>
              </a:rPr>
              <a:t>, int price) {</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return (</a:t>
            </a:r>
            <a:r>
              <a:rPr lang="en" sz="1700" dirty="0" err="1">
                <a:latin typeface="Consolas"/>
                <a:ea typeface="Consolas"/>
                <a:cs typeface="Consolas"/>
                <a:sym typeface="Consolas"/>
              </a:rPr>
              <a:t>numCps</a:t>
            </a:r>
            <a:r>
              <a:rPr lang="en" sz="1700" dirty="0">
                <a:latin typeface="Consolas"/>
                <a:ea typeface="Consolas"/>
                <a:cs typeface="Consolas"/>
                <a:sym typeface="Consolas"/>
              </a:rPr>
              <a:t> * price);</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solidFill>
                <a:srgbClr val="999999"/>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public int </a:t>
            </a:r>
            <a:r>
              <a:rPr lang="en" sz="1700" dirty="0" err="1">
                <a:latin typeface="Consolas"/>
                <a:ea typeface="Consolas"/>
                <a:cs typeface="Consolas"/>
                <a:sym typeface="Consolas"/>
              </a:rPr>
              <a:t>calcChange</a:t>
            </a:r>
            <a:r>
              <a:rPr lang="en" sz="1700" dirty="0">
                <a:latin typeface="Consolas"/>
                <a:ea typeface="Consolas"/>
                <a:cs typeface="Consolas"/>
                <a:sym typeface="Consolas"/>
              </a:rPr>
              <a:t>(int </a:t>
            </a:r>
            <a:r>
              <a:rPr lang="en" sz="1700" dirty="0" err="1">
                <a:latin typeface="Consolas"/>
                <a:ea typeface="Consolas"/>
                <a:cs typeface="Consolas"/>
                <a:sym typeface="Consolas"/>
              </a:rPr>
              <a:t>amtPaid</a:t>
            </a:r>
            <a:r>
              <a:rPr lang="en" sz="1700" dirty="0">
                <a:latin typeface="Consolas"/>
                <a:ea typeface="Consolas"/>
                <a:cs typeface="Consolas"/>
                <a:sym typeface="Consolas"/>
              </a:rPr>
              <a:t>, int price) {</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return (</a:t>
            </a:r>
            <a:r>
              <a:rPr lang="en" sz="1700" dirty="0" err="1">
                <a:latin typeface="Consolas"/>
                <a:ea typeface="Consolas"/>
                <a:cs typeface="Consolas"/>
                <a:sym typeface="Consolas"/>
              </a:rPr>
              <a:t>amtPaid</a:t>
            </a:r>
            <a:r>
              <a:rPr lang="en" sz="1700" dirty="0">
                <a:latin typeface="Consolas"/>
                <a:ea typeface="Consolas"/>
                <a:cs typeface="Consolas"/>
                <a:sym typeface="Consolas"/>
              </a:rPr>
              <a:t> – price);</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solidFill>
                <a:srgbClr val="999999"/>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public int </a:t>
            </a:r>
            <a:r>
              <a:rPr lang="en" sz="1700" dirty="0" err="1">
                <a:latin typeface="Consolas"/>
                <a:ea typeface="Consolas"/>
                <a:cs typeface="Consolas"/>
                <a:sym typeface="Consolas"/>
              </a:rPr>
              <a:t>calcMaxBks</a:t>
            </a:r>
            <a:r>
              <a:rPr lang="en" sz="1700" dirty="0">
                <a:latin typeface="Consolas"/>
                <a:ea typeface="Consolas"/>
                <a:cs typeface="Consolas"/>
                <a:sym typeface="Consolas"/>
              </a:rPr>
              <a:t>(int price, int </a:t>
            </a:r>
            <a:r>
              <a:rPr lang="en" sz="1700" dirty="0" err="1">
                <a:latin typeface="Consolas"/>
                <a:ea typeface="Consolas"/>
                <a:cs typeface="Consolas"/>
                <a:sym typeface="Consolas"/>
              </a:rPr>
              <a:t>myMoney</a:t>
            </a: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return (</a:t>
            </a:r>
            <a:r>
              <a:rPr lang="en" sz="1700" dirty="0" err="1">
                <a:latin typeface="Consolas"/>
                <a:ea typeface="Consolas"/>
                <a:cs typeface="Consolas"/>
                <a:sym typeface="Consolas"/>
              </a:rPr>
              <a:t>myMoney</a:t>
            </a:r>
            <a:r>
              <a:rPr lang="en" sz="1700" dirty="0">
                <a:latin typeface="Consolas"/>
                <a:ea typeface="Consolas"/>
                <a:cs typeface="Consolas"/>
                <a:sym typeface="Consolas"/>
              </a:rPr>
              <a:t> / price);</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a:t>
            </a:r>
            <a:endParaRPr dirty="0"/>
          </a:p>
          <a:p>
            <a:pPr marL="0" marR="0" lvl="0" indent="0" algn="l" rtl="0">
              <a:lnSpc>
                <a:spcPct val="90000"/>
              </a:lnSpc>
              <a:spcBef>
                <a:spcPts val="0"/>
              </a:spcBef>
              <a:spcAft>
                <a:spcPts val="0"/>
              </a:spcAft>
              <a:buClr>
                <a:schemeClr val="dk1"/>
              </a:buClr>
              <a:buSzPts val="700"/>
              <a:buFont typeface="Arial"/>
              <a:buNone/>
            </a:pPr>
            <a:endParaRPr sz="2800" b="0"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6">
                                            <p:txEl>
                                              <p:pRg st="0" end="0"/>
                                            </p:txEl>
                                          </p:spTgt>
                                        </p:tgtEl>
                                        <p:attrNameLst>
                                          <p:attrName>style.visibility</p:attrName>
                                        </p:attrNameLst>
                                      </p:cBhvr>
                                      <p:to>
                                        <p:strVal val="visible"/>
                                      </p:to>
                                    </p:set>
                                    <p:animEffect transition="in" filter="fade">
                                      <p:cBhvr>
                                        <p:cTn id="7" dur="500"/>
                                        <p:tgtEl>
                                          <p:spTgt spid="59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6">
                                            <p:txEl>
                                              <p:pRg st="1" end="1"/>
                                            </p:txEl>
                                          </p:spTgt>
                                        </p:tgtEl>
                                        <p:attrNameLst>
                                          <p:attrName>style.visibility</p:attrName>
                                        </p:attrNameLst>
                                      </p:cBhvr>
                                      <p:to>
                                        <p:strVal val="visible"/>
                                      </p:to>
                                    </p:set>
                                    <p:animEffect transition="in" filter="fade">
                                      <p:cBhvr>
                                        <p:cTn id="12" dur="500"/>
                                        <p:tgtEl>
                                          <p:spTgt spid="59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6">
                                            <p:txEl>
                                              <p:pRg st="2" end="2"/>
                                            </p:txEl>
                                          </p:spTgt>
                                        </p:tgtEl>
                                        <p:attrNameLst>
                                          <p:attrName>style.visibility</p:attrName>
                                        </p:attrNameLst>
                                      </p:cBhvr>
                                      <p:to>
                                        <p:strVal val="visible"/>
                                      </p:to>
                                    </p:set>
                                    <p:animEffect transition="in" filter="fade">
                                      <p:cBhvr>
                                        <p:cTn id="17" dur="500"/>
                                        <p:tgtEl>
                                          <p:spTgt spid="59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6">
                                            <p:txEl>
                                              <p:pRg st="3" end="3"/>
                                            </p:txEl>
                                          </p:spTgt>
                                        </p:tgtEl>
                                        <p:attrNameLst>
                                          <p:attrName>style.visibility</p:attrName>
                                        </p:attrNameLst>
                                      </p:cBhvr>
                                      <p:to>
                                        <p:strVal val="visible"/>
                                      </p:to>
                                    </p:set>
                                    <p:animEffect transition="in" filter="fade">
                                      <p:cBhvr>
                                        <p:cTn id="22" dur="500"/>
                                        <p:tgtEl>
                                          <p:spTgt spid="59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6">
                                            <p:txEl>
                                              <p:pRg st="4" end="4"/>
                                            </p:txEl>
                                          </p:spTgt>
                                        </p:tgtEl>
                                        <p:attrNameLst>
                                          <p:attrName>style.visibility</p:attrName>
                                        </p:attrNameLst>
                                      </p:cBhvr>
                                      <p:to>
                                        <p:strVal val="visible"/>
                                      </p:to>
                                    </p:set>
                                    <p:animEffect transition="in" filter="fade">
                                      <p:cBhvr>
                                        <p:cTn id="27" dur="500"/>
                                        <p:tgtEl>
                                          <p:spTgt spid="59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56"/>
          <p:cNvSpPr txBox="1">
            <a:spLocks noGrp="1"/>
          </p:cNvSpPr>
          <p:nvPr>
            <p:ph type="title"/>
          </p:nvPr>
        </p:nvSpPr>
        <p:spPr>
          <a:xfrm>
            <a:off x="615737" y="231678"/>
            <a:ext cx="10972800" cy="835122"/>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a:t>Constructors</a:t>
            </a:r>
            <a:r>
              <a:rPr lang="en" sz="3600" b="1" i="0" u="none" strike="noStrike" cap="none">
                <a:solidFill>
                  <a:schemeClr val="dk1"/>
                </a:solidFill>
                <a:latin typeface="Arial"/>
                <a:ea typeface="Arial"/>
                <a:cs typeface="Arial"/>
                <a:sym typeface="Arial"/>
              </a:rPr>
              <a:t> (</a:t>
            </a:r>
            <a:r>
              <a:rPr lang="en"/>
              <a:t>2</a:t>
            </a:r>
            <a:r>
              <a:rPr lang="en" sz="3600" b="1" i="0" u="none" strike="noStrike" cap="none">
                <a:solidFill>
                  <a:schemeClr val="dk1"/>
                </a:solidFill>
                <a:latin typeface="Arial"/>
                <a:ea typeface="Arial"/>
                <a:cs typeface="Arial"/>
                <a:sym typeface="Arial"/>
              </a:rPr>
              <a:t>/3)</a:t>
            </a:r>
            <a:endParaRPr/>
          </a:p>
        </p:txBody>
      </p:sp>
      <p:sp>
        <p:nvSpPr>
          <p:cNvPr id="603" name="Google Shape;603;p56"/>
          <p:cNvSpPr txBox="1">
            <a:spLocks noGrp="1"/>
          </p:cNvSpPr>
          <p:nvPr>
            <p:ph type="body" idx="2"/>
          </p:nvPr>
        </p:nvSpPr>
        <p:spPr>
          <a:xfrm>
            <a:off x="5778350" y="430200"/>
            <a:ext cx="6630000" cy="60360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Clr>
                <a:schemeClr val="dk1"/>
              </a:buClr>
              <a:buSzPts val="425"/>
              <a:buFont typeface="Consolas"/>
              <a:buNone/>
            </a:pPr>
            <a:r>
              <a:rPr lang="en" sz="1700">
                <a:latin typeface="Consolas"/>
                <a:ea typeface="Consolas"/>
                <a:cs typeface="Consolas"/>
                <a:sym typeface="Consolas"/>
              </a:rPr>
              <a:t>public class BookstoreAccountant {</a:t>
            </a:r>
            <a:endParaRPr/>
          </a:p>
          <a:p>
            <a:pPr marL="0" lvl="0" indent="0" algn="l" rtl="0">
              <a:lnSpc>
                <a:spcPct val="115000"/>
              </a:lnSpc>
              <a:spcBef>
                <a:spcPts val="0"/>
              </a:spcBef>
              <a:spcAft>
                <a:spcPts val="0"/>
              </a:spcAft>
              <a:buClr>
                <a:schemeClr val="dk1"/>
              </a:buClr>
              <a:buSzPts val="425"/>
              <a:buFont typeface="Arial"/>
              <a:buNone/>
            </a:pPr>
            <a:endParaRPr sz="170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b="1">
                <a:solidFill>
                  <a:srgbClr val="FF0000"/>
                </a:solidFill>
                <a:latin typeface="Consolas"/>
                <a:ea typeface="Consolas"/>
                <a:cs typeface="Consolas"/>
                <a:sym typeface="Consolas"/>
              </a:rPr>
              <a:t>    public BookstoreAccountant() {</a:t>
            </a:r>
            <a:endParaRPr/>
          </a:p>
          <a:p>
            <a:pPr marL="0" lvl="0" indent="0" algn="l" rtl="0">
              <a:lnSpc>
                <a:spcPct val="115000"/>
              </a:lnSpc>
              <a:spcBef>
                <a:spcPts val="0"/>
              </a:spcBef>
              <a:spcAft>
                <a:spcPts val="0"/>
              </a:spcAft>
              <a:buClr>
                <a:schemeClr val="dk1"/>
              </a:buClr>
              <a:buSzPts val="425"/>
              <a:buFont typeface="Arial"/>
              <a:buNone/>
            </a:pPr>
            <a:r>
              <a:rPr lang="en" sz="1700" b="1">
                <a:solidFill>
                  <a:srgbClr val="FF0000"/>
                </a:solidFill>
                <a:latin typeface="Consolas"/>
                <a:ea typeface="Consolas"/>
                <a:cs typeface="Consolas"/>
                <a:sym typeface="Consolas"/>
              </a:rPr>
              <a:t>       </a:t>
            </a:r>
            <a:r>
              <a:rPr lang="en" sz="1700" b="1">
                <a:solidFill>
                  <a:srgbClr val="999999"/>
                </a:solidFill>
                <a:latin typeface="Consolas"/>
                <a:ea typeface="Consolas"/>
                <a:cs typeface="Consolas"/>
                <a:sym typeface="Consolas"/>
              </a:rPr>
              <a:t> </a:t>
            </a:r>
            <a:r>
              <a:rPr lang="en" sz="1700">
                <a:solidFill>
                  <a:srgbClr val="999999"/>
                </a:solidFill>
                <a:latin typeface="Consolas"/>
                <a:ea typeface="Consolas"/>
                <a:cs typeface="Consolas"/>
                <a:sym typeface="Consolas"/>
              </a:rPr>
              <a:t>// this is the constructor!</a:t>
            </a:r>
            <a:endParaRPr/>
          </a:p>
          <a:p>
            <a:pPr marL="0" lvl="0" indent="0" algn="l" rtl="0">
              <a:lnSpc>
                <a:spcPct val="115000"/>
              </a:lnSpc>
              <a:spcBef>
                <a:spcPts val="0"/>
              </a:spcBef>
              <a:spcAft>
                <a:spcPts val="0"/>
              </a:spcAft>
              <a:buClr>
                <a:schemeClr val="dk1"/>
              </a:buClr>
              <a:buSzPts val="425"/>
              <a:buFont typeface="Arial"/>
              <a:buNone/>
            </a:pPr>
            <a:r>
              <a:rPr lang="en" sz="1700" b="1">
                <a:solidFill>
                  <a:srgbClr val="FF0000"/>
                </a:solidFill>
                <a:latin typeface="Consolas"/>
                <a:ea typeface="Consolas"/>
                <a:cs typeface="Consolas"/>
                <a:sym typeface="Consolas"/>
              </a:rPr>
              <a:t>    }</a:t>
            </a:r>
            <a:endParaRPr/>
          </a:p>
          <a:p>
            <a:pPr marL="0" lvl="0" indent="0" algn="l" rtl="0">
              <a:lnSpc>
                <a:spcPct val="115000"/>
              </a:lnSpc>
              <a:spcBef>
                <a:spcPts val="0"/>
              </a:spcBef>
              <a:spcAft>
                <a:spcPts val="0"/>
              </a:spcAft>
              <a:buClr>
                <a:schemeClr val="dk1"/>
              </a:buClr>
              <a:buSzPts val="425"/>
              <a:buFont typeface="Arial"/>
              <a:buNone/>
            </a:pPr>
            <a:endParaRPr sz="170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a:latin typeface="Consolas"/>
                <a:ea typeface="Consolas"/>
                <a:cs typeface="Consolas"/>
                <a:sym typeface="Consolas"/>
              </a:rPr>
              <a:t>    public int priceBooks(int numCps, int price) {</a:t>
            </a:r>
            <a:endParaRPr/>
          </a:p>
          <a:p>
            <a:pPr marL="0" lvl="0" indent="0" algn="l" rtl="0">
              <a:lnSpc>
                <a:spcPct val="115000"/>
              </a:lnSpc>
              <a:spcBef>
                <a:spcPts val="0"/>
              </a:spcBef>
              <a:spcAft>
                <a:spcPts val="0"/>
              </a:spcAft>
              <a:buClr>
                <a:schemeClr val="dk1"/>
              </a:buClr>
              <a:buSzPts val="425"/>
              <a:buFont typeface="Arial"/>
              <a:buNone/>
            </a:pPr>
            <a:r>
              <a:rPr lang="en" sz="1700">
                <a:latin typeface="Consolas"/>
                <a:ea typeface="Consolas"/>
                <a:cs typeface="Consolas"/>
                <a:sym typeface="Consolas"/>
              </a:rPr>
              <a:t>        return (numCps * price);</a:t>
            </a:r>
            <a:endParaRPr/>
          </a:p>
          <a:p>
            <a:pPr marL="0" lvl="0" indent="0" algn="l" rtl="0">
              <a:lnSpc>
                <a:spcPct val="115000"/>
              </a:lnSpc>
              <a:spcBef>
                <a:spcPts val="0"/>
              </a:spcBef>
              <a:spcAft>
                <a:spcPts val="0"/>
              </a:spcAft>
              <a:buClr>
                <a:schemeClr val="dk1"/>
              </a:buClr>
              <a:buSzPts val="425"/>
              <a:buFont typeface="Arial"/>
              <a:buNone/>
            </a:pPr>
            <a:r>
              <a:rPr lang="en" sz="1700">
                <a:latin typeface="Consolas"/>
                <a:ea typeface="Consolas"/>
                <a:cs typeface="Consolas"/>
                <a:sym typeface="Consolas"/>
              </a:rPr>
              <a:t>    }</a:t>
            </a:r>
            <a:endParaRPr/>
          </a:p>
          <a:p>
            <a:pPr marL="0" lvl="0" indent="0" algn="l" rtl="0">
              <a:lnSpc>
                <a:spcPct val="115000"/>
              </a:lnSpc>
              <a:spcBef>
                <a:spcPts val="0"/>
              </a:spcBef>
              <a:spcAft>
                <a:spcPts val="0"/>
              </a:spcAft>
              <a:buClr>
                <a:schemeClr val="dk1"/>
              </a:buClr>
              <a:buSzPts val="425"/>
              <a:buFont typeface="Arial"/>
              <a:buNone/>
            </a:pPr>
            <a:endParaRPr sz="1700">
              <a:solidFill>
                <a:srgbClr val="999999"/>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a:latin typeface="Consolas"/>
                <a:ea typeface="Consolas"/>
                <a:cs typeface="Consolas"/>
                <a:sym typeface="Consolas"/>
              </a:rPr>
              <a:t>    public int calcChange(int amtPaid, int price) {</a:t>
            </a:r>
            <a:endParaRPr/>
          </a:p>
          <a:p>
            <a:pPr marL="0" lvl="0" indent="0" algn="l" rtl="0">
              <a:lnSpc>
                <a:spcPct val="115000"/>
              </a:lnSpc>
              <a:spcBef>
                <a:spcPts val="0"/>
              </a:spcBef>
              <a:spcAft>
                <a:spcPts val="0"/>
              </a:spcAft>
              <a:buClr>
                <a:schemeClr val="dk1"/>
              </a:buClr>
              <a:buSzPts val="425"/>
              <a:buFont typeface="Arial"/>
              <a:buNone/>
            </a:pPr>
            <a:r>
              <a:rPr lang="en" sz="1700">
                <a:latin typeface="Consolas"/>
                <a:ea typeface="Consolas"/>
                <a:cs typeface="Consolas"/>
                <a:sym typeface="Consolas"/>
              </a:rPr>
              <a:t>        return (amtPaid – price);</a:t>
            </a:r>
            <a:endParaRPr/>
          </a:p>
          <a:p>
            <a:pPr marL="0" lvl="0" indent="0" algn="l" rtl="0">
              <a:lnSpc>
                <a:spcPct val="115000"/>
              </a:lnSpc>
              <a:spcBef>
                <a:spcPts val="0"/>
              </a:spcBef>
              <a:spcAft>
                <a:spcPts val="0"/>
              </a:spcAft>
              <a:buClr>
                <a:schemeClr val="dk1"/>
              </a:buClr>
              <a:buSzPts val="425"/>
              <a:buFont typeface="Arial"/>
              <a:buNone/>
            </a:pPr>
            <a:r>
              <a:rPr lang="en" sz="1700">
                <a:latin typeface="Consolas"/>
                <a:ea typeface="Consolas"/>
                <a:cs typeface="Consolas"/>
                <a:sym typeface="Consolas"/>
              </a:rPr>
              <a:t>    }</a:t>
            </a:r>
            <a:endParaRPr/>
          </a:p>
          <a:p>
            <a:pPr marL="0" lvl="0" indent="0" algn="l" rtl="0">
              <a:lnSpc>
                <a:spcPct val="115000"/>
              </a:lnSpc>
              <a:spcBef>
                <a:spcPts val="0"/>
              </a:spcBef>
              <a:spcAft>
                <a:spcPts val="0"/>
              </a:spcAft>
              <a:buClr>
                <a:schemeClr val="dk1"/>
              </a:buClr>
              <a:buSzPts val="425"/>
              <a:buFont typeface="Arial"/>
              <a:buNone/>
            </a:pPr>
            <a:endParaRPr sz="1700">
              <a:solidFill>
                <a:srgbClr val="999999"/>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a:latin typeface="Consolas"/>
                <a:ea typeface="Consolas"/>
                <a:cs typeface="Consolas"/>
                <a:sym typeface="Consolas"/>
              </a:rPr>
              <a:t>    public int calcMaxBks(int price, int myMoney) {</a:t>
            </a:r>
            <a:endParaRPr/>
          </a:p>
          <a:p>
            <a:pPr marL="0" lvl="0" indent="0" algn="l" rtl="0">
              <a:lnSpc>
                <a:spcPct val="115000"/>
              </a:lnSpc>
              <a:spcBef>
                <a:spcPts val="0"/>
              </a:spcBef>
              <a:spcAft>
                <a:spcPts val="0"/>
              </a:spcAft>
              <a:buClr>
                <a:schemeClr val="dk1"/>
              </a:buClr>
              <a:buSzPts val="425"/>
              <a:buFont typeface="Arial"/>
              <a:buNone/>
            </a:pPr>
            <a:r>
              <a:rPr lang="en" sz="1700">
                <a:latin typeface="Consolas"/>
                <a:ea typeface="Consolas"/>
                <a:cs typeface="Consolas"/>
                <a:sym typeface="Consolas"/>
              </a:rPr>
              <a:t>        return (myMoney / price);</a:t>
            </a:r>
            <a:endParaRPr/>
          </a:p>
          <a:p>
            <a:pPr marL="0" lvl="0" indent="0" algn="l" rtl="0">
              <a:lnSpc>
                <a:spcPct val="115000"/>
              </a:lnSpc>
              <a:spcBef>
                <a:spcPts val="0"/>
              </a:spcBef>
              <a:spcAft>
                <a:spcPts val="0"/>
              </a:spcAft>
              <a:buClr>
                <a:schemeClr val="dk1"/>
              </a:buClr>
              <a:buSzPts val="425"/>
              <a:buFont typeface="Arial"/>
              <a:buNone/>
            </a:pPr>
            <a:r>
              <a:rPr lang="en" sz="1700">
                <a:latin typeface="Consolas"/>
                <a:ea typeface="Consolas"/>
                <a:cs typeface="Consolas"/>
                <a:sym typeface="Consolas"/>
              </a:rPr>
              <a:t>    }</a:t>
            </a:r>
            <a:endParaRPr/>
          </a:p>
          <a:p>
            <a:pPr marL="0" lvl="0" indent="0" algn="l" rtl="0">
              <a:lnSpc>
                <a:spcPct val="115000"/>
              </a:lnSpc>
              <a:spcBef>
                <a:spcPts val="0"/>
              </a:spcBef>
              <a:spcAft>
                <a:spcPts val="0"/>
              </a:spcAft>
              <a:buClr>
                <a:schemeClr val="dk1"/>
              </a:buClr>
              <a:buSzPts val="425"/>
              <a:buFont typeface="Arial"/>
              <a:buNone/>
            </a:pPr>
            <a:endParaRPr sz="170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a:latin typeface="Consolas"/>
                <a:ea typeface="Consolas"/>
                <a:cs typeface="Consolas"/>
                <a:sym typeface="Consolas"/>
              </a:rPr>
              <a:t>}</a:t>
            </a:r>
            <a:endParaRPr/>
          </a:p>
          <a:p>
            <a:pPr marL="0" marR="0" lvl="0" indent="0" algn="l" rtl="0">
              <a:lnSpc>
                <a:spcPct val="90000"/>
              </a:lnSpc>
              <a:spcBef>
                <a:spcPts val="0"/>
              </a:spcBef>
              <a:spcAft>
                <a:spcPts val="0"/>
              </a:spcAft>
              <a:buClr>
                <a:schemeClr val="dk1"/>
              </a:buClr>
              <a:buSzPts val="700"/>
              <a:buFont typeface="Arial"/>
              <a:buNone/>
            </a:pPr>
            <a:endParaRPr sz="2800" b="0" i="0" u="none" strike="noStrike" cap="none">
              <a:solidFill>
                <a:schemeClr val="dk1"/>
              </a:solidFill>
              <a:latin typeface="Arial"/>
              <a:ea typeface="Arial"/>
              <a:cs typeface="Arial"/>
              <a:sym typeface="Arial"/>
            </a:endParaRPr>
          </a:p>
        </p:txBody>
      </p:sp>
      <p:sp>
        <p:nvSpPr>
          <p:cNvPr id="604" name="Google Shape;604;p56"/>
          <p:cNvSpPr txBox="1">
            <a:spLocks noGrp="1"/>
          </p:cNvSpPr>
          <p:nvPr>
            <p:ph type="body" idx="1"/>
          </p:nvPr>
        </p:nvSpPr>
        <p:spPr>
          <a:xfrm>
            <a:off x="0" y="1600200"/>
            <a:ext cx="5935500" cy="4967700"/>
          </a:xfrm>
          <a:prstGeom prst="rect">
            <a:avLst/>
          </a:prstGeom>
          <a:noFill/>
          <a:ln>
            <a:noFill/>
          </a:ln>
        </p:spPr>
        <p:txBody>
          <a:bodyPr spcFirstLastPara="1" wrap="square" lIns="121900" tIns="121900" rIns="121900" bIns="121900" anchor="ctr" anchorCtr="0">
            <a:noAutofit/>
          </a:bodyPr>
          <a:lstStyle/>
          <a:p>
            <a:pPr marL="609584" marR="0" lvl="0" indent="-469884" algn="l" rtl="0">
              <a:lnSpc>
                <a:spcPct val="90000"/>
              </a:lnSpc>
              <a:spcBef>
                <a:spcPts val="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A </a:t>
            </a:r>
            <a:r>
              <a:rPr lang="en" sz="2400" b="1" i="0" u="none" strike="noStrike" cap="none" dirty="0">
                <a:solidFill>
                  <a:schemeClr val="dk1"/>
                </a:solidFill>
                <a:latin typeface="Arial"/>
                <a:ea typeface="Arial"/>
                <a:cs typeface="Arial"/>
                <a:sym typeface="Arial"/>
              </a:rPr>
              <a:t>constructor</a:t>
            </a:r>
            <a:r>
              <a:rPr lang="en" sz="2400" b="0" i="0" u="none" strike="noStrike" cap="none" dirty="0">
                <a:solidFill>
                  <a:schemeClr val="dk1"/>
                </a:solidFill>
                <a:latin typeface="Arial"/>
                <a:ea typeface="Arial"/>
                <a:cs typeface="Arial"/>
                <a:sym typeface="Arial"/>
              </a:rPr>
              <a:t> is a special kind of method that is called whenever an object is to be “born,” i.e., created – see shortly how it is called</a:t>
            </a:r>
            <a:endParaRPr sz="2400" b="0" i="0" u="none" strike="noStrike" cap="none" dirty="0">
              <a:solidFill>
                <a:schemeClr val="dk1"/>
              </a:solidFill>
              <a:latin typeface="Arial"/>
              <a:ea typeface="Arial"/>
              <a:cs typeface="Arial"/>
              <a:sym typeface="Arial"/>
            </a:endParaRPr>
          </a:p>
          <a:p>
            <a:pPr marL="609584" marR="0" lvl="0" indent="-469884" algn="l" rtl="0">
              <a:lnSpc>
                <a:spcPct val="90000"/>
              </a:lnSpc>
              <a:spcBef>
                <a:spcPts val="1333"/>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Constructor’s name</a:t>
            </a:r>
            <a:r>
              <a:rPr lang="en" sz="2400" dirty="0"/>
              <a:t> is always</a:t>
            </a:r>
            <a:r>
              <a:rPr lang="en" sz="2400" b="0" i="0" u="none" strike="noStrike" cap="none" dirty="0">
                <a:solidFill>
                  <a:schemeClr val="dk1"/>
                </a:solidFill>
                <a:latin typeface="Arial"/>
                <a:ea typeface="Arial"/>
                <a:cs typeface="Arial"/>
                <a:sym typeface="Arial"/>
              </a:rPr>
              <a:t> same as name of class</a:t>
            </a:r>
            <a:endParaRPr sz="2400" b="0" i="0" u="none" strike="noStrike" cap="none" dirty="0">
              <a:solidFill>
                <a:schemeClr val="dk1"/>
              </a:solidFill>
              <a:latin typeface="Arial"/>
              <a:ea typeface="Arial"/>
              <a:cs typeface="Arial"/>
              <a:sym typeface="Arial"/>
            </a:endParaRPr>
          </a:p>
          <a:p>
            <a:pPr marL="609584" marR="0" lvl="0" indent="-469884" algn="l" rtl="0">
              <a:lnSpc>
                <a:spcPct val="90000"/>
              </a:lnSpc>
              <a:spcBef>
                <a:spcPts val="1333"/>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If class is called “</a:t>
            </a:r>
            <a:r>
              <a:rPr lang="en" sz="2400" dirty="0" err="1">
                <a:solidFill>
                  <a:srgbClr val="0000FF"/>
                </a:solidFill>
                <a:latin typeface="Consolas" panose="020B0609020204030204" pitchFamily="49" charset="0"/>
                <a:cs typeface="Consolas" panose="020B0609020204030204" pitchFamily="49" charset="0"/>
              </a:rPr>
              <a:t>BookstoreAccountant</a:t>
            </a:r>
            <a:r>
              <a:rPr lang="en" sz="2400" dirty="0"/>
              <a:t>,</a:t>
            </a:r>
            <a:r>
              <a:rPr lang="en" sz="2400" b="0" i="0" u="none" strike="noStrike" cap="none" dirty="0">
                <a:solidFill>
                  <a:schemeClr val="dk1"/>
                </a:solidFill>
                <a:latin typeface="Arial"/>
                <a:ea typeface="Arial"/>
                <a:cs typeface="Arial"/>
                <a:sym typeface="Arial"/>
              </a:rPr>
              <a:t>” its constructor </a:t>
            </a:r>
            <a:r>
              <a:rPr lang="en" sz="2400" b="1" dirty="0"/>
              <a:t>must be </a:t>
            </a:r>
            <a:r>
              <a:rPr lang="en" sz="2400" b="1" i="0" u="none" strike="noStrike" cap="none" dirty="0">
                <a:solidFill>
                  <a:schemeClr val="dk1"/>
                </a:solidFill>
                <a:latin typeface="Arial"/>
                <a:ea typeface="Arial"/>
                <a:cs typeface="Arial"/>
                <a:sym typeface="Arial"/>
              </a:rPr>
              <a:t>called “</a:t>
            </a:r>
            <a:r>
              <a:rPr lang="en" sz="2400" b="1" dirty="0" err="1">
                <a:solidFill>
                  <a:srgbClr val="0000FF"/>
                </a:solidFill>
                <a:latin typeface="Consolas" panose="020B0609020204030204" pitchFamily="49" charset="0"/>
                <a:cs typeface="Consolas" panose="020B0609020204030204" pitchFamily="49" charset="0"/>
              </a:rPr>
              <a:t>BookstoreAccountant</a:t>
            </a:r>
            <a:r>
              <a:rPr lang="en" sz="2400" b="1" dirty="0"/>
              <a:t>.</a:t>
            </a:r>
            <a:r>
              <a:rPr lang="en" sz="2400" b="1" i="0" u="none" strike="noStrike" cap="none" dirty="0">
                <a:solidFill>
                  <a:schemeClr val="dk1"/>
                </a:solidFill>
                <a:latin typeface="Arial"/>
                <a:ea typeface="Arial"/>
                <a:cs typeface="Arial"/>
                <a:sym typeface="Arial"/>
              </a:rPr>
              <a:t>”</a:t>
            </a:r>
            <a:r>
              <a:rPr lang="en" sz="2400" b="0" i="0" u="none" strike="noStrike" cap="none" dirty="0">
                <a:solidFill>
                  <a:schemeClr val="dk1"/>
                </a:solidFill>
                <a:latin typeface="Arial"/>
                <a:ea typeface="Arial"/>
                <a:cs typeface="Arial"/>
                <a:sym typeface="Arial"/>
              </a:rPr>
              <a:t> If class is called “Dog,” its constructor had better be called “Dog”</a:t>
            </a:r>
            <a:endParaRPr sz="2400" b="0"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03"/>
                                        </p:tgtEl>
                                        <p:attrNameLst>
                                          <p:attrName>style.visibility</p:attrName>
                                        </p:attrNameLst>
                                      </p:cBhvr>
                                      <p:to>
                                        <p:strVal val="visible"/>
                                      </p:to>
                                    </p:set>
                                    <p:animEffect transition="in" filter="fade">
                                      <p:cBhvr>
                                        <p:cTn id="7" dur="500"/>
                                        <p:tgtEl>
                                          <p:spTgt spid="60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04">
                                            <p:txEl>
                                              <p:pRg st="0" end="0"/>
                                            </p:txEl>
                                          </p:spTgt>
                                        </p:tgtEl>
                                        <p:attrNameLst>
                                          <p:attrName>style.visibility</p:attrName>
                                        </p:attrNameLst>
                                      </p:cBhvr>
                                      <p:to>
                                        <p:strVal val="visible"/>
                                      </p:to>
                                    </p:set>
                                    <p:animEffect transition="in" filter="fade">
                                      <p:cBhvr>
                                        <p:cTn id="12" dur="500"/>
                                        <p:tgtEl>
                                          <p:spTgt spid="60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04">
                                            <p:txEl>
                                              <p:pRg st="1" end="1"/>
                                            </p:txEl>
                                          </p:spTgt>
                                        </p:tgtEl>
                                        <p:attrNameLst>
                                          <p:attrName>style.visibility</p:attrName>
                                        </p:attrNameLst>
                                      </p:cBhvr>
                                      <p:to>
                                        <p:strVal val="visible"/>
                                      </p:to>
                                    </p:set>
                                    <p:animEffect transition="in" filter="fade">
                                      <p:cBhvr>
                                        <p:cTn id="17" dur="500"/>
                                        <p:tgtEl>
                                          <p:spTgt spid="60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04">
                                            <p:txEl>
                                              <p:pRg st="2" end="2"/>
                                            </p:txEl>
                                          </p:spTgt>
                                        </p:tgtEl>
                                        <p:attrNameLst>
                                          <p:attrName>style.visibility</p:attrName>
                                        </p:attrNameLst>
                                      </p:cBhvr>
                                      <p:to>
                                        <p:strVal val="visible"/>
                                      </p:to>
                                    </p:set>
                                    <p:animEffect transition="in" filter="fade">
                                      <p:cBhvr>
                                        <p:cTn id="22" dur="500"/>
                                        <p:tgtEl>
                                          <p:spTgt spid="60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57"/>
          <p:cNvSpPr txBox="1">
            <a:spLocks noGrp="1"/>
          </p:cNvSpPr>
          <p:nvPr>
            <p:ph type="title"/>
          </p:nvPr>
        </p:nvSpPr>
        <p:spPr>
          <a:xfrm>
            <a:off x="615737" y="228951"/>
            <a:ext cx="10972799" cy="799749"/>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Constructors (3/3)</a:t>
            </a:r>
            <a:endParaRPr/>
          </a:p>
        </p:txBody>
      </p:sp>
      <p:sp>
        <p:nvSpPr>
          <p:cNvPr id="610" name="Google Shape;610;p57"/>
          <p:cNvSpPr txBox="1">
            <a:spLocks noGrp="1"/>
          </p:cNvSpPr>
          <p:nvPr>
            <p:ph type="body" idx="1"/>
          </p:nvPr>
        </p:nvSpPr>
        <p:spPr>
          <a:xfrm>
            <a:off x="0" y="1008059"/>
            <a:ext cx="5935500" cy="5638749"/>
          </a:xfrm>
          <a:prstGeom prst="rect">
            <a:avLst/>
          </a:prstGeom>
          <a:noFill/>
          <a:ln>
            <a:noFill/>
          </a:ln>
        </p:spPr>
        <p:txBody>
          <a:bodyPr spcFirstLastPara="1" wrap="square" lIns="121900" tIns="121900" rIns="121900" bIns="121900" anchor="t" anchorCtr="0">
            <a:noAutofit/>
          </a:bodyPr>
          <a:lstStyle/>
          <a:p>
            <a:pPr marL="609585" marR="0" lvl="0" indent="-469883" algn="l" rtl="0">
              <a:lnSpc>
                <a:spcPct val="90000"/>
              </a:lnSpc>
              <a:spcBef>
                <a:spcPts val="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Constructors are special methods:  used only once, to create an instance in memory that can be assigned.</a:t>
            </a:r>
            <a:endParaRPr sz="2400" b="0" i="0" u="none" strike="noStrike" cap="none" dirty="0">
              <a:solidFill>
                <a:schemeClr val="dk1"/>
              </a:solidFill>
              <a:latin typeface="Arial"/>
              <a:ea typeface="Arial"/>
              <a:cs typeface="Arial"/>
              <a:sym typeface="Arial"/>
            </a:endParaRPr>
          </a:p>
          <a:p>
            <a:pPr marL="609585" lvl="0" indent="-469883" algn="l" rtl="0">
              <a:lnSpc>
                <a:spcPct val="90000"/>
              </a:lnSpc>
              <a:spcBef>
                <a:spcPts val="600"/>
              </a:spcBef>
              <a:spcAft>
                <a:spcPts val="0"/>
              </a:spcAft>
              <a:buSzPts val="2400"/>
              <a:buFont typeface="Arial"/>
              <a:buChar char="●"/>
            </a:pPr>
            <a:r>
              <a:rPr lang="en" sz="2400" dirty="0"/>
              <a:t>When we create an instance with the constructor using =, it provides a reference to the location in memory, which is “returned”</a:t>
            </a:r>
            <a:endParaRPr sz="2400" b="0" i="0" u="none" strike="noStrike" cap="none" dirty="0">
              <a:solidFill>
                <a:schemeClr val="dk1"/>
              </a:solidFill>
              <a:latin typeface="Arial"/>
              <a:ea typeface="Arial"/>
              <a:cs typeface="Arial"/>
              <a:sym typeface="Arial"/>
            </a:endParaRPr>
          </a:p>
          <a:p>
            <a:pPr marL="609585" marR="0" lvl="0" indent="-469883" algn="l" rtl="0">
              <a:lnSpc>
                <a:spcPct val="90000"/>
              </a:lnSpc>
              <a:spcBef>
                <a:spcPts val="60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And we </a:t>
            </a:r>
            <a:r>
              <a:rPr lang="en" sz="2400" b="0" i="0" u="none" strike="noStrike" cap="none" dirty="0">
                <a:solidFill>
                  <a:srgbClr val="FF0000"/>
                </a:solidFill>
                <a:latin typeface="Arial"/>
                <a:ea typeface="Arial"/>
                <a:cs typeface="Arial"/>
                <a:sym typeface="Arial"/>
              </a:rPr>
              <a:t>never</a:t>
            </a:r>
            <a:r>
              <a:rPr lang="en" sz="2400" b="0" i="0" u="none" strike="noStrike" cap="none" dirty="0">
                <a:solidFill>
                  <a:schemeClr val="dk1"/>
                </a:solidFill>
                <a:latin typeface="Arial"/>
                <a:ea typeface="Arial"/>
                <a:cs typeface="Arial"/>
                <a:sym typeface="Arial"/>
              </a:rPr>
              <a:t> have to specify a return value in its declaration</a:t>
            </a:r>
            <a:endParaRPr dirty="0"/>
          </a:p>
          <a:p>
            <a:pPr marL="609585" marR="0" lvl="0" indent="-469883" algn="l" rtl="0">
              <a:lnSpc>
                <a:spcPct val="90000"/>
              </a:lnSpc>
              <a:spcBef>
                <a:spcPts val="60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Constructor for </a:t>
            </a:r>
            <a:r>
              <a:rPr lang="en" sz="2400" dirty="0" err="1">
                <a:solidFill>
                  <a:srgbClr val="0000FF"/>
                </a:solidFill>
                <a:latin typeface="Consolas"/>
                <a:ea typeface="Consolas"/>
                <a:cs typeface="Consolas"/>
                <a:sym typeface="Consolas"/>
              </a:rPr>
              <a:t>BookstoreAccountant</a:t>
            </a:r>
            <a:r>
              <a:rPr lang="en" sz="2400" b="0" i="0" u="none" strike="noStrike" cap="none" dirty="0">
                <a:solidFill>
                  <a:schemeClr val="dk1"/>
                </a:solidFill>
                <a:latin typeface="Arial"/>
                <a:ea typeface="Arial"/>
                <a:cs typeface="Arial"/>
                <a:sym typeface="Arial"/>
              </a:rPr>
              <a:t> does not take in any parameters (notice empty parentheses) </a:t>
            </a:r>
            <a:endParaRPr dirty="0"/>
          </a:p>
          <a:p>
            <a:pPr marL="609585" marR="0" lvl="0" indent="-469883" algn="l" rtl="0">
              <a:lnSpc>
                <a:spcPct val="90000"/>
              </a:lnSpc>
              <a:spcBef>
                <a:spcPts val="60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Constructors can, and often do, take in parameters -- stay tuned for next lecture</a:t>
            </a:r>
            <a:endParaRPr dirty="0"/>
          </a:p>
          <a:p>
            <a:pPr marL="228600" marR="0" lvl="0" indent="-228600" algn="l" rtl="0">
              <a:lnSpc>
                <a:spcPct val="90000"/>
              </a:lnSpc>
              <a:spcBef>
                <a:spcPts val="1333"/>
              </a:spcBef>
              <a:spcAft>
                <a:spcPts val="0"/>
              </a:spcAft>
              <a:buClr>
                <a:schemeClr val="dk1"/>
              </a:buClr>
              <a:buSzPts val="800"/>
              <a:buFont typeface="Arial"/>
              <a:buNone/>
            </a:pPr>
            <a:endParaRPr sz="3200" b="0" i="0" u="none" strike="noStrike" cap="none" dirty="0">
              <a:solidFill>
                <a:srgbClr val="000000"/>
              </a:solidFill>
              <a:latin typeface="Arial"/>
              <a:ea typeface="Arial"/>
              <a:cs typeface="Arial"/>
              <a:sym typeface="Arial"/>
            </a:endParaRPr>
          </a:p>
        </p:txBody>
      </p:sp>
      <p:sp>
        <p:nvSpPr>
          <p:cNvPr id="611" name="Google Shape;611;p57"/>
          <p:cNvSpPr txBox="1">
            <a:spLocks noGrp="1"/>
          </p:cNvSpPr>
          <p:nvPr>
            <p:ph type="body" idx="2"/>
          </p:nvPr>
        </p:nvSpPr>
        <p:spPr>
          <a:xfrm>
            <a:off x="5821214" y="430200"/>
            <a:ext cx="6630000" cy="60360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Clr>
                <a:schemeClr val="dk1"/>
              </a:buClr>
              <a:buSzPts val="425"/>
              <a:buFont typeface="Consolas"/>
              <a:buNone/>
            </a:pPr>
            <a:r>
              <a:rPr lang="en" sz="1700" dirty="0">
                <a:latin typeface="Consolas"/>
                <a:ea typeface="Consolas"/>
                <a:cs typeface="Consolas"/>
                <a:sym typeface="Consolas"/>
              </a:rPr>
              <a:t>public class </a:t>
            </a:r>
            <a:r>
              <a:rPr lang="en" sz="1700" dirty="0" err="1">
                <a:latin typeface="Consolas"/>
                <a:ea typeface="Consolas"/>
                <a:cs typeface="Consolas"/>
                <a:sym typeface="Consolas"/>
              </a:rPr>
              <a:t>BookstoreAccountant</a:t>
            </a: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b="1" dirty="0">
                <a:solidFill>
                  <a:srgbClr val="FF0000"/>
                </a:solidFill>
                <a:latin typeface="Consolas"/>
                <a:ea typeface="Consolas"/>
                <a:cs typeface="Consolas"/>
                <a:sym typeface="Consolas"/>
              </a:rPr>
              <a:t>    public </a:t>
            </a:r>
            <a:r>
              <a:rPr lang="en" sz="1700" b="1" dirty="0" err="1">
                <a:solidFill>
                  <a:srgbClr val="FF0000"/>
                </a:solidFill>
                <a:latin typeface="Consolas"/>
                <a:ea typeface="Consolas"/>
                <a:cs typeface="Consolas"/>
                <a:sym typeface="Consolas"/>
              </a:rPr>
              <a:t>BookstoreAccountant</a:t>
            </a:r>
            <a:r>
              <a:rPr lang="en" sz="1700" b="1" dirty="0">
                <a:solidFill>
                  <a:srgbClr val="FF0000"/>
                </a:solidFill>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r>
              <a:rPr lang="en" sz="1700" b="1" dirty="0">
                <a:solidFill>
                  <a:srgbClr val="FF0000"/>
                </a:solidFill>
                <a:latin typeface="Consolas"/>
                <a:ea typeface="Consolas"/>
                <a:cs typeface="Consolas"/>
                <a:sym typeface="Consolas"/>
              </a:rPr>
              <a:t>       </a:t>
            </a:r>
            <a:r>
              <a:rPr lang="en" sz="1700" b="1" dirty="0">
                <a:solidFill>
                  <a:srgbClr val="999999"/>
                </a:solidFill>
                <a:latin typeface="Consolas"/>
                <a:ea typeface="Consolas"/>
                <a:cs typeface="Consolas"/>
                <a:sym typeface="Consolas"/>
              </a:rPr>
              <a:t> </a:t>
            </a:r>
            <a:r>
              <a:rPr lang="en" sz="1700" dirty="0">
                <a:solidFill>
                  <a:srgbClr val="999999"/>
                </a:solidFill>
                <a:latin typeface="Consolas"/>
                <a:ea typeface="Consolas"/>
                <a:cs typeface="Consolas"/>
                <a:sym typeface="Consolas"/>
              </a:rPr>
              <a:t>// this is the constructor!</a:t>
            </a:r>
            <a:endParaRPr dirty="0"/>
          </a:p>
          <a:p>
            <a:pPr marL="0" lvl="0" indent="0" algn="l" rtl="0">
              <a:lnSpc>
                <a:spcPct val="115000"/>
              </a:lnSpc>
              <a:spcBef>
                <a:spcPts val="0"/>
              </a:spcBef>
              <a:spcAft>
                <a:spcPts val="0"/>
              </a:spcAft>
              <a:buClr>
                <a:schemeClr val="dk1"/>
              </a:buClr>
              <a:buSzPts val="425"/>
              <a:buFont typeface="Arial"/>
              <a:buNone/>
            </a:pPr>
            <a:r>
              <a:rPr lang="en" sz="1700" b="1" dirty="0">
                <a:solidFill>
                  <a:srgbClr val="FF0000"/>
                </a:solidFill>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public int </a:t>
            </a:r>
            <a:r>
              <a:rPr lang="en" sz="1700" dirty="0" err="1">
                <a:latin typeface="Consolas"/>
                <a:ea typeface="Consolas"/>
                <a:cs typeface="Consolas"/>
                <a:sym typeface="Consolas"/>
              </a:rPr>
              <a:t>priceBooks</a:t>
            </a:r>
            <a:r>
              <a:rPr lang="en" sz="1700" dirty="0">
                <a:latin typeface="Consolas"/>
                <a:ea typeface="Consolas"/>
                <a:cs typeface="Consolas"/>
                <a:sym typeface="Consolas"/>
              </a:rPr>
              <a:t>(int </a:t>
            </a:r>
            <a:r>
              <a:rPr lang="en" sz="1700" dirty="0" err="1">
                <a:latin typeface="Consolas"/>
                <a:ea typeface="Consolas"/>
                <a:cs typeface="Consolas"/>
                <a:sym typeface="Consolas"/>
              </a:rPr>
              <a:t>numCps</a:t>
            </a:r>
            <a:r>
              <a:rPr lang="en" sz="1700" dirty="0">
                <a:latin typeface="Consolas"/>
                <a:ea typeface="Consolas"/>
                <a:cs typeface="Consolas"/>
                <a:sym typeface="Consolas"/>
              </a:rPr>
              <a:t>, int price) {</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return (</a:t>
            </a:r>
            <a:r>
              <a:rPr lang="en" sz="1700" dirty="0" err="1">
                <a:latin typeface="Consolas"/>
                <a:ea typeface="Consolas"/>
                <a:cs typeface="Consolas"/>
                <a:sym typeface="Consolas"/>
              </a:rPr>
              <a:t>numCps</a:t>
            </a:r>
            <a:r>
              <a:rPr lang="en" sz="1700" dirty="0">
                <a:latin typeface="Consolas"/>
                <a:ea typeface="Consolas"/>
                <a:cs typeface="Consolas"/>
                <a:sym typeface="Consolas"/>
              </a:rPr>
              <a:t> * price);</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solidFill>
                <a:srgbClr val="999999"/>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public int </a:t>
            </a:r>
            <a:r>
              <a:rPr lang="en" sz="1700" dirty="0" err="1">
                <a:latin typeface="Consolas"/>
                <a:ea typeface="Consolas"/>
                <a:cs typeface="Consolas"/>
                <a:sym typeface="Consolas"/>
              </a:rPr>
              <a:t>calcChange</a:t>
            </a:r>
            <a:r>
              <a:rPr lang="en" sz="1700" dirty="0">
                <a:latin typeface="Consolas"/>
                <a:ea typeface="Consolas"/>
                <a:cs typeface="Consolas"/>
                <a:sym typeface="Consolas"/>
              </a:rPr>
              <a:t>(int </a:t>
            </a:r>
            <a:r>
              <a:rPr lang="en" sz="1700" dirty="0" err="1">
                <a:latin typeface="Consolas"/>
                <a:ea typeface="Consolas"/>
                <a:cs typeface="Consolas"/>
                <a:sym typeface="Consolas"/>
              </a:rPr>
              <a:t>amtPaid</a:t>
            </a:r>
            <a:r>
              <a:rPr lang="en" sz="1700" dirty="0">
                <a:latin typeface="Consolas"/>
                <a:ea typeface="Consolas"/>
                <a:cs typeface="Consolas"/>
                <a:sym typeface="Consolas"/>
              </a:rPr>
              <a:t>, int price) {</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return (</a:t>
            </a:r>
            <a:r>
              <a:rPr lang="en" sz="1700" dirty="0" err="1">
                <a:latin typeface="Consolas"/>
                <a:ea typeface="Consolas"/>
                <a:cs typeface="Consolas"/>
                <a:sym typeface="Consolas"/>
              </a:rPr>
              <a:t>amtPaid</a:t>
            </a:r>
            <a:r>
              <a:rPr lang="en" sz="1700" dirty="0">
                <a:latin typeface="Consolas"/>
                <a:ea typeface="Consolas"/>
                <a:cs typeface="Consolas"/>
                <a:sym typeface="Consolas"/>
              </a:rPr>
              <a:t> - price);</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solidFill>
                <a:srgbClr val="999999"/>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public int </a:t>
            </a:r>
            <a:r>
              <a:rPr lang="en" sz="1700" dirty="0" err="1">
                <a:latin typeface="Consolas"/>
                <a:ea typeface="Consolas"/>
                <a:cs typeface="Consolas"/>
                <a:sym typeface="Consolas"/>
              </a:rPr>
              <a:t>calcMaxBks</a:t>
            </a:r>
            <a:r>
              <a:rPr lang="en" sz="1700" dirty="0">
                <a:latin typeface="Consolas"/>
                <a:ea typeface="Consolas"/>
                <a:cs typeface="Consolas"/>
                <a:sym typeface="Consolas"/>
              </a:rPr>
              <a:t>(int price, int </a:t>
            </a:r>
            <a:r>
              <a:rPr lang="en" sz="1700" dirty="0" err="1">
                <a:latin typeface="Consolas"/>
                <a:ea typeface="Consolas"/>
                <a:cs typeface="Consolas"/>
                <a:sym typeface="Consolas"/>
              </a:rPr>
              <a:t>myMoney</a:t>
            </a: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return (</a:t>
            </a:r>
            <a:r>
              <a:rPr lang="en" sz="1700" dirty="0" err="1">
                <a:latin typeface="Consolas"/>
                <a:ea typeface="Consolas"/>
                <a:cs typeface="Consolas"/>
                <a:sym typeface="Consolas"/>
              </a:rPr>
              <a:t>myMoney</a:t>
            </a:r>
            <a:r>
              <a:rPr lang="en" sz="1700" dirty="0">
                <a:latin typeface="Consolas"/>
                <a:ea typeface="Consolas"/>
                <a:cs typeface="Consolas"/>
                <a:sym typeface="Consolas"/>
              </a:rPr>
              <a:t> / price);</a:t>
            </a:r>
            <a:endParaRPr dirty="0"/>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    }</a:t>
            </a:r>
            <a:endParaRPr dirty="0"/>
          </a:p>
          <a:p>
            <a:pPr marL="0" lvl="0" indent="0" algn="l" rtl="0">
              <a:lnSpc>
                <a:spcPct val="115000"/>
              </a:lnSpc>
              <a:spcBef>
                <a:spcPts val="0"/>
              </a:spcBef>
              <a:spcAft>
                <a:spcPts val="0"/>
              </a:spcAft>
              <a:buClr>
                <a:schemeClr val="dk1"/>
              </a:buClr>
              <a:buSzPts val="425"/>
              <a:buFont typeface="Arial"/>
              <a:buNone/>
            </a:pPr>
            <a:endParaRPr sz="1700" dirty="0">
              <a:latin typeface="Consolas"/>
              <a:ea typeface="Consolas"/>
              <a:cs typeface="Consolas"/>
              <a:sym typeface="Consolas"/>
            </a:endParaRPr>
          </a:p>
          <a:p>
            <a:pPr marL="0" lvl="0" indent="0" algn="l" rtl="0">
              <a:lnSpc>
                <a:spcPct val="115000"/>
              </a:lnSpc>
              <a:spcBef>
                <a:spcPts val="0"/>
              </a:spcBef>
              <a:spcAft>
                <a:spcPts val="0"/>
              </a:spcAft>
              <a:buClr>
                <a:schemeClr val="dk1"/>
              </a:buClr>
              <a:buSzPts val="425"/>
              <a:buFont typeface="Arial"/>
              <a:buNone/>
            </a:pPr>
            <a:r>
              <a:rPr lang="en" sz="1700" dirty="0">
                <a:latin typeface="Consolas"/>
                <a:ea typeface="Consolas"/>
                <a:cs typeface="Consolas"/>
                <a:sym typeface="Consolas"/>
              </a:rPr>
              <a:t>}</a:t>
            </a:r>
            <a:endParaRPr dirty="0"/>
          </a:p>
          <a:p>
            <a:pPr marL="0" marR="0" lvl="0" indent="0" algn="l" rtl="0">
              <a:lnSpc>
                <a:spcPct val="90000"/>
              </a:lnSpc>
              <a:spcBef>
                <a:spcPts val="0"/>
              </a:spcBef>
              <a:spcAft>
                <a:spcPts val="0"/>
              </a:spcAft>
              <a:buClr>
                <a:schemeClr val="dk1"/>
              </a:buClr>
              <a:buSzPts val="700"/>
              <a:buFont typeface="Arial"/>
              <a:buNone/>
            </a:pPr>
            <a:endParaRPr sz="2800" b="0"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0">
                                            <p:txEl>
                                              <p:pRg st="0" end="0"/>
                                            </p:txEl>
                                          </p:spTgt>
                                        </p:tgtEl>
                                        <p:attrNameLst>
                                          <p:attrName>style.visibility</p:attrName>
                                        </p:attrNameLst>
                                      </p:cBhvr>
                                      <p:to>
                                        <p:strVal val="visible"/>
                                      </p:to>
                                    </p:set>
                                    <p:animEffect transition="in" filter="fade">
                                      <p:cBhvr>
                                        <p:cTn id="7" dur="1000"/>
                                        <p:tgtEl>
                                          <p:spTgt spid="6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10">
                                            <p:txEl>
                                              <p:pRg st="1" end="1"/>
                                            </p:txEl>
                                          </p:spTgt>
                                        </p:tgtEl>
                                        <p:attrNameLst>
                                          <p:attrName>style.visibility</p:attrName>
                                        </p:attrNameLst>
                                      </p:cBhvr>
                                      <p:to>
                                        <p:strVal val="visible"/>
                                      </p:to>
                                    </p:set>
                                    <p:animEffect transition="in" filter="fade">
                                      <p:cBhvr>
                                        <p:cTn id="12" dur="1000"/>
                                        <p:tgtEl>
                                          <p:spTgt spid="6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10">
                                            <p:txEl>
                                              <p:pRg st="2" end="2"/>
                                            </p:txEl>
                                          </p:spTgt>
                                        </p:tgtEl>
                                        <p:attrNameLst>
                                          <p:attrName>style.visibility</p:attrName>
                                        </p:attrNameLst>
                                      </p:cBhvr>
                                      <p:to>
                                        <p:strVal val="visible"/>
                                      </p:to>
                                    </p:set>
                                    <p:animEffect transition="in" filter="fade">
                                      <p:cBhvr>
                                        <p:cTn id="17" dur="1000"/>
                                        <p:tgtEl>
                                          <p:spTgt spid="61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10">
                                            <p:txEl>
                                              <p:pRg st="3" end="3"/>
                                            </p:txEl>
                                          </p:spTgt>
                                        </p:tgtEl>
                                        <p:attrNameLst>
                                          <p:attrName>style.visibility</p:attrName>
                                        </p:attrNameLst>
                                      </p:cBhvr>
                                      <p:to>
                                        <p:strVal val="visible"/>
                                      </p:to>
                                    </p:set>
                                    <p:animEffect transition="in" filter="fade">
                                      <p:cBhvr>
                                        <p:cTn id="22" dur="1000"/>
                                        <p:tgtEl>
                                          <p:spTgt spid="61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10">
                                            <p:txEl>
                                              <p:pRg st="4" end="4"/>
                                            </p:txEl>
                                          </p:spTgt>
                                        </p:tgtEl>
                                        <p:attrNameLst>
                                          <p:attrName>style.visibility</p:attrName>
                                        </p:attrNameLst>
                                      </p:cBhvr>
                                      <p:to>
                                        <p:strVal val="visible"/>
                                      </p:to>
                                    </p:set>
                                    <p:animEffect transition="in" filter="fade">
                                      <p:cBhvr>
                                        <p:cTn id="27" dur="1000"/>
                                        <p:tgtEl>
                                          <p:spTgt spid="61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4"/>
          <p:cNvSpPr txBox="1">
            <a:spLocks noGrp="1"/>
          </p:cNvSpPr>
          <p:nvPr>
            <p:ph type="ctrTitle"/>
          </p:nvPr>
        </p:nvSpPr>
        <p:spPr>
          <a:xfrm>
            <a:off x="1524000" y="717818"/>
            <a:ext cx="9144000" cy="1271214"/>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chemeClr val="dk1"/>
              </a:buClr>
              <a:buSzPts val="1500"/>
              <a:buFont typeface="Arial"/>
              <a:buNone/>
            </a:pPr>
            <a:r>
              <a:rPr lang="en" sz="6000" b="1" i="0" u="none" strike="noStrike" cap="none">
                <a:solidFill>
                  <a:schemeClr val="dk1"/>
                </a:solidFill>
                <a:latin typeface="Arial"/>
                <a:ea typeface="Arial"/>
                <a:cs typeface="Arial"/>
                <a:sym typeface="Arial"/>
              </a:rPr>
              <a:t>Lecture 3</a:t>
            </a:r>
            <a:endParaRPr/>
          </a:p>
        </p:txBody>
      </p:sp>
      <p:sp>
        <p:nvSpPr>
          <p:cNvPr id="122" name="Google Shape;122;p4"/>
          <p:cNvSpPr txBox="1">
            <a:spLocks noGrp="1"/>
          </p:cNvSpPr>
          <p:nvPr>
            <p:ph type="subTitle" idx="1"/>
          </p:nvPr>
        </p:nvSpPr>
        <p:spPr>
          <a:xfrm>
            <a:off x="1524000" y="2049199"/>
            <a:ext cx="9144000" cy="1655761"/>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700"/>
              <a:buFont typeface="Arial"/>
              <a:buNone/>
            </a:pPr>
            <a:r>
              <a:rPr lang="en" sz="2800" b="0" i="0" u="none" strike="noStrike" cap="none">
                <a:solidFill>
                  <a:srgbClr val="7F7F7F"/>
                </a:solidFill>
                <a:latin typeface="Arial"/>
                <a:ea typeface="Arial"/>
                <a:cs typeface="Arial"/>
                <a:sym typeface="Arial"/>
              </a:rPr>
              <a:t>Introduction to Parameters / Math</a:t>
            </a:r>
            <a:endParaRPr/>
          </a:p>
        </p:txBody>
      </p:sp>
      <p:pic>
        <p:nvPicPr>
          <p:cNvPr id="123" name="Google Shape;123;p4"/>
          <p:cNvPicPr preferRelativeResize="0"/>
          <p:nvPr/>
        </p:nvPicPr>
        <p:blipFill rotWithShape="1">
          <a:blip r:embed="rId3">
            <a:alphaModFix/>
          </a:blip>
          <a:srcRect/>
          <a:stretch/>
        </p:blipFill>
        <p:spPr>
          <a:xfrm>
            <a:off x="3418113" y="2569029"/>
            <a:ext cx="5418383" cy="401761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58"/>
          <p:cNvSpPr txBox="1">
            <a:spLocks noGrp="1"/>
          </p:cNvSpPr>
          <p:nvPr>
            <p:ph type="title"/>
          </p:nvPr>
        </p:nvSpPr>
        <p:spPr>
          <a:xfrm>
            <a:off x="609600" y="274637"/>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4400"/>
              <a:buFont typeface="Arial"/>
              <a:buNone/>
            </a:pPr>
            <a:r>
              <a:rPr lang="en" sz="4400" dirty="0">
                <a:solidFill>
                  <a:schemeClr val="dk1"/>
                </a:solidFill>
              </a:rPr>
              <a:t>Top Hat Question</a:t>
            </a:r>
            <a:endParaRPr dirty="0"/>
          </a:p>
        </p:txBody>
      </p:sp>
      <p:sp>
        <p:nvSpPr>
          <p:cNvPr id="618" name="Google Shape;618;p58"/>
          <p:cNvSpPr txBox="1">
            <a:spLocks noGrp="1"/>
          </p:cNvSpPr>
          <p:nvPr>
            <p:ph type="body" idx="1"/>
          </p:nvPr>
        </p:nvSpPr>
        <p:spPr>
          <a:xfrm>
            <a:off x="609600" y="1318433"/>
            <a:ext cx="10972800" cy="4967700"/>
          </a:xfrm>
          <a:prstGeom prst="rect">
            <a:avLst/>
          </a:prstGeom>
          <a:noFill/>
          <a:ln>
            <a:noFill/>
          </a:ln>
        </p:spPr>
        <p:txBody>
          <a:bodyPr spcFirstLastPara="1" wrap="square" lIns="91425" tIns="91425" rIns="91425" bIns="91425" anchor="t" anchorCtr="0">
            <a:noAutofit/>
          </a:bodyPr>
          <a:lstStyle/>
          <a:p>
            <a:pPr marL="927100" marR="0" lvl="0" indent="-927100" algn="l" rtl="0">
              <a:lnSpc>
                <a:spcPct val="90000"/>
              </a:lnSpc>
              <a:spcBef>
                <a:spcPts val="0"/>
              </a:spcBef>
              <a:spcAft>
                <a:spcPts val="0"/>
              </a:spcAft>
              <a:buClr>
                <a:schemeClr val="dk1"/>
              </a:buClr>
              <a:buSzPts val="3200"/>
              <a:buFont typeface="Arial"/>
              <a:buNone/>
            </a:pPr>
            <a:r>
              <a:rPr lang="en" dirty="0">
                <a:solidFill>
                  <a:schemeClr val="dk1"/>
                </a:solidFill>
                <a:latin typeface="Arial"/>
                <a:ea typeface="Arial"/>
                <a:cs typeface="Arial"/>
                <a:sym typeface="Arial"/>
              </a:rPr>
              <a:t>Which of the following is </a:t>
            </a:r>
            <a:r>
              <a:rPr lang="en" b="1" u="sng" dirty="0">
                <a:solidFill>
                  <a:schemeClr val="dk1"/>
                </a:solidFill>
                <a:latin typeface="Arial"/>
                <a:ea typeface="Arial"/>
                <a:cs typeface="Arial"/>
                <a:sym typeface="Arial"/>
              </a:rPr>
              <a:t>not</a:t>
            </a:r>
            <a:r>
              <a:rPr lang="en" dirty="0">
                <a:solidFill>
                  <a:schemeClr val="dk1"/>
                </a:solidFill>
                <a:latin typeface="Arial"/>
                <a:ea typeface="Arial"/>
                <a:cs typeface="Arial"/>
                <a:sym typeface="Arial"/>
              </a:rPr>
              <a:t> true of constructors?</a:t>
            </a:r>
            <a:endParaRPr lang="en" dirty="0"/>
          </a:p>
          <a:p>
            <a:pPr marL="927100" marR="0" lvl="0" indent="-927100" algn="l" rtl="0">
              <a:lnSpc>
                <a:spcPct val="90000"/>
              </a:lnSpc>
              <a:spcBef>
                <a:spcPts val="0"/>
              </a:spcBef>
              <a:spcAft>
                <a:spcPts val="0"/>
              </a:spcAft>
              <a:buClr>
                <a:schemeClr val="dk1"/>
              </a:buClr>
              <a:buSzPts val="3200"/>
              <a:buFont typeface="Arial"/>
              <a:buNone/>
            </a:pPr>
            <a:endParaRPr sz="1600" dirty="0">
              <a:solidFill>
                <a:schemeClr val="dk1"/>
              </a:solidFill>
              <a:latin typeface="Arial"/>
              <a:ea typeface="Arial"/>
              <a:cs typeface="Arial"/>
              <a:sym typeface="Arial"/>
            </a:endParaRPr>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latin typeface="Arial"/>
                <a:ea typeface="Arial"/>
                <a:cs typeface="Arial"/>
                <a:sym typeface="Arial"/>
              </a:rPr>
              <a:t>A. Constructors are methods</a:t>
            </a:r>
            <a:endParaRPr dirty="0"/>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latin typeface="Arial"/>
                <a:ea typeface="Arial"/>
                <a:cs typeface="Arial"/>
                <a:sym typeface="Arial"/>
              </a:rPr>
              <a:t>B. Constructors always have the same name as their class</a:t>
            </a:r>
            <a:endParaRPr dirty="0"/>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latin typeface="Arial"/>
                <a:ea typeface="Arial"/>
                <a:cs typeface="Arial"/>
                <a:sym typeface="Arial"/>
              </a:rPr>
              <a:t>C. Constructors should specify a return value </a:t>
            </a:r>
            <a:endParaRPr dirty="0"/>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latin typeface="Arial"/>
                <a:ea typeface="Arial"/>
                <a:cs typeface="Arial"/>
                <a:sym typeface="Arial"/>
              </a:rPr>
              <a:t>D. Constructors can take in parameters</a:t>
            </a:r>
            <a:endParaRPr dirty="0"/>
          </a:p>
          <a:p>
            <a:pPr marL="927100" marR="0" lvl="0" indent="-927100" algn="l" rtl="0">
              <a:lnSpc>
                <a:spcPct val="90000"/>
              </a:lnSpc>
              <a:spcBef>
                <a:spcPts val="0"/>
              </a:spcBef>
              <a:spcAft>
                <a:spcPts val="0"/>
              </a:spcAft>
              <a:buClr>
                <a:schemeClr val="dk1"/>
              </a:buClr>
              <a:buSzPts val="3200"/>
              <a:buFont typeface="Arial"/>
              <a:buNone/>
            </a:pPr>
            <a:endParaRPr dirty="0">
              <a:solidFill>
                <a:schemeClr val="dk1"/>
              </a:solidFill>
              <a:latin typeface="Arial"/>
              <a:ea typeface="Arial"/>
              <a:cs typeface="Arial"/>
              <a:sym typeface="Arial"/>
            </a:endParaRPr>
          </a:p>
        </p:txBody>
      </p:sp>
      <p:pic>
        <p:nvPicPr>
          <p:cNvPr id="619" name="Google Shape;619;p58"/>
          <p:cNvPicPr preferRelativeResize="0"/>
          <p:nvPr/>
        </p:nvPicPr>
        <p:blipFill rotWithShape="1">
          <a:blip r:embed="rId3">
            <a:alphaModFix/>
          </a:blip>
          <a:srcRect t="-7259" b="13688"/>
          <a:stretch/>
        </p:blipFill>
        <p:spPr>
          <a:xfrm>
            <a:off x="3010939" y="3529563"/>
            <a:ext cx="5797751" cy="3053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8">
                                            <p:txEl>
                                              <p:pRg st="0" end="0"/>
                                            </p:txEl>
                                          </p:spTgt>
                                        </p:tgtEl>
                                        <p:attrNameLst>
                                          <p:attrName>style.visibility</p:attrName>
                                        </p:attrNameLst>
                                      </p:cBhvr>
                                      <p:to>
                                        <p:strVal val="visible"/>
                                      </p:to>
                                    </p:set>
                                    <p:animEffect transition="in" filter="fade">
                                      <p:cBhvr>
                                        <p:cTn id="7" dur="500"/>
                                        <p:tgtEl>
                                          <p:spTgt spid="6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18">
                                            <p:txEl>
                                              <p:pRg st="2" end="2"/>
                                            </p:txEl>
                                          </p:spTgt>
                                        </p:tgtEl>
                                        <p:attrNameLst>
                                          <p:attrName>style.visibility</p:attrName>
                                        </p:attrNameLst>
                                      </p:cBhvr>
                                      <p:to>
                                        <p:strVal val="visible"/>
                                      </p:to>
                                    </p:set>
                                    <p:animEffect transition="in" filter="fade">
                                      <p:cBhvr>
                                        <p:cTn id="12" dur="500"/>
                                        <p:tgtEl>
                                          <p:spTgt spid="61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18">
                                            <p:txEl>
                                              <p:pRg st="3" end="3"/>
                                            </p:txEl>
                                          </p:spTgt>
                                        </p:tgtEl>
                                        <p:attrNameLst>
                                          <p:attrName>style.visibility</p:attrName>
                                        </p:attrNameLst>
                                      </p:cBhvr>
                                      <p:to>
                                        <p:strVal val="visible"/>
                                      </p:to>
                                    </p:set>
                                    <p:animEffect transition="in" filter="fade">
                                      <p:cBhvr>
                                        <p:cTn id="17" dur="500"/>
                                        <p:tgtEl>
                                          <p:spTgt spid="61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18">
                                            <p:txEl>
                                              <p:pRg st="4" end="4"/>
                                            </p:txEl>
                                          </p:spTgt>
                                        </p:tgtEl>
                                        <p:attrNameLst>
                                          <p:attrName>style.visibility</p:attrName>
                                        </p:attrNameLst>
                                      </p:cBhvr>
                                      <p:to>
                                        <p:strVal val="visible"/>
                                      </p:to>
                                    </p:set>
                                    <p:animEffect transition="in" filter="fade">
                                      <p:cBhvr>
                                        <p:cTn id="22" dur="500"/>
                                        <p:tgtEl>
                                          <p:spTgt spid="618">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18">
                                            <p:txEl>
                                              <p:pRg st="5" end="5"/>
                                            </p:txEl>
                                          </p:spTgt>
                                        </p:tgtEl>
                                        <p:attrNameLst>
                                          <p:attrName>style.visibility</p:attrName>
                                        </p:attrNameLst>
                                      </p:cBhvr>
                                      <p:to>
                                        <p:strVal val="visible"/>
                                      </p:to>
                                    </p:set>
                                    <p:animEffect transition="in" filter="fade">
                                      <p:cBhvr>
                                        <p:cTn id="27" dur="500"/>
                                        <p:tgtEl>
                                          <p:spTgt spid="61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59"/>
          <p:cNvSpPr txBox="1">
            <a:spLocks noGrp="1"/>
          </p:cNvSpPr>
          <p:nvPr>
            <p:ph type="title"/>
          </p:nvPr>
        </p:nvSpPr>
        <p:spPr>
          <a:xfrm>
            <a:off x="609600" y="23167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Instantiating Objects (1/2)</a:t>
            </a:r>
            <a:endParaRPr/>
          </a:p>
        </p:txBody>
      </p:sp>
      <p:sp>
        <p:nvSpPr>
          <p:cNvPr id="625" name="Google Shape;625;p59"/>
          <p:cNvSpPr txBox="1">
            <a:spLocks noGrp="1"/>
          </p:cNvSpPr>
          <p:nvPr>
            <p:ph type="body" idx="1"/>
          </p:nvPr>
        </p:nvSpPr>
        <p:spPr>
          <a:xfrm>
            <a:off x="0" y="1414456"/>
            <a:ext cx="11887199" cy="4967599"/>
          </a:xfrm>
          <a:prstGeom prst="rect">
            <a:avLst/>
          </a:prstGeom>
          <a:noFill/>
          <a:ln>
            <a:noFill/>
          </a:ln>
        </p:spPr>
        <p:txBody>
          <a:bodyPr spcFirstLastPara="1" wrap="square" lIns="121900" tIns="121900" rIns="121900" bIns="121900" anchor="ctr" anchorCtr="0">
            <a:noAutofit/>
          </a:bodyPr>
          <a:lstStyle/>
          <a:p>
            <a:pPr marL="927100" marR="0" lvl="0" indent="-508000" algn="l" rtl="0">
              <a:lnSpc>
                <a:spcPct val="90000"/>
              </a:lnSpc>
              <a:spcBef>
                <a:spcPts val="0"/>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Now that the </a:t>
            </a:r>
            <a:r>
              <a:rPr lang="en" sz="2800">
                <a:solidFill>
                  <a:srgbClr val="0000FF"/>
                </a:solidFill>
                <a:latin typeface="Consolas"/>
                <a:ea typeface="Consolas"/>
                <a:cs typeface="Consolas"/>
                <a:sym typeface="Consolas"/>
              </a:rPr>
              <a:t>BookstoreAccountant</a:t>
            </a:r>
            <a:r>
              <a:rPr lang="en" sz="2800" b="0" i="0" u="none" strike="noStrike" cap="none">
                <a:solidFill>
                  <a:schemeClr val="dk1"/>
                </a:solidFill>
                <a:latin typeface="Arial"/>
                <a:ea typeface="Arial"/>
                <a:cs typeface="Arial"/>
                <a:sym typeface="Arial"/>
              </a:rPr>
              <a:t> class has a constructor, we can create instances of</a:t>
            </a:r>
            <a:r>
              <a:rPr lang="en" sz="2800"/>
              <a:t> it!</a:t>
            </a:r>
            <a:endParaRPr sz="2800">
              <a:solidFill>
                <a:schemeClr val="dk1"/>
              </a:solidFill>
            </a:endParaRPr>
          </a:p>
          <a:p>
            <a:pPr marL="927100" marR="0" lvl="0" indent="-508000" algn="l" rtl="0">
              <a:lnSpc>
                <a:spcPct val="90000"/>
              </a:lnSpc>
              <a:spcBef>
                <a:spcPts val="1333"/>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Here is how we create a </a:t>
            </a:r>
            <a:r>
              <a:rPr lang="en" sz="2800">
                <a:solidFill>
                  <a:srgbClr val="0000FF"/>
                </a:solidFill>
                <a:latin typeface="Consolas"/>
                <a:ea typeface="Consolas"/>
                <a:cs typeface="Consolas"/>
                <a:sym typeface="Consolas"/>
              </a:rPr>
              <a:t>BookstoreAccountant</a:t>
            </a:r>
            <a:r>
              <a:rPr lang="en" sz="2800" b="0" i="0" u="none" strike="noStrike" cap="none">
                <a:solidFill>
                  <a:schemeClr val="dk1"/>
                </a:solidFill>
                <a:latin typeface="Arial"/>
                <a:ea typeface="Arial"/>
                <a:cs typeface="Arial"/>
                <a:sym typeface="Arial"/>
              </a:rPr>
              <a:t> in Java:</a:t>
            </a:r>
            <a:endParaRPr sz="2800" b="0" i="0" u="none" strike="noStrike" cap="none">
              <a:solidFill>
                <a:schemeClr val="dk1"/>
              </a:solidFill>
              <a:latin typeface="Arial"/>
              <a:ea typeface="Arial"/>
              <a:cs typeface="Arial"/>
              <a:sym typeface="Arial"/>
            </a:endParaRPr>
          </a:p>
          <a:p>
            <a:pPr marL="927100" marR="0" lvl="0" indent="-927100" algn="ctr" rtl="0">
              <a:lnSpc>
                <a:spcPct val="90000"/>
              </a:lnSpc>
              <a:spcBef>
                <a:spcPts val="1333"/>
              </a:spcBef>
              <a:spcAft>
                <a:spcPts val="0"/>
              </a:spcAft>
              <a:buClr>
                <a:schemeClr val="dk1"/>
              </a:buClr>
              <a:buSzPts val="700"/>
              <a:buFont typeface="Arial"/>
              <a:buNone/>
            </a:pPr>
            <a:r>
              <a:rPr lang="en" sz="2800" b="0" i="0" u="none" strike="noStrike" cap="none">
                <a:solidFill>
                  <a:srgbClr val="FF0000"/>
                </a:solidFill>
                <a:latin typeface="Consolas"/>
                <a:ea typeface="Consolas"/>
                <a:cs typeface="Consolas"/>
                <a:sym typeface="Consolas"/>
              </a:rPr>
              <a:t>new</a:t>
            </a:r>
            <a:r>
              <a:rPr lang="en" sz="2800" b="0" i="0" u="none" strike="noStrike" cap="none">
                <a:solidFill>
                  <a:srgbClr val="073763"/>
                </a:solidFill>
                <a:latin typeface="Consolas"/>
                <a:ea typeface="Consolas"/>
                <a:cs typeface="Consolas"/>
                <a:sym typeface="Consolas"/>
              </a:rPr>
              <a:t> </a:t>
            </a:r>
            <a:r>
              <a:rPr lang="en" sz="2800">
                <a:solidFill>
                  <a:srgbClr val="0000FF"/>
                </a:solidFill>
                <a:latin typeface="Consolas"/>
                <a:ea typeface="Consolas"/>
                <a:cs typeface="Consolas"/>
                <a:sym typeface="Consolas"/>
              </a:rPr>
              <a:t>BookstoreAccountant</a:t>
            </a:r>
            <a:r>
              <a:rPr lang="en" sz="2800" b="0" i="0" u="none" strike="noStrike" cap="none">
                <a:solidFill>
                  <a:srgbClr val="0000FF"/>
                </a:solidFill>
                <a:latin typeface="Consolas"/>
                <a:ea typeface="Consolas"/>
                <a:cs typeface="Consolas"/>
                <a:sym typeface="Consolas"/>
              </a:rPr>
              <a:t>();</a:t>
            </a:r>
            <a:endParaRPr sz="2800" b="0" i="0" u="none" strike="noStrike" cap="none">
              <a:solidFill>
                <a:schemeClr val="dk1"/>
              </a:solidFill>
              <a:latin typeface="Consolas"/>
              <a:ea typeface="Consolas"/>
              <a:cs typeface="Consolas"/>
              <a:sym typeface="Consolas"/>
            </a:endParaRPr>
          </a:p>
          <a:p>
            <a:pPr marL="927100" marR="0" lvl="0" indent="-508000" algn="l" rtl="0">
              <a:lnSpc>
                <a:spcPct val="90000"/>
              </a:lnSpc>
              <a:spcBef>
                <a:spcPts val="1333"/>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This means “use the</a:t>
            </a:r>
            <a:r>
              <a:rPr lang="en" sz="2800"/>
              <a:t> </a:t>
            </a:r>
            <a:r>
              <a:rPr lang="en" sz="2800">
                <a:solidFill>
                  <a:srgbClr val="0000FF"/>
                </a:solidFill>
                <a:latin typeface="Consolas"/>
                <a:ea typeface="Consolas"/>
                <a:cs typeface="Consolas"/>
                <a:sym typeface="Consolas"/>
              </a:rPr>
              <a:t>BookstoreAccountant</a:t>
            </a:r>
            <a:r>
              <a:rPr lang="en" sz="2800" b="0" i="0" u="none" strike="noStrike" cap="none">
                <a:solidFill>
                  <a:schemeClr val="dk1"/>
                </a:solidFill>
                <a:latin typeface="Arial"/>
                <a:ea typeface="Arial"/>
                <a:cs typeface="Arial"/>
                <a:sym typeface="Arial"/>
              </a:rPr>
              <a:t> class as a blueprint to create a new </a:t>
            </a:r>
            <a:r>
              <a:rPr lang="en" sz="2800">
                <a:solidFill>
                  <a:srgbClr val="0000FF"/>
                </a:solidFill>
                <a:latin typeface="Consolas"/>
                <a:ea typeface="Consolas"/>
                <a:cs typeface="Consolas"/>
                <a:sym typeface="Consolas"/>
              </a:rPr>
              <a:t>BookstoreAccountant</a:t>
            </a:r>
            <a:r>
              <a:rPr lang="en" sz="2800" b="0" i="0" u="none" strike="noStrike" cap="none">
                <a:solidFill>
                  <a:schemeClr val="dk1"/>
                </a:solidFill>
                <a:latin typeface="Arial"/>
                <a:ea typeface="Arial"/>
                <a:cs typeface="Arial"/>
                <a:sym typeface="Arial"/>
              </a:rPr>
              <a:t> instance”</a:t>
            </a:r>
            <a:endParaRPr sz="2800" b="0" i="0" u="none" strike="noStrike" cap="none">
              <a:solidFill>
                <a:schemeClr val="dk1"/>
              </a:solidFill>
              <a:latin typeface="Arial"/>
              <a:ea typeface="Arial"/>
              <a:cs typeface="Arial"/>
              <a:sym typeface="Arial"/>
            </a:endParaRPr>
          </a:p>
          <a:p>
            <a:pPr marL="927100" marR="0" lvl="0" indent="-508000" algn="l" rtl="0">
              <a:lnSpc>
                <a:spcPct val="90000"/>
              </a:lnSpc>
              <a:spcBef>
                <a:spcPts val="1333"/>
              </a:spcBef>
              <a:spcAft>
                <a:spcPts val="0"/>
              </a:spcAft>
              <a:buClr>
                <a:schemeClr val="dk1"/>
              </a:buClr>
              <a:buSzPts val="2800"/>
              <a:buFont typeface="Arial"/>
              <a:buChar char="●"/>
            </a:pPr>
            <a:r>
              <a:rPr lang="en" sz="2800">
                <a:solidFill>
                  <a:srgbClr val="0000FF"/>
                </a:solidFill>
                <a:latin typeface="Consolas"/>
                <a:ea typeface="Consolas"/>
                <a:cs typeface="Consolas"/>
                <a:sym typeface="Consolas"/>
              </a:rPr>
              <a:t>BookstoreAccountant</a:t>
            </a:r>
            <a:r>
              <a:rPr lang="en" sz="2800" b="0" i="0" u="none" strike="noStrike" cap="none">
                <a:solidFill>
                  <a:srgbClr val="0000FF"/>
                </a:solidFill>
                <a:latin typeface="Consolas"/>
                <a:ea typeface="Consolas"/>
                <a:cs typeface="Consolas"/>
                <a:sym typeface="Consolas"/>
              </a:rPr>
              <a:t>()</a:t>
            </a:r>
            <a:r>
              <a:rPr lang="en" sz="2800" b="0" i="0" u="none" strike="noStrike" cap="none">
                <a:solidFill>
                  <a:schemeClr val="dk1"/>
                </a:solidFill>
                <a:latin typeface="Arial"/>
                <a:ea typeface="Arial"/>
                <a:cs typeface="Arial"/>
                <a:sym typeface="Arial"/>
              </a:rPr>
              <a:t> is a call to </a:t>
            </a:r>
            <a:r>
              <a:rPr lang="en" sz="2800">
                <a:solidFill>
                  <a:srgbClr val="0000FF"/>
                </a:solidFill>
                <a:latin typeface="Consolas"/>
                <a:ea typeface="Consolas"/>
                <a:cs typeface="Consolas"/>
                <a:sym typeface="Consolas"/>
              </a:rPr>
              <a:t>BookstoreAccountant</a:t>
            </a:r>
            <a:r>
              <a:rPr lang="en" sz="2800" b="0" i="0" u="none" strike="noStrike" cap="none">
                <a:solidFill>
                  <a:srgbClr val="000000"/>
                </a:solidFill>
                <a:latin typeface="Arial"/>
                <a:ea typeface="Arial"/>
                <a:cs typeface="Arial"/>
                <a:sym typeface="Arial"/>
              </a:rPr>
              <a:t>’s constructor</a:t>
            </a:r>
            <a:r>
              <a:rPr lang="en" sz="2800" b="0" i="0" u="none" strike="noStrike" cap="none">
                <a:solidFill>
                  <a:schemeClr val="dk1"/>
                </a:solidFill>
                <a:latin typeface="Arial"/>
                <a:ea typeface="Arial"/>
                <a:cs typeface="Arial"/>
                <a:sym typeface="Arial"/>
              </a:rPr>
              <a:t>, so any code in constructor will be executed as soon as you create a </a:t>
            </a:r>
            <a:r>
              <a:rPr lang="en" sz="2800">
                <a:solidFill>
                  <a:srgbClr val="0000FF"/>
                </a:solidFill>
                <a:latin typeface="Consolas"/>
                <a:ea typeface="Consolas"/>
                <a:cs typeface="Consolas"/>
                <a:sym typeface="Consolas"/>
              </a:rPr>
              <a:t>BookstoreAccountant</a:t>
            </a:r>
            <a:endParaRPr sz="2800">
              <a:solidFill>
                <a:schemeClr val="dk1"/>
              </a:solidFill>
              <a:latin typeface="Consolas"/>
              <a:ea typeface="Consolas"/>
              <a:cs typeface="Consolas"/>
              <a:sym typeface="Consola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5">
                                            <p:txEl>
                                              <p:pRg st="0" end="0"/>
                                            </p:txEl>
                                          </p:spTgt>
                                        </p:tgtEl>
                                        <p:attrNameLst>
                                          <p:attrName>style.visibility</p:attrName>
                                        </p:attrNameLst>
                                      </p:cBhvr>
                                      <p:to>
                                        <p:strVal val="visible"/>
                                      </p:to>
                                    </p:set>
                                    <p:animEffect transition="in" filter="fade">
                                      <p:cBhvr>
                                        <p:cTn id="7" dur="1000"/>
                                        <p:tgtEl>
                                          <p:spTgt spid="62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25">
                                            <p:txEl>
                                              <p:pRg st="1" end="1"/>
                                            </p:txEl>
                                          </p:spTgt>
                                        </p:tgtEl>
                                        <p:attrNameLst>
                                          <p:attrName>style.visibility</p:attrName>
                                        </p:attrNameLst>
                                      </p:cBhvr>
                                      <p:to>
                                        <p:strVal val="visible"/>
                                      </p:to>
                                    </p:set>
                                    <p:animEffect transition="in" filter="fade">
                                      <p:cBhvr>
                                        <p:cTn id="12" dur="1000"/>
                                        <p:tgtEl>
                                          <p:spTgt spid="62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25">
                                            <p:txEl>
                                              <p:pRg st="2" end="2"/>
                                            </p:txEl>
                                          </p:spTgt>
                                        </p:tgtEl>
                                        <p:attrNameLst>
                                          <p:attrName>style.visibility</p:attrName>
                                        </p:attrNameLst>
                                      </p:cBhvr>
                                      <p:to>
                                        <p:strVal val="visible"/>
                                      </p:to>
                                    </p:set>
                                    <p:animEffect transition="in" filter="fade">
                                      <p:cBhvr>
                                        <p:cTn id="17" dur="1000"/>
                                        <p:tgtEl>
                                          <p:spTgt spid="62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25">
                                            <p:txEl>
                                              <p:pRg st="3" end="3"/>
                                            </p:txEl>
                                          </p:spTgt>
                                        </p:tgtEl>
                                        <p:attrNameLst>
                                          <p:attrName>style.visibility</p:attrName>
                                        </p:attrNameLst>
                                      </p:cBhvr>
                                      <p:to>
                                        <p:strVal val="visible"/>
                                      </p:to>
                                    </p:set>
                                    <p:animEffect transition="in" filter="fade">
                                      <p:cBhvr>
                                        <p:cTn id="22" dur="1000"/>
                                        <p:tgtEl>
                                          <p:spTgt spid="62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25">
                                            <p:txEl>
                                              <p:pRg st="4" end="4"/>
                                            </p:txEl>
                                          </p:spTgt>
                                        </p:tgtEl>
                                        <p:attrNameLst>
                                          <p:attrName>style.visibility</p:attrName>
                                        </p:attrNameLst>
                                      </p:cBhvr>
                                      <p:to>
                                        <p:strVal val="visible"/>
                                      </p:to>
                                    </p:set>
                                    <p:animEffect transition="in" filter="fade">
                                      <p:cBhvr>
                                        <p:cTn id="27" dur="1000"/>
                                        <p:tgtEl>
                                          <p:spTgt spid="62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60"/>
          <p:cNvSpPr txBox="1">
            <a:spLocks noGrp="1"/>
          </p:cNvSpPr>
          <p:nvPr>
            <p:ph type="body" idx="1"/>
          </p:nvPr>
        </p:nvSpPr>
        <p:spPr>
          <a:xfrm>
            <a:off x="0" y="1652336"/>
            <a:ext cx="12029089" cy="4048455"/>
          </a:xfrm>
          <a:prstGeom prst="rect">
            <a:avLst/>
          </a:prstGeom>
          <a:noFill/>
          <a:ln>
            <a:noFill/>
          </a:ln>
        </p:spPr>
        <p:txBody>
          <a:bodyPr spcFirstLastPara="1" wrap="square" lIns="121900" tIns="121900" rIns="121900" bIns="121900" anchor="ctr" anchorCtr="0">
            <a:noAutofit/>
          </a:bodyPr>
          <a:lstStyle/>
          <a:p>
            <a:pPr marL="927100" marR="0" lvl="0" indent="-508000" algn="l" rtl="0">
              <a:lnSpc>
                <a:spcPct val="80000"/>
              </a:lnSpc>
              <a:spcBef>
                <a:spcPts val="0"/>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We refer to “creating” an object as </a:t>
            </a:r>
            <a:r>
              <a:rPr lang="en" sz="2800" b="1" i="0" u="none" strike="noStrike" cap="none">
                <a:solidFill>
                  <a:schemeClr val="dk1"/>
                </a:solidFill>
                <a:latin typeface="Arial"/>
                <a:ea typeface="Arial"/>
                <a:cs typeface="Arial"/>
                <a:sym typeface="Arial"/>
              </a:rPr>
              <a:t>instantiating</a:t>
            </a:r>
            <a:r>
              <a:rPr lang="en" sz="2800" b="0" i="0" u="none" strike="noStrike" cap="none">
                <a:solidFill>
                  <a:schemeClr val="dk1"/>
                </a:solidFill>
                <a:latin typeface="Arial"/>
                <a:ea typeface="Arial"/>
                <a:cs typeface="Arial"/>
                <a:sym typeface="Arial"/>
              </a:rPr>
              <a:t> it</a:t>
            </a:r>
            <a:endParaRPr/>
          </a:p>
          <a:p>
            <a:pPr marL="927100" marR="0" lvl="0" indent="-508000" algn="l" rtl="0">
              <a:lnSpc>
                <a:spcPct val="80000"/>
              </a:lnSpc>
              <a:spcBef>
                <a:spcPts val="1333"/>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When we say:</a:t>
            </a:r>
            <a:endParaRPr/>
          </a:p>
          <a:p>
            <a:pPr marL="927100" lvl="0" indent="-927100" algn="ctr" rtl="0">
              <a:lnSpc>
                <a:spcPct val="90000"/>
              </a:lnSpc>
              <a:spcBef>
                <a:spcPts val="1333"/>
              </a:spcBef>
              <a:spcAft>
                <a:spcPts val="0"/>
              </a:spcAft>
              <a:buClr>
                <a:srgbClr val="000000"/>
              </a:buClr>
              <a:buSzPts val="1100"/>
              <a:buFont typeface="Arial"/>
              <a:buNone/>
            </a:pPr>
            <a:r>
              <a:rPr lang="en" sz="2800">
                <a:solidFill>
                  <a:srgbClr val="0000FF"/>
                </a:solidFill>
                <a:latin typeface="Consolas"/>
                <a:ea typeface="Consolas"/>
                <a:cs typeface="Consolas"/>
                <a:sym typeface="Consolas"/>
              </a:rPr>
              <a:t>new BookstoreAccountant();</a:t>
            </a:r>
            <a:endParaRPr/>
          </a:p>
          <a:p>
            <a:pPr marL="927100" marR="0" lvl="0" indent="-508000" algn="l" rtl="0">
              <a:lnSpc>
                <a:spcPct val="80000"/>
              </a:lnSpc>
              <a:spcBef>
                <a:spcPts val="1333"/>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 We’re </a:t>
            </a:r>
            <a:r>
              <a:rPr lang="en" sz="2800" b="1" i="0" u="none" strike="noStrike" cap="none">
                <a:solidFill>
                  <a:schemeClr val="dk1"/>
                </a:solidFill>
                <a:latin typeface="Arial"/>
                <a:ea typeface="Arial"/>
                <a:cs typeface="Arial"/>
                <a:sym typeface="Arial"/>
              </a:rPr>
              <a:t>creating an instance</a:t>
            </a:r>
            <a:r>
              <a:rPr lang="en" sz="2800" b="0" i="0" u="none" strike="noStrike" cap="none">
                <a:solidFill>
                  <a:schemeClr val="dk1"/>
                </a:solidFill>
                <a:latin typeface="Arial"/>
                <a:ea typeface="Arial"/>
                <a:cs typeface="Arial"/>
                <a:sym typeface="Arial"/>
              </a:rPr>
              <a:t> of the </a:t>
            </a:r>
            <a:r>
              <a:rPr lang="en" sz="2800">
                <a:solidFill>
                  <a:srgbClr val="0000FF"/>
                </a:solidFill>
                <a:latin typeface="Consolas"/>
                <a:ea typeface="Consolas"/>
                <a:cs typeface="Consolas"/>
                <a:sym typeface="Consolas"/>
              </a:rPr>
              <a:t>BookstoreAccountant</a:t>
            </a:r>
            <a:r>
              <a:rPr lang="en" sz="2800" b="0" i="0" u="none" strike="noStrike" cap="none">
                <a:solidFill>
                  <a:schemeClr val="dk1"/>
                </a:solidFill>
                <a:latin typeface="Arial"/>
                <a:ea typeface="Arial"/>
                <a:cs typeface="Arial"/>
                <a:sym typeface="Arial"/>
              </a:rPr>
              <a:t> class, a.k.a. </a:t>
            </a:r>
            <a:r>
              <a:rPr lang="en" sz="2800" b="1" i="0" u="none" strike="noStrike" cap="none">
                <a:solidFill>
                  <a:schemeClr val="dk1"/>
                </a:solidFill>
                <a:latin typeface="Arial"/>
                <a:ea typeface="Arial"/>
                <a:cs typeface="Arial"/>
                <a:sym typeface="Arial"/>
              </a:rPr>
              <a:t>instantiating</a:t>
            </a:r>
            <a:r>
              <a:rPr lang="en" sz="2800" b="0" i="0" u="none" strike="noStrike" cap="none">
                <a:solidFill>
                  <a:schemeClr val="dk1"/>
                </a:solidFill>
                <a:latin typeface="Arial"/>
                <a:ea typeface="Arial"/>
                <a:cs typeface="Arial"/>
                <a:sym typeface="Arial"/>
              </a:rPr>
              <a:t> a new </a:t>
            </a:r>
            <a:r>
              <a:rPr lang="en" sz="2800">
                <a:solidFill>
                  <a:srgbClr val="0000FF"/>
                </a:solidFill>
                <a:latin typeface="Consolas"/>
                <a:ea typeface="Consolas"/>
                <a:cs typeface="Consolas"/>
                <a:sym typeface="Consolas"/>
              </a:rPr>
              <a:t>BookstoreAccountant</a:t>
            </a:r>
            <a:endParaRPr/>
          </a:p>
          <a:p>
            <a:pPr marL="927100" marR="0" lvl="0" indent="-508000" algn="l" rtl="0">
              <a:lnSpc>
                <a:spcPct val="80000"/>
              </a:lnSpc>
              <a:spcBef>
                <a:spcPts val="1333"/>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Where exactly does this code get executed?</a:t>
            </a:r>
            <a:endParaRPr/>
          </a:p>
          <a:p>
            <a:pPr marL="927100" marR="0" lvl="0" indent="-508000" algn="l" rtl="0">
              <a:lnSpc>
                <a:spcPct val="80000"/>
              </a:lnSpc>
              <a:spcBef>
                <a:spcPts val="1333"/>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Stay tuned for the next lecture to see how this constructor is used by another instance to create a new </a:t>
            </a:r>
            <a:r>
              <a:rPr lang="en" sz="2800">
                <a:solidFill>
                  <a:srgbClr val="0000FF"/>
                </a:solidFill>
                <a:latin typeface="Consolas"/>
                <a:ea typeface="Consolas"/>
                <a:cs typeface="Consolas"/>
                <a:sym typeface="Consolas"/>
              </a:rPr>
              <a:t>BookstoreAccountant</a:t>
            </a:r>
            <a:r>
              <a:rPr lang="en" sz="2800" b="0" i="0" u="none" strike="noStrike" cap="none">
                <a:solidFill>
                  <a:schemeClr val="dk1"/>
                </a:solidFill>
                <a:latin typeface="Arial"/>
                <a:ea typeface="Arial"/>
                <a:cs typeface="Arial"/>
                <a:sym typeface="Arial"/>
              </a:rPr>
              <a:t>!</a:t>
            </a:r>
            <a:endParaRPr/>
          </a:p>
        </p:txBody>
      </p:sp>
      <p:sp>
        <p:nvSpPr>
          <p:cNvPr id="631" name="Google Shape;631;p60"/>
          <p:cNvSpPr txBox="1">
            <a:spLocks noGrp="1"/>
          </p:cNvSpPr>
          <p:nvPr>
            <p:ph type="title"/>
          </p:nvPr>
        </p:nvSpPr>
        <p:spPr>
          <a:xfrm>
            <a:off x="609600" y="23167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Instantiating Objects (2/2)</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30">
                                            <p:txEl>
                                              <p:pRg st="0" end="0"/>
                                            </p:txEl>
                                          </p:spTgt>
                                        </p:tgtEl>
                                        <p:attrNameLst>
                                          <p:attrName>style.visibility</p:attrName>
                                        </p:attrNameLst>
                                      </p:cBhvr>
                                      <p:to>
                                        <p:strVal val="visible"/>
                                      </p:to>
                                    </p:set>
                                    <p:animEffect transition="in" filter="fade">
                                      <p:cBhvr>
                                        <p:cTn id="7" dur="1000"/>
                                        <p:tgtEl>
                                          <p:spTgt spid="6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30">
                                            <p:txEl>
                                              <p:pRg st="1" end="1"/>
                                            </p:txEl>
                                          </p:spTgt>
                                        </p:tgtEl>
                                        <p:attrNameLst>
                                          <p:attrName>style.visibility</p:attrName>
                                        </p:attrNameLst>
                                      </p:cBhvr>
                                      <p:to>
                                        <p:strVal val="visible"/>
                                      </p:to>
                                    </p:set>
                                    <p:animEffect transition="in" filter="fade">
                                      <p:cBhvr>
                                        <p:cTn id="12" dur="1000"/>
                                        <p:tgtEl>
                                          <p:spTgt spid="6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30">
                                            <p:txEl>
                                              <p:pRg st="2" end="2"/>
                                            </p:txEl>
                                          </p:spTgt>
                                        </p:tgtEl>
                                        <p:attrNameLst>
                                          <p:attrName>style.visibility</p:attrName>
                                        </p:attrNameLst>
                                      </p:cBhvr>
                                      <p:to>
                                        <p:strVal val="visible"/>
                                      </p:to>
                                    </p:set>
                                    <p:animEffect transition="in" filter="fade">
                                      <p:cBhvr>
                                        <p:cTn id="17" dur="1000"/>
                                        <p:tgtEl>
                                          <p:spTgt spid="6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30">
                                            <p:txEl>
                                              <p:pRg st="3" end="3"/>
                                            </p:txEl>
                                          </p:spTgt>
                                        </p:tgtEl>
                                        <p:attrNameLst>
                                          <p:attrName>style.visibility</p:attrName>
                                        </p:attrNameLst>
                                      </p:cBhvr>
                                      <p:to>
                                        <p:strVal val="visible"/>
                                      </p:to>
                                    </p:set>
                                    <p:animEffect transition="in" filter="fade">
                                      <p:cBhvr>
                                        <p:cTn id="22" dur="1000"/>
                                        <p:tgtEl>
                                          <p:spTgt spid="6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30">
                                            <p:txEl>
                                              <p:pRg st="4" end="4"/>
                                            </p:txEl>
                                          </p:spTgt>
                                        </p:tgtEl>
                                        <p:attrNameLst>
                                          <p:attrName>style.visibility</p:attrName>
                                        </p:attrNameLst>
                                      </p:cBhvr>
                                      <p:to>
                                        <p:strVal val="visible"/>
                                      </p:to>
                                    </p:set>
                                    <p:animEffect transition="in" filter="fade">
                                      <p:cBhvr>
                                        <p:cTn id="27" dur="1000"/>
                                        <p:tgtEl>
                                          <p:spTgt spid="63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30">
                                            <p:txEl>
                                              <p:pRg st="5" end="5"/>
                                            </p:txEl>
                                          </p:spTgt>
                                        </p:tgtEl>
                                        <p:attrNameLst>
                                          <p:attrName>style.visibility</p:attrName>
                                        </p:attrNameLst>
                                      </p:cBhvr>
                                      <p:to>
                                        <p:strVal val="visible"/>
                                      </p:to>
                                    </p:set>
                                    <p:animEffect transition="in" filter="fade">
                                      <p:cBhvr>
                                        <p:cTn id="32" dur="1000"/>
                                        <p:tgtEl>
                                          <p:spTgt spid="6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61"/>
          <p:cNvSpPr txBox="1">
            <a:spLocks noGrp="1"/>
          </p:cNvSpPr>
          <p:nvPr>
            <p:ph type="title"/>
          </p:nvPr>
        </p:nvSpPr>
        <p:spPr>
          <a:xfrm>
            <a:off x="609600" y="-106248"/>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Aside: Nesting (1/2)</a:t>
            </a:r>
            <a:endParaRPr sz="3600" b="1" i="0" u="none" strike="noStrike" cap="none">
              <a:solidFill>
                <a:schemeClr val="dk1"/>
              </a:solidFill>
              <a:latin typeface="Arial"/>
              <a:ea typeface="Arial"/>
              <a:cs typeface="Arial"/>
              <a:sym typeface="Arial"/>
            </a:endParaRPr>
          </a:p>
        </p:txBody>
      </p:sp>
      <p:sp>
        <p:nvSpPr>
          <p:cNvPr id="637" name="Google Shape;637;p61"/>
          <p:cNvSpPr txBox="1">
            <a:spLocks noGrp="1"/>
          </p:cNvSpPr>
          <p:nvPr>
            <p:ph type="body" idx="1"/>
          </p:nvPr>
        </p:nvSpPr>
        <p:spPr>
          <a:xfrm>
            <a:off x="104925" y="1072803"/>
            <a:ext cx="6795300" cy="1442700"/>
          </a:xfrm>
          <a:prstGeom prst="rect">
            <a:avLst/>
          </a:prstGeom>
          <a:noFill/>
          <a:ln>
            <a:noFill/>
          </a:ln>
        </p:spPr>
        <p:txBody>
          <a:bodyPr spcFirstLastPara="1" wrap="square" lIns="121900" tIns="121900" rIns="121900" bIns="121900" anchor="t" anchorCtr="0">
            <a:noAutofit/>
          </a:bodyPr>
          <a:lstStyle/>
          <a:p>
            <a:pPr marL="609584" marR="0" lvl="0" indent="-520684" algn="l" rtl="0">
              <a:lnSpc>
                <a:spcPct val="100000"/>
              </a:lnSpc>
              <a:spcBef>
                <a:spcPts val="0"/>
              </a:spcBef>
              <a:spcAft>
                <a:spcPts val="0"/>
              </a:spcAft>
              <a:buClr>
                <a:srgbClr val="000000"/>
              </a:buClr>
              <a:buSzPts val="2600"/>
              <a:buFont typeface="Arial"/>
              <a:buChar char="●"/>
            </a:pPr>
            <a:r>
              <a:rPr lang="en" sz="2600">
                <a:solidFill>
                  <a:srgbClr val="000000"/>
                </a:solidFill>
              </a:rPr>
              <a:t>Our </a:t>
            </a:r>
            <a:r>
              <a:rPr lang="en" sz="2600">
                <a:solidFill>
                  <a:srgbClr val="0000FF"/>
                </a:solidFill>
                <a:latin typeface="Consolas"/>
                <a:ea typeface="Consolas"/>
                <a:cs typeface="Consolas"/>
                <a:sym typeface="Consolas"/>
              </a:rPr>
              <a:t>calcChange</a:t>
            </a:r>
            <a:r>
              <a:rPr lang="en" sz="2600">
                <a:solidFill>
                  <a:srgbClr val="000000"/>
                </a:solidFill>
              </a:rPr>
              <a:t> method takes in two </a:t>
            </a:r>
            <a:r>
              <a:rPr lang="en" sz="2600">
                <a:solidFill>
                  <a:srgbClr val="0000FF"/>
                </a:solidFill>
                <a:latin typeface="Consolas"/>
                <a:ea typeface="Consolas"/>
                <a:cs typeface="Consolas"/>
                <a:sym typeface="Consolas"/>
              </a:rPr>
              <a:t>int</a:t>
            </a:r>
            <a:r>
              <a:rPr lang="en" sz="2600">
                <a:solidFill>
                  <a:srgbClr val="000000"/>
                </a:solidFill>
              </a:rPr>
              <a:t>s - the amount the customer paid, and price of the purchase</a:t>
            </a:r>
            <a:endParaRPr sz="2600">
              <a:solidFill>
                <a:srgbClr val="000000"/>
              </a:solidFill>
            </a:endParaRPr>
          </a:p>
          <a:p>
            <a:pPr marL="0" marR="0" lvl="0" indent="0" algn="l" rtl="0">
              <a:lnSpc>
                <a:spcPct val="100000"/>
              </a:lnSpc>
              <a:spcBef>
                <a:spcPts val="0"/>
              </a:spcBef>
              <a:spcAft>
                <a:spcPts val="0"/>
              </a:spcAft>
              <a:buNone/>
            </a:pPr>
            <a:endParaRPr sz="2600">
              <a:solidFill>
                <a:schemeClr val="dk1"/>
              </a:solidFill>
            </a:endParaRPr>
          </a:p>
          <a:p>
            <a:pPr marL="228600" marR="0" lvl="0" indent="-228600" algn="l" rtl="0">
              <a:lnSpc>
                <a:spcPct val="114999"/>
              </a:lnSpc>
              <a:spcBef>
                <a:spcPts val="0"/>
              </a:spcBef>
              <a:spcAft>
                <a:spcPts val="0"/>
              </a:spcAft>
              <a:buClr>
                <a:schemeClr val="dk1"/>
              </a:buClr>
              <a:buSzPts val="467"/>
              <a:buFont typeface="Arial"/>
              <a:buNone/>
            </a:pPr>
            <a:r>
              <a:rPr lang="en" sz="1867" b="0" i="0" u="none" strike="noStrike" cap="none">
                <a:solidFill>
                  <a:srgbClr val="1155CC"/>
                </a:solidFill>
                <a:latin typeface="Consolas"/>
                <a:ea typeface="Consolas"/>
                <a:cs typeface="Consolas"/>
                <a:sym typeface="Consolas"/>
              </a:rPr>
              <a:t>	</a:t>
            </a:r>
            <a:endParaRPr sz="1867" b="0" i="0" u="none" strike="noStrike" cap="none">
              <a:solidFill>
                <a:schemeClr val="dk1"/>
              </a:solidFill>
              <a:latin typeface="Consolas"/>
              <a:ea typeface="Consolas"/>
              <a:cs typeface="Consolas"/>
              <a:sym typeface="Consolas"/>
            </a:endParaRPr>
          </a:p>
          <a:p>
            <a:pPr marL="609585" marR="0" lvl="0" indent="-520683" algn="l" rtl="0">
              <a:lnSpc>
                <a:spcPct val="90000"/>
              </a:lnSpc>
              <a:spcBef>
                <a:spcPts val="0"/>
              </a:spcBef>
              <a:spcAft>
                <a:spcPts val="0"/>
              </a:spcAft>
              <a:buClr>
                <a:srgbClr val="000000"/>
              </a:buClr>
              <a:buSzPts val="2400"/>
              <a:buFont typeface="Arial"/>
              <a:buNone/>
            </a:pPr>
            <a:endParaRPr sz="2400" b="0" i="0" u="none" strike="noStrike" cap="none">
              <a:solidFill>
                <a:schemeClr val="dk1"/>
              </a:solidFill>
              <a:latin typeface="Consolas"/>
              <a:ea typeface="Consolas"/>
              <a:cs typeface="Consolas"/>
              <a:sym typeface="Consolas"/>
            </a:endParaRPr>
          </a:p>
          <a:p>
            <a:pPr marL="609585" marR="0" lvl="0" indent="-520683" algn="l" rtl="0">
              <a:lnSpc>
                <a:spcPct val="90000"/>
              </a:lnSpc>
              <a:spcBef>
                <a:spcPts val="0"/>
              </a:spcBef>
              <a:spcAft>
                <a:spcPts val="0"/>
              </a:spcAft>
              <a:buClr>
                <a:srgbClr val="000000"/>
              </a:buClr>
              <a:buSzPts val="2400"/>
              <a:buFont typeface="Arial"/>
              <a:buNone/>
            </a:pPr>
            <a:endParaRPr sz="2400" b="0" i="0" u="none" strike="noStrike" cap="none">
              <a:solidFill>
                <a:schemeClr val="dk1"/>
              </a:solidFill>
              <a:latin typeface="Consolas"/>
              <a:ea typeface="Consolas"/>
              <a:cs typeface="Consolas"/>
              <a:sym typeface="Consolas"/>
            </a:endParaRPr>
          </a:p>
          <a:p>
            <a:pPr marL="609585" marR="0" lvl="0" indent="-520683" algn="l" rtl="0">
              <a:lnSpc>
                <a:spcPct val="90000"/>
              </a:lnSpc>
              <a:spcBef>
                <a:spcPts val="0"/>
              </a:spcBef>
              <a:spcAft>
                <a:spcPts val="0"/>
              </a:spcAft>
              <a:buClr>
                <a:srgbClr val="000000"/>
              </a:buClr>
              <a:buSzPts val="2400"/>
              <a:buFont typeface="Arial"/>
              <a:buNone/>
            </a:pPr>
            <a:endParaRPr sz="2400" b="0" i="0" u="none" strike="noStrike" cap="none">
              <a:solidFill>
                <a:schemeClr val="dk1"/>
              </a:solidFill>
              <a:latin typeface="Consolas"/>
              <a:ea typeface="Consolas"/>
              <a:cs typeface="Consolas"/>
              <a:sym typeface="Consolas"/>
            </a:endParaRPr>
          </a:p>
        </p:txBody>
      </p:sp>
      <p:sp>
        <p:nvSpPr>
          <p:cNvPr id="638" name="Google Shape;638;p61"/>
          <p:cNvSpPr txBox="1">
            <a:spLocks noGrp="1"/>
          </p:cNvSpPr>
          <p:nvPr>
            <p:ph type="body" idx="1"/>
          </p:nvPr>
        </p:nvSpPr>
        <p:spPr>
          <a:xfrm>
            <a:off x="104925" y="3494752"/>
            <a:ext cx="11725800" cy="1143300"/>
          </a:xfrm>
          <a:prstGeom prst="rect">
            <a:avLst/>
          </a:prstGeom>
          <a:noFill/>
          <a:ln>
            <a:noFill/>
          </a:ln>
        </p:spPr>
        <p:txBody>
          <a:bodyPr spcFirstLastPara="1" wrap="square" lIns="121900" tIns="121900" rIns="121900" bIns="121900" anchor="t" anchorCtr="0">
            <a:noAutofit/>
          </a:bodyPr>
          <a:lstStyle/>
          <a:p>
            <a:pPr marL="609584" lvl="0" indent="-520684" algn="l" rtl="0">
              <a:lnSpc>
                <a:spcPct val="100000"/>
              </a:lnSpc>
              <a:spcBef>
                <a:spcPts val="0"/>
              </a:spcBef>
              <a:spcAft>
                <a:spcPts val="0"/>
              </a:spcAft>
              <a:buClr>
                <a:srgbClr val="000000"/>
              </a:buClr>
              <a:buSzPts val="2600"/>
              <a:buFont typeface="Arial"/>
              <a:buChar char="●"/>
            </a:pPr>
            <a:r>
              <a:rPr lang="en" sz="2600"/>
              <a:t>What if we want to use result of </a:t>
            </a:r>
            <a:r>
              <a:rPr lang="en" sz="2600">
                <a:solidFill>
                  <a:srgbClr val="0000FF"/>
                </a:solidFill>
                <a:latin typeface="Consolas"/>
                <a:ea typeface="Consolas"/>
                <a:cs typeface="Consolas"/>
                <a:sym typeface="Consolas"/>
              </a:rPr>
              <a:t>priceBooks</a:t>
            </a:r>
            <a:r>
              <a:rPr lang="en" sz="2600"/>
              <a:t> as an argument to </a:t>
            </a:r>
            <a:r>
              <a:rPr lang="en" sz="2600">
                <a:solidFill>
                  <a:srgbClr val="0000FF"/>
                </a:solidFill>
                <a:latin typeface="Consolas"/>
                <a:ea typeface="Consolas"/>
                <a:cs typeface="Consolas"/>
                <a:sym typeface="Consolas"/>
              </a:rPr>
              <a:t>calcChange</a:t>
            </a:r>
            <a:r>
              <a:rPr lang="en" sz="2600"/>
              <a:t>?</a:t>
            </a:r>
            <a:endParaRPr sz="2600"/>
          </a:p>
          <a:p>
            <a:pPr marL="0" lvl="0" indent="0" algn="l" rtl="0">
              <a:lnSpc>
                <a:spcPct val="100000"/>
              </a:lnSpc>
              <a:spcBef>
                <a:spcPts val="0"/>
              </a:spcBef>
              <a:spcAft>
                <a:spcPts val="0"/>
              </a:spcAft>
              <a:buNone/>
            </a:pPr>
            <a:endParaRPr sz="1000"/>
          </a:p>
          <a:p>
            <a:pPr marL="0" lvl="0" indent="0" algn="l" rtl="0">
              <a:lnSpc>
                <a:spcPct val="100000"/>
              </a:lnSpc>
              <a:spcBef>
                <a:spcPts val="0"/>
              </a:spcBef>
              <a:spcAft>
                <a:spcPts val="0"/>
              </a:spcAft>
              <a:buNone/>
            </a:pPr>
            <a:endParaRPr sz="1000"/>
          </a:p>
          <a:p>
            <a:pPr marL="0" lvl="0" indent="0" algn="l" rtl="0">
              <a:lnSpc>
                <a:spcPct val="100000"/>
              </a:lnSpc>
              <a:spcBef>
                <a:spcPts val="0"/>
              </a:spcBef>
              <a:spcAft>
                <a:spcPts val="0"/>
              </a:spcAft>
              <a:buNone/>
            </a:pPr>
            <a:endParaRPr sz="1000"/>
          </a:p>
          <a:p>
            <a:pPr marL="0" lvl="0" indent="0" algn="l" rtl="0">
              <a:lnSpc>
                <a:spcPct val="100000"/>
              </a:lnSpc>
              <a:spcBef>
                <a:spcPts val="0"/>
              </a:spcBef>
              <a:spcAft>
                <a:spcPts val="0"/>
              </a:spcAft>
              <a:buNone/>
            </a:pPr>
            <a:endParaRPr sz="1000"/>
          </a:p>
          <a:p>
            <a:pPr marL="609584" lvl="0" indent="-457184" algn="l" rtl="0">
              <a:lnSpc>
                <a:spcPct val="114999"/>
              </a:lnSpc>
              <a:spcBef>
                <a:spcPts val="0"/>
              </a:spcBef>
              <a:spcAft>
                <a:spcPts val="0"/>
              </a:spcAft>
              <a:buClr>
                <a:srgbClr val="000000"/>
              </a:buClr>
              <a:buSzPts val="1000"/>
              <a:buFont typeface="Arial"/>
              <a:buNone/>
            </a:pPr>
            <a:endParaRPr sz="1000">
              <a:solidFill>
                <a:schemeClr val="dk1"/>
              </a:solidFill>
              <a:latin typeface="Consolas"/>
              <a:ea typeface="Consolas"/>
              <a:cs typeface="Consolas"/>
              <a:sym typeface="Consolas"/>
            </a:endParaRPr>
          </a:p>
          <a:p>
            <a:pPr marL="457200" lvl="0" indent="0" algn="l" rtl="0">
              <a:lnSpc>
                <a:spcPct val="114999"/>
              </a:lnSpc>
              <a:spcBef>
                <a:spcPts val="0"/>
              </a:spcBef>
              <a:spcAft>
                <a:spcPts val="0"/>
              </a:spcAft>
              <a:buNone/>
            </a:pPr>
            <a:endParaRPr sz="2600"/>
          </a:p>
          <a:p>
            <a:pPr marL="457200" lvl="0" indent="0" algn="l" rtl="0">
              <a:lnSpc>
                <a:spcPct val="114999"/>
              </a:lnSpc>
              <a:spcBef>
                <a:spcPts val="0"/>
              </a:spcBef>
              <a:spcAft>
                <a:spcPts val="0"/>
              </a:spcAft>
              <a:buNone/>
            </a:pPr>
            <a:endParaRPr sz="2600"/>
          </a:p>
          <a:p>
            <a:pPr marL="457200" lvl="0" indent="0" algn="l" rtl="0">
              <a:lnSpc>
                <a:spcPct val="114999"/>
              </a:lnSpc>
              <a:spcBef>
                <a:spcPts val="0"/>
              </a:spcBef>
              <a:spcAft>
                <a:spcPts val="0"/>
              </a:spcAft>
              <a:buNone/>
            </a:pPr>
            <a:endParaRPr sz="2600" b="1">
              <a:solidFill>
                <a:schemeClr val="dk1"/>
              </a:solidFill>
            </a:endParaRPr>
          </a:p>
          <a:p>
            <a:pPr marL="228600" marR="0" lvl="0" indent="-228600" algn="l" rtl="0">
              <a:lnSpc>
                <a:spcPct val="114999"/>
              </a:lnSpc>
              <a:spcBef>
                <a:spcPts val="0"/>
              </a:spcBef>
              <a:spcAft>
                <a:spcPts val="0"/>
              </a:spcAft>
              <a:buClr>
                <a:schemeClr val="dk1"/>
              </a:buClr>
              <a:buSzPts val="467"/>
              <a:buFont typeface="Arial"/>
              <a:buNone/>
            </a:pPr>
            <a:r>
              <a:rPr lang="en" sz="1867" b="0" i="0" u="none" strike="noStrike" cap="none">
                <a:solidFill>
                  <a:srgbClr val="1155CC"/>
                </a:solidFill>
                <a:latin typeface="Consolas"/>
                <a:ea typeface="Consolas"/>
                <a:cs typeface="Consolas"/>
                <a:sym typeface="Consolas"/>
              </a:rPr>
              <a:t>	</a:t>
            </a:r>
            <a:endParaRPr sz="1867" b="0" i="0" u="none" strike="noStrike" cap="none">
              <a:solidFill>
                <a:schemeClr val="dk1"/>
              </a:solidFill>
              <a:latin typeface="Consolas"/>
              <a:ea typeface="Consolas"/>
              <a:cs typeface="Consolas"/>
              <a:sym typeface="Consolas"/>
            </a:endParaRPr>
          </a:p>
          <a:p>
            <a:pPr marL="609585" marR="0" lvl="0" indent="-520683" algn="l" rtl="0">
              <a:lnSpc>
                <a:spcPct val="90000"/>
              </a:lnSpc>
              <a:spcBef>
                <a:spcPts val="0"/>
              </a:spcBef>
              <a:spcAft>
                <a:spcPts val="0"/>
              </a:spcAft>
              <a:buClr>
                <a:srgbClr val="000000"/>
              </a:buClr>
              <a:buSzPts val="2400"/>
              <a:buFont typeface="Arial"/>
              <a:buNone/>
            </a:pPr>
            <a:endParaRPr sz="2400" b="0" i="0" u="none" strike="noStrike" cap="none">
              <a:solidFill>
                <a:schemeClr val="dk1"/>
              </a:solidFill>
              <a:latin typeface="Consolas"/>
              <a:ea typeface="Consolas"/>
              <a:cs typeface="Consolas"/>
              <a:sym typeface="Consolas"/>
            </a:endParaRPr>
          </a:p>
          <a:p>
            <a:pPr marL="609585" marR="0" lvl="0" indent="-520683" algn="l" rtl="0">
              <a:lnSpc>
                <a:spcPct val="90000"/>
              </a:lnSpc>
              <a:spcBef>
                <a:spcPts val="0"/>
              </a:spcBef>
              <a:spcAft>
                <a:spcPts val="0"/>
              </a:spcAft>
              <a:buClr>
                <a:srgbClr val="000000"/>
              </a:buClr>
              <a:buSzPts val="2400"/>
              <a:buFont typeface="Arial"/>
              <a:buNone/>
            </a:pPr>
            <a:endParaRPr sz="2400" b="0" i="0" u="none" strike="noStrike" cap="none">
              <a:solidFill>
                <a:schemeClr val="dk1"/>
              </a:solidFill>
              <a:latin typeface="Consolas"/>
              <a:ea typeface="Consolas"/>
              <a:cs typeface="Consolas"/>
              <a:sym typeface="Consolas"/>
            </a:endParaRPr>
          </a:p>
          <a:p>
            <a:pPr marL="609585" marR="0" lvl="0" indent="-520683" algn="l" rtl="0">
              <a:lnSpc>
                <a:spcPct val="90000"/>
              </a:lnSpc>
              <a:spcBef>
                <a:spcPts val="0"/>
              </a:spcBef>
              <a:spcAft>
                <a:spcPts val="0"/>
              </a:spcAft>
              <a:buClr>
                <a:srgbClr val="000000"/>
              </a:buClr>
              <a:buSzPts val="2400"/>
              <a:buFont typeface="Arial"/>
              <a:buNone/>
            </a:pPr>
            <a:endParaRPr sz="2400" b="0" i="0" u="none" strike="noStrike" cap="none">
              <a:solidFill>
                <a:schemeClr val="dk1"/>
              </a:solidFill>
              <a:latin typeface="Consolas"/>
              <a:ea typeface="Consolas"/>
              <a:cs typeface="Consolas"/>
              <a:sym typeface="Consolas"/>
            </a:endParaRPr>
          </a:p>
        </p:txBody>
      </p:sp>
      <p:pic>
        <p:nvPicPr>
          <p:cNvPr id="639" name="Google Shape;639;p61"/>
          <p:cNvPicPr preferRelativeResize="0"/>
          <p:nvPr/>
        </p:nvPicPr>
        <p:blipFill rotWithShape="1">
          <a:blip r:embed="rId3">
            <a:alphaModFix/>
          </a:blip>
          <a:srcRect b="19464"/>
          <a:stretch/>
        </p:blipFill>
        <p:spPr>
          <a:xfrm>
            <a:off x="6990875" y="597300"/>
            <a:ext cx="4936875" cy="2743380"/>
          </a:xfrm>
          <a:prstGeom prst="rect">
            <a:avLst/>
          </a:prstGeom>
          <a:noFill/>
          <a:ln>
            <a:noFill/>
          </a:ln>
        </p:spPr>
      </p:pic>
      <p:sp>
        <p:nvSpPr>
          <p:cNvPr id="640" name="Google Shape;640;p61"/>
          <p:cNvSpPr txBox="1"/>
          <p:nvPr/>
        </p:nvSpPr>
        <p:spPr>
          <a:xfrm>
            <a:off x="166125" y="2581975"/>
            <a:ext cx="6672900" cy="846300"/>
          </a:xfrm>
          <a:prstGeom prst="rect">
            <a:avLst/>
          </a:prstGeom>
          <a:noFill/>
          <a:ln>
            <a:noFill/>
          </a:ln>
        </p:spPr>
        <p:txBody>
          <a:bodyPr spcFirstLastPara="1" wrap="square" lIns="91425" tIns="91425" rIns="91425" bIns="91425" anchor="t" anchorCtr="0">
            <a:noAutofit/>
          </a:bodyPr>
          <a:lstStyle/>
          <a:p>
            <a:pPr marL="609583" lvl="0" indent="-520683" algn="l" rtl="0">
              <a:spcBef>
                <a:spcPts val="0"/>
              </a:spcBef>
              <a:spcAft>
                <a:spcPts val="0"/>
              </a:spcAft>
              <a:buClr>
                <a:schemeClr val="dk1"/>
              </a:buClr>
              <a:buSzPts val="2600"/>
              <a:buChar char="●"/>
            </a:pPr>
            <a:r>
              <a:rPr lang="en" sz="2600">
                <a:solidFill>
                  <a:schemeClr val="dk1"/>
                </a:solidFill>
              </a:rPr>
              <a:t>Our </a:t>
            </a:r>
            <a:r>
              <a:rPr lang="en" sz="2600">
                <a:solidFill>
                  <a:srgbClr val="0000FF"/>
                </a:solidFill>
                <a:latin typeface="Consolas"/>
                <a:ea typeface="Consolas"/>
                <a:cs typeface="Consolas"/>
                <a:sym typeface="Consolas"/>
              </a:rPr>
              <a:t>priceBooks</a:t>
            </a:r>
            <a:r>
              <a:rPr lang="en" sz="2600">
                <a:solidFill>
                  <a:schemeClr val="dk1"/>
                </a:solidFill>
              </a:rPr>
              <a:t> method finds the price of the purchase</a:t>
            </a:r>
            <a:endParaRPr/>
          </a:p>
        </p:txBody>
      </p:sp>
      <p:sp>
        <p:nvSpPr>
          <p:cNvPr id="641" name="Google Shape;641;p61"/>
          <p:cNvSpPr txBox="1"/>
          <p:nvPr/>
        </p:nvSpPr>
        <p:spPr>
          <a:xfrm>
            <a:off x="104925" y="4704525"/>
            <a:ext cx="11646600" cy="1143300"/>
          </a:xfrm>
          <a:prstGeom prst="rect">
            <a:avLst/>
          </a:prstGeom>
          <a:noFill/>
          <a:ln>
            <a:noFill/>
          </a:ln>
        </p:spPr>
        <p:txBody>
          <a:bodyPr spcFirstLastPara="1" wrap="square" lIns="91425" tIns="91425" rIns="91425" bIns="91425" anchor="t" anchorCtr="0">
            <a:noAutofit/>
          </a:bodyPr>
          <a:lstStyle/>
          <a:p>
            <a:pPr marL="609583" lvl="0" indent="-520683" algn="l" rtl="0">
              <a:spcBef>
                <a:spcPts val="0"/>
              </a:spcBef>
              <a:spcAft>
                <a:spcPts val="0"/>
              </a:spcAft>
              <a:buClr>
                <a:schemeClr val="dk1"/>
              </a:buClr>
              <a:buSzPts val="2600"/>
              <a:buChar char="●"/>
            </a:pPr>
            <a:r>
              <a:rPr lang="en" sz="2600">
                <a:solidFill>
                  <a:schemeClr val="dk1"/>
                </a:solidFill>
              </a:rPr>
              <a:t>Say we have got 3 copies of an $11 book. We also have $40 in cash to pay with. </a:t>
            </a:r>
            <a:r>
              <a:rPr lang="en" sz="2600">
                <a:solidFill>
                  <a:srgbClr val="0000FF"/>
                </a:solidFill>
                <a:latin typeface="Consolas"/>
                <a:ea typeface="Consolas"/>
                <a:cs typeface="Consolas"/>
                <a:sym typeface="Consolas"/>
              </a:rPr>
              <a:t>priceBooks</a:t>
            </a:r>
            <a:r>
              <a:rPr lang="en" sz="2600">
                <a:solidFill>
                  <a:schemeClr val="dk1"/>
                </a:solidFill>
              </a:rPr>
              <a:t> will tell us that purchase costs $33. We want to use this as “price” parameter for </a:t>
            </a:r>
            <a:r>
              <a:rPr lang="en" sz="2600">
                <a:solidFill>
                  <a:srgbClr val="0000FF"/>
                </a:solidFill>
                <a:latin typeface="Consolas"/>
                <a:ea typeface="Consolas"/>
                <a:cs typeface="Consolas"/>
                <a:sym typeface="Consolas"/>
              </a:rPr>
              <a:t>calcChange</a:t>
            </a:r>
            <a:endParaRPr/>
          </a:p>
        </p:txBody>
      </p:sp>
      <p:sp>
        <p:nvSpPr>
          <p:cNvPr id="642" name="Google Shape;642;p61"/>
          <p:cNvSpPr txBox="1"/>
          <p:nvPr/>
        </p:nvSpPr>
        <p:spPr>
          <a:xfrm>
            <a:off x="166125" y="6096000"/>
            <a:ext cx="7353600" cy="369900"/>
          </a:xfrm>
          <a:prstGeom prst="rect">
            <a:avLst/>
          </a:prstGeom>
          <a:noFill/>
          <a:ln>
            <a:noFill/>
          </a:ln>
        </p:spPr>
        <p:txBody>
          <a:bodyPr spcFirstLastPara="1" wrap="square" lIns="91425" tIns="91425" rIns="91425" bIns="91425" anchor="t" anchorCtr="0">
            <a:noAutofit/>
          </a:bodyPr>
          <a:lstStyle/>
          <a:p>
            <a:pPr marL="609584" lvl="0" indent="-520683" algn="l" rtl="0">
              <a:lnSpc>
                <a:spcPct val="114999"/>
              </a:lnSpc>
              <a:spcBef>
                <a:spcPts val="0"/>
              </a:spcBef>
              <a:spcAft>
                <a:spcPts val="0"/>
              </a:spcAft>
              <a:buClr>
                <a:schemeClr val="dk1"/>
              </a:buClr>
              <a:buSzPts val="2600"/>
              <a:buChar char="●"/>
            </a:pPr>
            <a:r>
              <a:rPr lang="en" sz="2600">
                <a:solidFill>
                  <a:schemeClr val="dk1"/>
                </a:solidFill>
              </a:rPr>
              <a:t>How do we do this? </a:t>
            </a:r>
            <a:r>
              <a:rPr lang="en" sz="2600" b="1">
                <a:solidFill>
                  <a:schemeClr val="dk1"/>
                </a:solidFill>
              </a:rPr>
              <a:t>Nesting!</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37"/>
                                        </p:tgtEl>
                                        <p:attrNameLst>
                                          <p:attrName>style.visibility</p:attrName>
                                        </p:attrNameLst>
                                      </p:cBhvr>
                                      <p:to>
                                        <p:strVal val="visible"/>
                                      </p:to>
                                    </p:set>
                                    <p:animEffect transition="in" filter="fade">
                                      <p:cBhvr>
                                        <p:cTn id="7" dur="500"/>
                                        <p:tgtEl>
                                          <p:spTgt spid="63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40">
                                            <p:txEl>
                                              <p:pRg st="0" end="0"/>
                                            </p:txEl>
                                          </p:spTgt>
                                        </p:tgtEl>
                                        <p:attrNameLst>
                                          <p:attrName>style.visibility</p:attrName>
                                        </p:attrNameLst>
                                      </p:cBhvr>
                                      <p:to>
                                        <p:strVal val="visible"/>
                                      </p:to>
                                    </p:set>
                                    <p:animEffect transition="in" filter="fade">
                                      <p:cBhvr>
                                        <p:cTn id="12" dur="1000"/>
                                        <p:tgtEl>
                                          <p:spTgt spid="64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38"/>
                                        </p:tgtEl>
                                        <p:attrNameLst>
                                          <p:attrName>style.visibility</p:attrName>
                                        </p:attrNameLst>
                                      </p:cBhvr>
                                      <p:to>
                                        <p:strVal val="visible"/>
                                      </p:to>
                                    </p:set>
                                    <p:animEffect transition="in" filter="fade">
                                      <p:cBhvr>
                                        <p:cTn id="17" dur="500"/>
                                        <p:tgtEl>
                                          <p:spTgt spid="63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41">
                                            <p:txEl>
                                              <p:pRg st="0" end="0"/>
                                            </p:txEl>
                                          </p:spTgt>
                                        </p:tgtEl>
                                        <p:attrNameLst>
                                          <p:attrName>style.visibility</p:attrName>
                                        </p:attrNameLst>
                                      </p:cBhvr>
                                      <p:to>
                                        <p:strVal val="visible"/>
                                      </p:to>
                                    </p:set>
                                    <p:animEffect transition="in" filter="fade">
                                      <p:cBhvr>
                                        <p:cTn id="22" dur="1000"/>
                                        <p:tgtEl>
                                          <p:spTgt spid="641">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42">
                                            <p:txEl>
                                              <p:pRg st="0" end="0"/>
                                            </p:txEl>
                                          </p:spTgt>
                                        </p:tgtEl>
                                        <p:attrNameLst>
                                          <p:attrName>style.visibility</p:attrName>
                                        </p:attrNameLst>
                                      </p:cBhvr>
                                      <p:to>
                                        <p:strVal val="visible"/>
                                      </p:to>
                                    </p:set>
                                    <p:animEffect transition="in" filter="fade">
                                      <p:cBhvr>
                                        <p:cTn id="27" dur="1000"/>
                                        <p:tgtEl>
                                          <p:spTgt spid="64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62"/>
          <p:cNvSpPr txBox="1">
            <a:spLocks noGrp="1"/>
          </p:cNvSpPr>
          <p:nvPr>
            <p:ph type="body" idx="1"/>
          </p:nvPr>
        </p:nvSpPr>
        <p:spPr>
          <a:xfrm>
            <a:off x="609600" y="1344486"/>
            <a:ext cx="11295598" cy="5200798"/>
          </a:xfrm>
          <a:prstGeom prst="rect">
            <a:avLst/>
          </a:prstGeom>
          <a:noFill/>
          <a:ln>
            <a:noFill/>
          </a:ln>
        </p:spPr>
        <p:txBody>
          <a:bodyPr spcFirstLastPara="1" wrap="square" lIns="121900" tIns="121900" rIns="121900" bIns="121900" anchor="t" anchorCtr="0">
            <a:noAutofit/>
          </a:bodyPr>
          <a:lstStyle/>
          <a:p>
            <a:pPr marL="609584" marR="0" lvl="0" indent="-520684" algn="l" rtl="0">
              <a:lnSpc>
                <a:spcPct val="90000"/>
              </a:lnSpc>
              <a:spcBef>
                <a:spcPts val="0"/>
              </a:spcBef>
              <a:spcAft>
                <a:spcPts val="0"/>
              </a:spcAft>
              <a:buClr>
                <a:schemeClr val="dk1"/>
              </a:buClr>
              <a:buSzPts val="2800"/>
              <a:buFont typeface="Arial"/>
              <a:buChar char="●"/>
            </a:pPr>
            <a:r>
              <a:rPr lang="en" sz="2800" b="0" i="0" u="none" strike="noStrike" cap="none">
                <a:solidFill>
                  <a:srgbClr val="0000FF"/>
                </a:solidFill>
                <a:latin typeface="Consolas"/>
                <a:ea typeface="Consolas"/>
                <a:cs typeface="Consolas"/>
                <a:sym typeface="Consolas"/>
              </a:rPr>
              <a:t>my</a:t>
            </a:r>
            <a:r>
              <a:rPr lang="en">
                <a:solidFill>
                  <a:srgbClr val="0000FF"/>
                </a:solidFill>
                <a:latin typeface="Consolas"/>
                <a:ea typeface="Consolas"/>
                <a:cs typeface="Consolas"/>
                <a:sym typeface="Consolas"/>
              </a:rPr>
              <a:t>Accountant</a:t>
            </a:r>
            <a:r>
              <a:rPr lang="en" sz="2800" b="0" i="0" u="none" strike="noStrike" cap="none">
                <a:solidFill>
                  <a:srgbClr val="0000FF"/>
                </a:solidFill>
                <a:latin typeface="Consolas"/>
                <a:ea typeface="Consolas"/>
                <a:cs typeface="Consolas"/>
                <a:sym typeface="Consolas"/>
              </a:rPr>
              <a:t>.</a:t>
            </a:r>
            <a:r>
              <a:rPr lang="en">
                <a:solidFill>
                  <a:srgbClr val="0000FF"/>
                </a:solidFill>
                <a:latin typeface="Consolas"/>
                <a:ea typeface="Consolas"/>
                <a:cs typeface="Consolas"/>
                <a:sym typeface="Consolas"/>
              </a:rPr>
              <a:t>priceBooks</a:t>
            </a:r>
            <a:r>
              <a:rPr lang="en" sz="2800" b="0" i="0" u="none" strike="noStrike" cap="none">
                <a:solidFill>
                  <a:srgbClr val="0000FF"/>
                </a:solidFill>
                <a:latin typeface="Consolas"/>
                <a:ea typeface="Consolas"/>
                <a:cs typeface="Consolas"/>
                <a:sym typeface="Consolas"/>
              </a:rPr>
              <a:t>(</a:t>
            </a:r>
            <a:r>
              <a:rPr lang="en">
                <a:solidFill>
                  <a:srgbClr val="0000FF"/>
                </a:solidFill>
                <a:latin typeface="Consolas"/>
                <a:ea typeface="Consolas"/>
                <a:cs typeface="Consolas"/>
                <a:sym typeface="Consolas"/>
              </a:rPr>
              <a:t>3</a:t>
            </a:r>
            <a:r>
              <a:rPr lang="en" sz="2800" b="0" i="0" u="none" strike="noStrike" cap="none">
                <a:solidFill>
                  <a:srgbClr val="0000FF"/>
                </a:solidFill>
                <a:latin typeface="Consolas"/>
                <a:ea typeface="Consolas"/>
                <a:cs typeface="Consolas"/>
                <a:sym typeface="Consolas"/>
              </a:rPr>
              <a:t>, </a:t>
            </a:r>
            <a:r>
              <a:rPr lang="en">
                <a:solidFill>
                  <a:srgbClr val="0000FF"/>
                </a:solidFill>
                <a:latin typeface="Consolas"/>
                <a:ea typeface="Consolas"/>
                <a:cs typeface="Consolas"/>
                <a:sym typeface="Consolas"/>
              </a:rPr>
              <a:t>11</a:t>
            </a:r>
            <a:r>
              <a:rPr lang="en" sz="2800" b="0" i="0" u="none" strike="noStrike" cap="none">
                <a:solidFill>
                  <a:srgbClr val="0000FF"/>
                </a:solidFill>
                <a:latin typeface="Consolas"/>
                <a:ea typeface="Consolas"/>
                <a:cs typeface="Consolas"/>
                <a:sym typeface="Consolas"/>
              </a:rPr>
              <a:t>) </a:t>
            </a:r>
            <a:r>
              <a:rPr lang="en" sz="2800" b="0" i="0" u="none" strike="noStrike" cap="none">
                <a:solidFill>
                  <a:schemeClr val="dk1"/>
                </a:solidFill>
                <a:latin typeface="Arial"/>
                <a:ea typeface="Arial"/>
                <a:cs typeface="Arial"/>
                <a:sym typeface="Arial"/>
              </a:rPr>
              <a:t>returns </a:t>
            </a:r>
            <a:r>
              <a:rPr lang="en"/>
              <a:t>“33”</a:t>
            </a:r>
            <a:endParaRPr/>
          </a:p>
          <a:p>
            <a:pPr marL="685800" marR="0" lvl="1" indent="-152400" algn="l" rtl="0">
              <a:lnSpc>
                <a:spcPct val="90000"/>
              </a:lnSpc>
              <a:spcBef>
                <a:spcPts val="600"/>
              </a:spcBef>
              <a:spcAft>
                <a:spcPts val="0"/>
              </a:spcAft>
              <a:buSzPts val="2400"/>
              <a:buChar char="o"/>
            </a:pPr>
            <a:r>
              <a:rPr lang="en"/>
              <a:t>  we want to pass this number into </a:t>
            </a:r>
            <a:r>
              <a:rPr lang="en">
                <a:solidFill>
                  <a:srgbClr val="0000FF"/>
                </a:solidFill>
                <a:latin typeface="Consolas"/>
                <a:ea typeface="Consolas"/>
                <a:cs typeface="Consolas"/>
                <a:sym typeface="Consolas"/>
              </a:rPr>
              <a:t>calcChange</a:t>
            </a:r>
            <a:endParaRPr/>
          </a:p>
          <a:p>
            <a:pPr marL="609584" marR="0" lvl="0" indent="-520684" algn="l" rtl="0">
              <a:lnSpc>
                <a:spcPct val="90000"/>
              </a:lnSpc>
              <a:spcBef>
                <a:spcPts val="1333"/>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We can </a:t>
            </a:r>
            <a:r>
              <a:rPr lang="en" sz="2800" b="1" i="0" u="none" strike="noStrike" cap="none">
                <a:solidFill>
                  <a:schemeClr val="dk1"/>
                </a:solidFill>
                <a:latin typeface="Arial"/>
                <a:ea typeface="Arial"/>
                <a:cs typeface="Arial"/>
                <a:sym typeface="Arial"/>
              </a:rPr>
              <a:t>nest </a:t>
            </a:r>
            <a:r>
              <a:rPr lang="en" sz="2800" b="0" i="0" u="none" strike="noStrike" cap="none">
                <a:solidFill>
                  <a:srgbClr val="0000FF"/>
                </a:solidFill>
                <a:latin typeface="Consolas"/>
                <a:ea typeface="Consolas"/>
                <a:cs typeface="Consolas"/>
                <a:sym typeface="Consolas"/>
              </a:rPr>
              <a:t>my</a:t>
            </a:r>
            <a:r>
              <a:rPr lang="en">
                <a:solidFill>
                  <a:srgbClr val="0000FF"/>
                </a:solidFill>
                <a:latin typeface="Consolas"/>
                <a:ea typeface="Consolas"/>
                <a:cs typeface="Consolas"/>
                <a:sym typeface="Consolas"/>
              </a:rPr>
              <a:t>Accountant</a:t>
            </a:r>
            <a:r>
              <a:rPr lang="en" sz="2800" b="0" i="0" u="none" strike="noStrike" cap="none">
                <a:solidFill>
                  <a:schemeClr val="dk1"/>
                </a:solidFill>
                <a:latin typeface="Arial"/>
                <a:ea typeface="Arial"/>
                <a:cs typeface="Arial"/>
                <a:sym typeface="Arial"/>
              </a:rPr>
              <a:t>’s </a:t>
            </a:r>
            <a:r>
              <a:rPr lang="en">
                <a:solidFill>
                  <a:srgbClr val="0432FF"/>
                </a:solidFill>
                <a:latin typeface="Consolas"/>
                <a:ea typeface="Consolas"/>
                <a:cs typeface="Consolas"/>
                <a:sym typeface="Consolas"/>
              </a:rPr>
              <a:t>priceBooks</a:t>
            </a:r>
            <a:r>
              <a:rPr lang="en">
                <a:solidFill>
                  <a:srgbClr val="0432FF"/>
                </a:solidFill>
                <a:latin typeface="Arial"/>
                <a:ea typeface="Arial"/>
                <a:cs typeface="Arial"/>
                <a:sym typeface="Arial"/>
              </a:rPr>
              <a:t> </a:t>
            </a:r>
            <a:r>
              <a:rPr lang="en" sz="2800" b="0" i="0" u="none" strike="noStrike" cap="none">
                <a:solidFill>
                  <a:schemeClr val="dk1"/>
                </a:solidFill>
                <a:latin typeface="Arial"/>
                <a:ea typeface="Arial"/>
                <a:cs typeface="Arial"/>
                <a:sym typeface="Arial"/>
              </a:rPr>
              <a:t>method within </a:t>
            </a:r>
            <a:r>
              <a:rPr lang="en">
                <a:solidFill>
                  <a:srgbClr val="0000FF"/>
                </a:solidFill>
                <a:latin typeface="Consolas"/>
                <a:ea typeface="Consolas"/>
                <a:cs typeface="Consolas"/>
                <a:sym typeface="Consolas"/>
              </a:rPr>
              <a:t>myAccountant</a:t>
            </a:r>
            <a:r>
              <a:rPr lang="en" sz="2800" b="0" i="0" u="none" strike="noStrike" cap="none">
                <a:solidFill>
                  <a:schemeClr val="dk1"/>
                </a:solidFill>
                <a:latin typeface="Arial"/>
                <a:ea typeface="Arial"/>
                <a:cs typeface="Arial"/>
                <a:sym typeface="Arial"/>
              </a:rPr>
              <a:t>’s </a:t>
            </a:r>
            <a:r>
              <a:rPr lang="en">
                <a:solidFill>
                  <a:srgbClr val="0000FF"/>
                </a:solidFill>
                <a:latin typeface="Consolas"/>
                <a:ea typeface="Consolas"/>
                <a:cs typeface="Consolas"/>
                <a:sym typeface="Consolas"/>
              </a:rPr>
              <a:t>calcChange</a:t>
            </a:r>
            <a:r>
              <a:rPr lang="en" sz="2800" b="0" i="0" u="none" strike="noStrike" cap="none">
                <a:solidFill>
                  <a:srgbClr val="0000FF"/>
                </a:solidFill>
                <a:latin typeface="Arial"/>
                <a:ea typeface="Arial"/>
                <a:cs typeface="Arial"/>
                <a:sym typeface="Arial"/>
              </a:rPr>
              <a:t> </a:t>
            </a:r>
            <a:r>
              <a:rPr lang="en" sz="2800" b="0" i="0" u="none" strike="noStrike" cap="none">
                <a:solidFill>
                  <a:schemeClr val="dk1"/>
                </a:solidFill>
                <a:latin typeface="Arial"/>
                <a:ea typeface="Arial"/>
                <a:cs typeface="Arial"/>
                <a:sym typeface="Arial"/>
              </a:rPr>
              <a:t>method:</a:t>
            </a:r>
            <a:endParaRPr/>
          </a:p>
          <a:p>
            <a:pPr marL="609585" marR="0" lvl="0" indent="-12681" algn="l" rtl="0">
              <a:lnSpc>
                <a:spcPct val="90000"/>
              </a:lnSpc>
              <a:spcBef>
                <a:spcPts val="1333"/>
              </a:spcBef>
              <a:spcAft>
                <a:spcPts val="0"/>
              </a:spcAft>
              <a:buClr>
                <a:schemeClr val="dk1"/>
              </a:buClr>
              <a:buSzPts val="600"/>
              <a:buFont typeface="Arial"/>
              <a:buNone/>
            </a:pPr>
            <a:r>
              <a:rPr lang="en" sz="2400">
                <a:latin typeface="Consolas"/>
                <a:ea typeface="Consolas"/>
                <a:cs typeface="Consolas"/>
                <a:sym typeface="Consolas"/>
              </a:rPr>
              <a:t>myAccountant</a:t>
            </a:r>
            <a:r>
              <a:rPr lang="en" sz="2400" b="0" i="0" u="none" strike="noStrike" cap="none">
                <a:solidFill>
                  <a:schemeClr val="dk1"/>
                </a:solidFill>
                <a:latin typeface="Consolas"/>
                <a:ea typeface="Consolas"/>
                <a:cs typeface="Consolas"/>
                <a:sym typeface="Consolas"/>
              </a:rPr>
              <a:t>.</a:t>
            </a:r>
            <a:r>
              <a:rPr lang="en" sz="2400">
                <a:latin typeface="Consolas"/>
                <a:ea typeface="Consolas"/>
                <a:cs typeface="Consolas"/>
                <a:sym typeface="Consolas"/>
              </a:rPr>
              <a:t>calcChange</a:t>
            </a:r>
            <a:r>
              <a:rPr lang="en" sz="2400" b="0" i="0" u="none" strike="noStrike" cap="none">
                <a:solidFill>
                  <a:schemeClr val="dk1"/>
                </a:solidFill>
                <a:latin typeface="Consolas"/>
                <a:ea typeface="Consolas"/>
                <a:cs typeface="Consolas"/>
                <a:sym typeface="Consolas"/>
              </a:rPr>
              <a:t>(40, </a:t>
            </a:r>
            <a:r>
              <a:rPr lang="en" sz="2400" b="0" i="0" u="none" strike="noStrike" cap="none">
                <a:solidFill>
                  <a:srgbClr val="FF0000"/>
                </a:solidFill>
                <a:latin typeface="Consolas"/>
                <a:ea typeface="Consolas"/>
                <a:cs typeface="Consolas"/>
                <a:sym typeface="Consolas"/>
              </a:rPr>
              <a:t>my</a:t>
            </a:r>
            <a:r>
              <a:rPr lang="en" sz="2400">
                <a:solidFill>
                  <a:srgbClr val="FF0000"/>
                </a:solidFill>
                <a:latin typeface="Consolas"/>
                <a:ea typeface="Consolas"/>
                <a:cs typeface="Consolas"/>
                <a:sym typeface="Consolas"/>
              </a:rPr>
              <a:t>Accountant.priceBooks</a:t>
            </a:r>
            <a:r>
              <a:rPr lang="en" sz="2400" b="0" i="0" u="none" strike="noStrike" cap="none">
                <a:solidFill>
                  <a:srgbClr val="FF0000"/>
                </a:solidFill>
                <a:latin typeface="Consolas"/>
                <a:ea typeface="Consolas"/>
                <a:cs typeface="Consolas"/>
                <a:sym typeface="Consolas"/>
              </a:rPr>
              <a:t>(</a:t>
            </a:r>
            <a:r>
              <a:rPr lang="en" sz="2400">
                <a:solidFill>
                  <a:srgbClr val="FF0000"/>
                </a:solidFill>
                <a:latin typeface="Consolas"/>
                <a:ea typeface="Consolas"/>
                <a:cs typeface="Consolas"/>
                <a:sym typeface="Consolas"/>
              </a:rPr>
              <a:t>3,11</a:t>
            </a:r>
            <a:r>
              <a:rPr lang="en" sz="2400" b="0" i="0" u="none" strike="noStrike" cap="none">
                <a:solidFill>
                  <a:srgbClr val="FF0000"/>
                </a:solidFill>
                <a:latin typeface="Consolas"/>
                <a:ea typeface="Consolas"/>
                <a:cs typeface="Consolas"/>
                <a:sym typeface="Consolas"/>
              </a:rPr>
              <a:t>)</a:t>
            </a:r>
            <a:r>
              <a:rPr lang="en" sz="2400" b="0" i="0" u="none" strike="noStrike" cap="none">
                <a:solidFill>
                  <a:schemeClr val="dk1"/>
                </a:solidFill>
                <a:latin typeface="Consolas"/>
                <a:ea typeface="Consolas"/>
                <a:cs typeface="Consolas"/>
                <a:sym typeface="Consolas"/>
              </a:rPr>
              <a:t>);</a:t>
            </a:r>
            <a:endParaRPr/>
          </a:p>
          <a:p>
            <a:pPr marL="101597" marR="0" lvl="0" indent="-101597" algn="l" rtl="0">
              <a:lnSpc>
                <a:spcPct val="90000"/>
              </a:lnSpc>
              <a:spcBef>
                <a:spcPts val="0"/>
              </a:spcBef>
              <a:spcAft>
                <a:spcPts val="0"/>
              </a:spcAft>
              <a:buClr>
                <a:schemeClr val="dk1"/>
              </a:buClr>
              <a:buSzPts val="3200"/>
              <a:buFont typeface="Arial"/>
              <a:buNone/>
            </a:pPr>
            <a:endParaRPr sz="3200" b="0" i="0" u="none" strike="noStrike" cap="none">
              <a:solidFill>
                <a:schemeClr val="dk1"/>
              </a:solidFill>
              <a:latin typeface="Arial"/>
              <a:ea typeface="Arial"/>
              <a:cs typeface="Arial"/>
              <a:sym typeface="Arial"/>
            </a:endParaRPr>
          </a:p>
        </p:txBody>
      </p:sp>
      <p:grpSp>
        <p:nvGrpSpPr>
          <p:cNvPr id="648" name="Google Shape;648;p62"/>
          <p:cNvGrpSpPr/>
          <p:nvPr/>
        </p:nvGrpSpPr>
        <p:grpSpPr>
          <a:xfrm>
            <a:off x="6686305" y="4118390"/>
            <a:ext cx="3257092" cy="613183"/>
            <a:chOff x="3496725" y="3197300"/>
            <a:chExt cx="3657600" cy="459899"/>
          </a:xfrm>
        </p:grpSpPr>
        <p:cxnSp>
          <p:nvCxnSpPr>
            <p:cNvPr id="649" name="Google Shape;649;p62"/>
            <p:cNvCxnSpPr/>
            <p:nvPr/>
          </p:nvCxnSpPr>
          <p:spPr>
            <a:xfrm>
              <a:off x="3496725" y="3197300"/>
              <a:ext cx="0" cy="181800"/>
            </a:xfrm>
            <a:prstGeom prst="straightConnector1">
              <a:avLst/>
            </a:prstGeom>
            <a:noFill/>
            <a:ln w="19050" cap="flat" cmpd="sng">
              <a:solidFill>
                <a:schemeClr val="dk2"/>
              </a:solidFill>
              <a:prstDash val="solid"/>
              <a:round/>
              <a:headEnd type="none" w="sm" len="sm"/>
              <a:tailEnd type="none" w="sm" len="sm"/>
            </a:ln>
          </p:spPr>
        </p:cxnSp>
        <p:cxnSp>
          <p:nvCxnSpPr>
            <p:cNvPr id="650" name="Google Shape;650;p62"/>
            <p:cNvCxnSpPr/>
            <p:nvPr/>
          </p:nvCxnSpPr>
          <p:spPr>
            <a:xfrm>
              <a:off x="7154325" y="3197300"/>
              <a:ext cx="0" cy="181800"/>
            </a:xfrm>
            <a:prstGeom prst="straightConnector1">
              <a:avLst/>
            </a:prstGeom>
            <a:noFill/>
            <a:ln w="19050" cap="flat" cmpd="sng">
              <a:solidFill>
                <a:schemeClr val="dk2"/>
              </a:solidFill>
              <a:prstDash val="solid"/>
              <a:round/>
              <a:headEnd type="none" w="sm" len="sm"/>
              <a:tailEnd type="none" w="sm" len="sm"/>
            </a:ln>
          </p:spPr>
        </p:cxnSp>
        <p:cxnSp>
          <p:nvCxnSpPr>
            <p:cNvPr id="651" name="Google Shape;651;p62"/>
            <p:cNvCxnSpPr/>
            <p:nvPr/>
          </p:nvCxnSpPr>
          <p:spPr>
            <a:xfrm>
              <a:off x="3507425" y="3368400"/>
              <a:ext cx="3646498" cy="0"/>
            </a:xfrm>
            <a:prstGeom prst="straightConnector1">
              <a:avLst/>
            </a:prstGeom>
            <a:noFill/>
            <a:ln w="19050" cap="flat" cmpd="sng">
              <a:solidFill>
                <a:schemeClr val="dk2"/>
              </a:solidFill>
              <a:prstDash val="solid"/>
              <a:round/>
              <a:headEnd type="none" w="sm" len="sm"/>
              <a:tailEnd type="none" w="sm" len="sm"/>
            </a:ln>
          </p:spPr>
        </p:cxnSp>
        <p:cxnSp>
          <p:nvCxnSpPr>
            <p:cNvPr id="652" name="Google Shape;652;p62"/>
            <p:cNvCxnSpPr/>
            <p:nvPr/>
          </p:nvCxnSpPr>
          <p:spPr>
            <a:xfrm>
              <a:off x="5366725" y="3379100"/>
              <a:ext cx="0" cy="278099"/>
            </a:xfrm>
            <a:prstGeom prst="straightConnector1">
              <a:avLst/>
            </a:prstGeom>
            <a:noFill/>
            <a:ln w="19050" cap="flat" cmpd="sng">
              <a:solidFill>
                <a:schemeClr val="dk2"/>
              </a:solidFill>
              <a:prstDash val="solid"/>
              <a:round/>
              <a:headEnd type="none" w="sm" len="sm"/>
              <a:tailEnd type="triangle" w="lg" len="lg"/>
            </a:ln>
          </p:spPr>
        </p:cxnSp>
      </p:grpSp>
      <p:sp>
        <p:nvSpPr>
          <p:cNvPr id="653" name="Google Shape;653;p62"/>
          <p:cNvSpPr/>
          <p:nvPr/>
        </p:nvSpPr>
        <p:spPr>
          <a:xfrm>
            <a:off x="609600" y="6052903"/>
            <a:ext cx="9110100" cy="523200"/>
          </a:xfrm>
          <a:prstGeom prst="rect">
            <a:avLst/>
          </a:prstGeom>
          <a:noFill/>
          <a:ln>
            <a:noFill/>
          </a:ln>
        </p:spPr>
        <p:txBody>
          <a:bodyPr spcFirstLastPara="1" wrap="square" lIns="91425" tIns="45700" rIns="91425" bIns="45700" anchor="t" anchorCtr="0">
            <a:noAutofit/>
          </a:bodyPr>
          <a:lstStyle/>
          <a:p>
            <a:pPr marL="609584" marR="0" lvl="0" indent="-520684" algn="l" rtl="0">
              <a:lnSpc>
                <a:spcPct val="100000"/>
              </a:lnSpc>
              <a:spcBef>
                <a:spcPts val="0"/>
              </a:spcBef>
              <a:spcAft>
                <a:spcPts val="0"/>
              </a:spcAft>
              <a:buClr>
                <a:schemeClr val="dk1"/>
              </a:buClr>
              <a:buSzPts val="2800"/>
              <a:buFont typeface="Arial"/>
              <a:buChar char="●"/>
            </a:pPr>
            <a:r>
              <a:rPr lang="en" sz="2800" b="0" i="0" u="none" strike="noStrike" cap="none">
                <a:solidFill>
                  <a:schemeClr val="dk1"/>
                </a:solidFill>
                <a:latin typeface="Arial"/>
                <a:ea typeface="Arial"/>
                <a:cs typeface="Arial"/>
                <a:sym typeface="Arial"/>
              </a:rPr>
              <a:t>And </a:t>
            </a:r>
            <a:r>
              <a:rPr lang="en" sz="2800" b="0" i="0" u="none" strike="noStrike" cap="none">
                <a:solidFill>
                  <a:srgbClr val="0000FF"/>
                </a:solidFill>
                <a:latin typeface="Consolas"/>
                <a:ea typeface="Consolas"/>
                <a:cs typeface="Consolas"/>
                <a:sym typeface="Consolas"/>
              </a:rPr>
              <a:t>calcChange</a:t>
            </a:r>
            <a:r>
              <a:rPr lang="en" sz="2800" b="0" i="0" u="none" strike="noStrike" cap="none">
                <a:solidFill>
                  <a:srgbClr val="1155CC"/>
                </a:solidFill>
                <a:latin typeface="Consolas"/>
                <a:ea typeface="Consolas"/>
                <a:cs typeface="Consolas"/>
                <a:sym typeface="Consolas"/>
              </a:rPr>
              <a:t> </a:t>
            </a:r>
            <a:r>
              <a:rPr lang="en" sz="2800" b="0" i="0" u="none" strike="noStrike" cap="none">
                <a:solidFill>
                  <a:schemeClr val="dk1"/>
                </a:solidFill>
                <a:latin typeface="Arial"/>
                <a:ea typeface="Arial"/>
                <a:cs typeface="Arial"/>
                <a:sym typeface="Arial"/>
              </a:rPr>
              <a:t>will return 7!</a:t>
            </a:r>
            <a:endParaRPr sz="1400" b="0" i="0" u="none" strike="noStrike" cap="none">
              <a:solidFill>
                <a:srgbClr val="000000"/>
              </a:solidFill>
              <a:latin typeface="Arial"/>
              <a:ea typeface="Arial"/>
              <a:cs typeface="Arial"/>
              <a:sym typeface="Arial"/>
            </a:endParaRPr>
          </a:p>
        </p:txBody>
      </p:sp>
      <p:sp>
        <p:nvSpPr>
          <p:cNvPr id="654" name="Google Shape;654;p62"/>
          <p:cNvSpPr/>
          <p:nvPr/>
        </p:nvSpPr>
        <p:spPr>
          <a:xfrm>
            <a:off x="609600" y="4822825"/>
            <a:ext cx="11472900" cy="831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600"/>
              <a:buFont typeface="Consolas"/>
              <a:buNone/>
            </a:pPr>
            <a:r>
              <a:rPr lang="en" sz="2400" b="0" i="0" u="none" strike="noStrike" cap="none">
                <a:solidFill>
                  <a:schemeClr val="dk1"/>
                </a:solidFill>
                <a:latin typeface="Consolas"/>
                <a:ea typeface="Consolas"/>
                <a:cs typeface="Consolas"/>
                <a:sym typeface="Consolas"/>
              </a:rPr>
              <a:t>				     			   </a:t>
            </a:r>
            <a:r>
              <a:rPr lang="en" sz="2400" b="0" i="0" u="none" strike="noStrike" cap="none">
                <a:solidFill>
                  <a:srgbClr val="FF0000"/>
                </a:solidFill>
                <a:latin typeface="Consolas"/>
                <a:ea typeface="Consolas"/>
                <a:cs typeface="Consolas"/>
                <a:sym typeface="Consolas"/>
              </a:rPr>
              <a:t>returns 33</a:t>
            </a:r>
            <a:endParaRPr sz="24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600"/>
              <a:buFont typeface="Consolas"/>
              <a:buNone/>
            </a:pPr>
            <a:r>
              <a:rPr lang="en" sz="2400" b="0" i="0" u="none" strike="noStrike" cap="none">
                <a:solidFill>
                  <a:schemeClr val="dk1"/>
                </a:solidFill>
                <a:latin typeface="Consolas"/>
                <a:ea typeface="Consolas"/>
                <a:cs typeface="Consolas"/>
                <a:sym typeface="Consolas"/>
              </a:rPr>
              <a:t>	 myAccountant.calcChange(40,	 	 </a:t>
            </a:r>
            <a:r>
              <a:rPr lang="en" sz="2400" b="0" i="0" u="none" strike="noStrike" cap="none">
                <a:solidFill>
                  <a:srgbClr val="FF0000"/>
                </a:solidFill>
                <a:latin typeface="Consolas"/>
                <a:ea typeface="Consolas"/>
                <a:cs typeface="Consolas"/>
                <a:sym typeface="Consolas"/>
              </a:rPr>
              <a:t>33</a:t>
            </a:r>
            <a:r>
              <a:rPr lang="en" sz="2400" b="0" i="0" u="none" strike="noStrike" cap="none">
                <a:solidFill>
                  <a:schemeClr val="dk1"/>
                </a:solidFill>
                <a:latin typeface="Consolas"/>
                <a:ea typeface="Consolas"/>
                <a:cs typeface="Consolas"/>
                <a:sym typeface="Consolas"/>
              </a:rPr>
              <a:t>);</a:t>
            </a:r>
            <a:endParaRPr sz="2400" b="0" i="0" u="none" strike="noStrike" cap="none">
              <a:solidFill>
                <a:schemeClr val="dk1"/>
              </a:solidFill>
              <a:latin typeface="Consolas"/>
              <a:ea typeface="Consolas"/>
              <a:cs typeface="Consolas"/>
              <a:sym typeface="Consolas"/>
            </a:endParaRPr>
          </a:p>
        </p:txBody>
      </p:sp>
      <p:sp>
        <p:nvSpPr>
          <p:cNvPr id="655" name="Google Shape;655;p62"/>
          <p:cNvSpPr txBox="1">
            <a:spLocks noGrp="1"/>
          </p:cNvSpPr>
          <p:nvPr>
            <p:ph type="title"/>
          </p:nvPr>
        </p:nvSpPr>
        <p:spPr>
          <a:xfrm>
            <a:off x="609600" y="234407"/>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Aside: Nesting (2/2)</a:t>
            </a:r>
            <a:endParaRPr sz="3600" b="1" i="0" u="none" strike="noStrike" cap="none">
              <a:solidFill>
                <a:schemeClr val="dk1"/>
              </a:solidFill>
              <a:latin typeface="Arial"/>
              <a:ea typeface="Arial"/>
              <a:cs typeface="Arial"/>
              <a:sym typeface="Arial"/>
            </a:endParaRPr>
          </a:p>
        </p:txBody>
      </p:sp>
      <p:grpSp>
        <p:nvGrpSpPr>
          <p:cNvPr id="656" name="Google Shape;656;p62"/>
          <p:cNvGrpSpPr/>
          <p:nvPr/>
        </p:nvGrpSpPr>
        <p:grpSpPr>
          <a:xfrm>
            <a:off x="7557041" y="5210835"/>
            <a:ext cx="1706704" cy="411748"/>
            <a:chOff x="3496725" y="3197300"/>
            <a:chExt cx="3657600" cy="459900"/>
          </a:xfrm>
        </p:grpSpPr>
        <p:cxnSp>
          <p:nvCxnSpPr>
            <p:cNvPr id="657" name="Google Shape;657;p62"/>
            <p:cNvCxnSpPr/>
            <p:nvPr/>
          </p:nvCxnSpPr>
          <p:spPr>
            <a:xfrm>
              <a:off x="3496725" y="3197300"/>
              <a:ext cx="0" cy="181800"/>
            </a:xfrm>
            <a:prstGeom prst="straightConnector1">
              <a:avLst/>
            </a:prstGeom>
            <a:noFill/>
            <a:ln w="19050" cap="flat" cmpd="sng">
              <a:solidFill>
                <a:schemeClr val="dk2"/>
              </a:solidFill>
              <a:prstDash val="solid"/>
              <a:round/>
              <a:headEnd type="none" w="sm" len="sm"/>
              <a:tailEnd type="none" w="sm" len="sm"/>
            </a:ln>
          </p:spPr>
        </p:cxnSp>
        <p:cxnSp>
          <p:nvCxnSpPr>
            <p:cNvPr id="658" name="Google Shape;658;p62"/>
            <p:cNvCxnSpPr/>
            <p:nvPr/>
          </p:nvCxnSpPr>
          <p:spPr>
            <a:xfrm>
              <a:off x="7154325" y="3197300"/>
              <a:ext cx="0" cy="181800"/>
            </a:xfrm>
            <a:prstGeom prst="straightConnector1">
              <a:avLst/>
            </a:prstGeom>
            <a:noFill/>
            <a:ln w="19050" cap="flat" cmpd="sng">
              <a:solidFill>
                <a:schemeClr val="dk2"/>
              </a:solidFill>
              <a:prstDash val="solid"/>
              <a:round/>
              <a:headEnd type="none" w="sm" len="sm"/>
              <a:tailEnd type="none" w="sm" len="sm"/>
            </a:ln>
          </p:spPr>
        </p:cxnSp>
        <p:cxnSp>
          <p:nvCxnSpPr>
            <p:cNvPr id="659" name="Google Shape;659;p62"/>
            <p:cNvCxnSpPr/>
            <p:nvPr/>
          </p:nvCxnSpPr>
          <p:spPr>
            <a:xfrm>
              <a:off x="3507425" y="3368400"/>
              <a:ext cx="3646500" cy="0"/>
            </a:xfrm>
            <a:prstGeom prst="straightConnector1">
              <a:avLst/>
            </a:prstGeom>
            <a:noFill/>
            <a:ln w="19050" cap="flat" cmpd="sng">
              <a:solidFill>
                <a:schemeClr val="dk2"/>
              </a:solidFill>
              <a:prstDash val="solid"/>
              <a:round/>
              <a:headEnd type="none" w="sm" len="sm"/>
              <a:tailEnd type="none" w="sm" len="sm"/>
            </a:ln>
          </p:spPr>
        </p:cxnSp>
        <p:cxnSp>
          <p:nvCxnSpPr>
            <p:cNvPr id="660" name="Google Shape;660;p62"/>
            <p:cNvCxnSpPr/>
            <p:nvPr/>
          </p:nvCxnSpPr>
          <p:spPr>
            <a:xfrm>
              <a:off x="5366725" y="3379100"/>
              <a:ext cx="0" cy="278100"/>
            </a:xfrm>
            <a:prstGeom prst="straightConnector1">
              <a:avLst/>
            </a:prstGeom>
            <a:noFill/>
            <a:ln w="19050" cap="flat" cmpd="sng">
              <a:solidFill>
                <a:schemeClr val="dk2"/>
              </a:solidFill>
              <a:prstDash val="solid"/>
              <a:round/>
              <a:headEnd type="none" w="sm" len="sm"/>
              <a:tailEnd type="triangle" w="lg" len="lg"/>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47">
                                            <p:txEl>
                                              <p:pRg st="0" end="0"/>
                                            </p:txEl>
                                          </p:spTgt>
                                        </p:tgtEl>
                                        <p:attrNameLst>
                                          <p:attrName>style.visibility</p:attrName>
                                        </p:attrNameLst>
                                      </p:cBhvr>
                                      <p:to>
                                        <p:strVal val="visible"/>
                                      </p:to>
                                    </p:set>
                                    <p:animEffect transition="in" filter="fade">
                                      <p:cBhvr>
                                        <p:cTn id="7" dur="500"/>
                                        <p:tgtEl>
                                          <p:spTgt spid="6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47">
                                            <p:txEl>
                                              <p:pRg st="1" end="1"/>
                                            </p:txEl>
                                          </p:spTgt>
                                        </p:tgtEl>
                                        <p:attrNameLst>
                                          <p:attrName>style.visibility</p:attrName>
                                        </p:attrNameLst>
                                      </p:cBhvr>
                                      <p:to>
                                        <p:strVal val="visible"/>
                                      </p:to>
                                    </p:set>
                                    <p:animEffect transition="in" filter="fade">
                                      <p:cBhvr>
                                        <p:cTn id="12" dur="500"/>
                                        <p:tgtEl>
                                          <p:spTgt spid="64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47">
                                            <p:txEl>
                                              <p:pRg st="2" end="2"/>
                                            </p:txEl>
                                          </p:spTgt>
                                        </p:tgtEl>
                                        <p:attrNameLst>
                                          <p:attrName>style.visibility</p:attrName>
                                        </p:attrNameLst>
                                      </p:cBhvr>
                                      <p:to>
                                        <p:strVal val="visible"/>
                                      </p:to>
                                    </p:set>
                                    <p:animEffect transition="in" filter="fade">
                                      <p:cBhvr>
                                        <p:cTn id="17" dur="500"/>
                                        <p:tgtEl>
                                          <p:spTgt spid="64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47">
                                            <p:txEl>
                                              <p:pRg st="3" end="3"/>
                                            </p:txEl>
                                          </p:spTgt>
                                        </p:tgtEl>
                                        <p:attrNameLst>
                                          <p:attrName>style.visibility</p:attrName>
                                        </p:attrNameLst>
                                      </p:cBhvr>
                                      <p:to>
                                        <p:strVal val="visible"/>
                                      </p:to>
                                    </p:set>
                                    <p:animEffect transition="in" filter="fade">
                                      <p:cBhvr>
                                        <p:cTn id="22" dur="500"/>
                                        <p:tgtEl>
                                          <p:spTgt spid="647">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648"/>
                                        </p:tgtEl>
                                        <p:attrNameLst>
                                          <p:attrName>style.visibility</p:attrName>
                                        </p:attrNameLst>
                                      </p:cBhvr>
                                      <p:to>
                                        <p:strVal val="visible"/>
                                      </p:to>
                                    </p:set>
                                    <p:animEffect transition="in" filter="fade">
                                      <p:cBhvr>
                                        <p:cTn id="25" dur="500"/>
                                        <p:tgtEl>
                                          <p:spTgt spid="648"/>
                                        </p:tgtEl>
                                      </p:cBhvr>
                                    </p:animEffect>
                                  </p:childTnLst>
                                </p:cTn>
                              </p:par>
                              <p:par>
                                <p:cTn id="26" presetID="10" presetClass="entr" presetSubtype="0" fill="hold" nodeType="withEffect">
                                  <p:stCondLst>
                                    <p:cond delay="0"/>
                                  </p:stCondLst>
                                  <p:childTnLst>
                                    <p:set>
                                      <p:cBhvr>
                                        <p:cTn id="27" dur="1" fill="hold">
                                          <p:stCondLst>
                                            <p:cond delay="0"/>
                                          </p:stCondLst>
                                        </p:cTn>
                                        <p:tgtEl>
                                          <p:spTgt spid="654">
                                            <p:txEl>
                                              <p:pRg st="0" end="0"/>
                                            </p:txEl>
                                          </p:spTgt>
                                        </p:tgtEl>
                                        <p:attrNameLst>
                                          <p:attrName>style.visibility</p:attrName>
                                        </p:attrNameLst>
                                      </p:cBhvr>
                                      <p:to>
                                        <p:strVal val="visible"/>
                                      </p:to>
                                    </p:set>
                                    <p:animEffect transition="in" filter="fade">
                                      <p:cBhvr>
                                        <p:cTn id="28" dur="500"/>
                                        <p:tgtEl>
                                          <p:spTgt spid="654">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656"/>
                                        </p:tgtEl>
                                        <p:attrNameLst>
                                          <p:attrName>style.visibility</p:attrName>
                                        </p:attrNameLst>
                                      </p:cBhvr>
                                      <p:to>
                                        <p:strVal val="visible"/>
                                      </p:to>
                                    </p:set>
                                    <p:animEffect transition="in" filter="fade">
                                      <p:cBhvr>
                                        <p:cTn id="33" dur="500"/>
                                        <p:tgtEl>
                                          <p:spTgt spid="656"/>
                                        </p:tgtEl>
                                      </p:cBhvr>
                                    </p:animEffect>
                                  </p:childTnLst>
                                </p:cTn>
                              </p:par>
                              <p:par>
                                <p:cTn id="34" presetID="10" presetClass="entr" presetSubtype="0" fill="hold" nodeType="withEffect">
                                  <p:stCondLst>
                                    <p:cond delay="0"/>
                                  </p:stCondLst>
                                  <p:childTnLst>
                                    <p:set>
                                      <p:cBhvr>
                                        <p:cTn id="35" dur="1" fill="hold">
                                          <p:stCondLst>
                                            <p:cond delay="0"/>
                                          </p:stCondLst>
                                        </p:cTn>
                                        <p:tgtEl>
                                          <p:spTgt spid="654">
                                            <p:txEl>
                                              <p:pRg st="2" end="2"/>
                                            </p:txEl>
                                          </p:spTgt>
                                        </p:tgtEl>
                                        <p:attrNameLst>
                                          <p:attrName>style.visibility</p:attrName>
                                        </p:attrNameLst>
                                      </p:cBhvr>
                                      <p:to>
                                        <p:strVal val="visible"/>
                                      </p:to>
                                    </p:set>
                                    <p:animEffect transition="in" filter="fade">
                                      <p:cBhvr>
                                        <p:cTn id="36" dur="500"/>
                                        <p:tgtEl>
                                          <p:spTgt spid="654">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53">
                                            <p:txEl>
                                              <p:pRg st="0" end="0"/>
                                            </p:txEl>
                                          </p:spTgt>
                                        </p:tgtEl>
                                        <p:attrNameLst>
                                          <p:attrName>style.visibility</p:attrName>
                                        </p:attrNameLst>
                                      </p:cBhvr>
                                      <p:to>
                                        <p:strVal val="visible"/>
                                      </p:to>
                                    </p:set>
                                    <p:animEffect transition="in" filter="fade">
                                      <p:cBhvr>
                                        <p:cTn id="41" dur="500"/>
                                        <p:tgtEl>
                                          <p:spTgt spid="65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63"/>
          <p:cNvSpPr txBox="1">
            <a:spLocks noGrp="1"/>
          </p:cNvSpPr>
          <p:nvPr>
            <p:ph type="title"/>
          </p:nvPr>
        </p:nvSpPr>
        <p:spPr>
          <a:xfrm>
            <a:off x="609600" y="274637"/>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4400"/>
              <a:buFont typeface="Arial"/>
              <a:buNone/>
            </a:pPr>
            <a:r>
              <a:rPr lang="en" sz="4400" dirty="0">
                <a:solidFill>
                  <a:schemeClr val="dk1"/>
                </a:solidFill>
              </a:rPr>
              <a:t>Top Hat Question</a:t>
            </a:r>
            <a:endParaRPr dirty="0"/>
          </a:p>
        </p:txBody>
      </p:sp>
      <p:sp>
        <p:nvSpPr>
          <p:cNvPr id="667" name="Google Shape;667;p63"/>
          <p:cNvSpPr txBox="1">
            <a:spLocks noGrp="1"/>
          </p:cNvSpPr>
          <p:nvPr>
            <p:ph type="body" idx="1"/>
          </p:nvPr>
        </p:nvSpPr>
        <p:spPr>
          <a:xfrm>
            <a:off x="609600" y="1600200"/>
            <a:ext cx="10972799" cy="4967573"/>
          </a:xfrm>
          <a:prstGeom prst="rect">
            <a:avLst/>
          </a:prstGeom>
          <a:noFill/>
          <a:ln>
            <a:noFill/>
          </a:ln>
        </p:spPr>
        <p:txBody>
          <a:bodyPr spcFirstLastPara="1" wrap="square" lIns="91425" tIns="91425" rIns="91425" bIns="91425" anchor="t" anchorCtr="0">
            <a:noAutofit/>
          </a:bodyPr>
          <a:lstStyle/>
          <a:p>
            <a:pPr marL="927100" marR="0" lvl="0" indent="-927100" algn="l" rtl="0">
              <a:lnSpc>
                <a:spcPct val="90000"/>
              </a:lnSpc>
              <a:spcBef>
                <a:spcPts val="0"/>
              </a:spcBef>
              <a:spcAft>
                <a:spcPts val="0"/>
              </a:spcAft>
              <a:buClr>
                <a:schemeClr val="dk1"/>
              </a:buClr>
              <a:buSzPts val="3200"/>
              <a:buFont typeface="Arial"/>
              <a:buNone/>
            </a:pPr>
            <a:r>
              <a:rPr lang="en" dirty="0">
                <a:solidFill>
                  <a:schemeClr val="dk1"/>
                </a:solidFill>
                <a:latin typeface="Arial"/>
                <a:ea typeface="Arial"/>
                <a:cs typeface="Arial"/>
                <a:sym typeface="Arial"/>
              </a:rPr>
              <a:t>You have an instance of </a:t>
            </a:r>
            <a:r>
              <a:rPr lang="en" dirty="0" err="1">
                <a:solidFill>
                  <a:srgbClr val="0000FF"/>
                </a:solidFill>
                <a:latin typeface="Consolas" panose="020B0609020204030204" pitchFamily="49" charset="0"/>
                <a:cs typeface="Consolas" panose="020B0609020204030204" pitchFamily="49" charset="0"/>
                <a:sym typeface="Arial"/>
              </a:rPr>
              <a:t>BookstoreAccountant</a:t>
            </a:r>
            <a:r>
              <a:rPr lang="en" dirty="0">
                <a:solidFill>
                  <a:schemeClr val="dk1"/>
                </a:solidFill>
                <a:latin typeface="Arial"/>
                <a:ea typeface="Arial"/>
                <a:cs typeface="Arial"/>
                <a:sym typeface="Arial"/>
              </a:rPr>
              <a:t>, </a:t>
            </a:r>
          </a:p>
          <a:p>
            <a:pPr marL="927100" marR="0" lvl="0" indent="-927100" algn="l" rtl="0">
              <a:lnSpc>
                <a:spcPct val="90000"/>
              </a:lnSpc>
              <a:spcBef>
                <a:spcPts val="0"/>
              </a:spcBef>
              <a:spcAft>
                <a:spcPts val="0"/>
              </a:spcAft>
              <a:buClr>
                <a:schemeClr val="dk1"/>
              </a:buClr>
              <a:buSzPts val="3200"/>
              <a:buFont typeface="Arial"/>
              <a:buNone/>
            </a:pPr>
            <a:r>
              <a:rPr lang="en" dirty="0">
                <a:solidFill>
                  <a:schemeClr val="dk1"/>
                </a:solidFill>
                <a:latin typeface="Arial"/>
                <a:ea typeface="Arial"/>
                <a:cs typeface="Arial"/>
                <a:sym typeface="Arial"/>
              </a:rPr>
              <a:t>accountant, with the methods given from before.</a:t>
            </a:r>
            <a:endParaRPr dirty="0"/>
          </a:p>
          <a:p>
            <a:pPr marL="927100" marR="0" lvl="0" indent="-927100" algn="l" rtl="0">
              <a:lnSpc>
                <a:spcPct val="90000"/>
              </a:lnSpc>
              <a:spcBef>
                <a:spcPts val="0"/>
              </a:spcBef>
              <a:spcAft>
                <a:spcPts val="0"/>
              </a:spcAft>
              <a:buClr>
                <a:schemeClr val="dk1"/>
              </a:buClr>
              <a:buSzPts val="3200"/>
              <a:buFont typeface="Arial"/>
              <a:buNone/>
            </a:pPr>
            <a:endParaRPr dirty="0">
              <a:solidFill>
                <a:schemeClr val="dk1"/>
              </a:solidFill>
              <a:latin typeface="Arial"/>
              <a:ea typeface="Arial"/>
              <a:cs typeface="Arial"/>
              <a:sym typeface="Arial"/>
            </a:endParaRPr>
          </a:p>
          <a:p>
            <a:pPr marL="927100" marR="0" lvl="0" indent="-927100" algn="l" rtl="0">
              <a:lnSpc>
                <a:spcPct val="90000"/>
              </a:lnSpc>
              <a:spcBef>
                <a:spcPts val="0"/>
              </a:spcBef>
              <a:spcAft>
                <a:spcPts val="0"/>
              </a:spcAft>
              <a:buClr>
                <a:schemeClr val="dk1"/>
              </a:buClr>
              <a:buSzPts val="3200"/>
              <a:buFont typeface="Arial"/>
              <a:buNone/>
            </a:pPr>
            <a:r>
              <a:rPr lang="en" dirty="0">
                <a:solidFill>
                  <a:schemeClr val="dk1"/>
                </a:solidFill>
                <a:latin typeface="Arial"/>
                <a:ea typeface="Arial"/>
                <a:cs typeface="Arial"/>
                <a:sym typeface="Arial"/>
              </a:rPr>
              <a:t>What is the proper way to calculate the change you will </a:t>
            </a:r>
            <a:endParaRPr dirty="0"/>
          </a:p>
          <a:p>
            <a:pPr marL="927100" marR="0" lvl="0" indent="-927100" algn="l" rtl="0">
              <a:lnSpc>
                <a:spcPct val="90000"/>
              </a:lnSpc>
              <a:spcBef>
                <a:spcPts val="0"/>
              </a:spcBef>
              <a:spcAft>
                <a:spcPts val="0"/>
              </a:spcAft>
              <a:buClr>
                <a:schemeClr val="dk1"/>
              </a:buClr>
              <a:buSzPts val="3200"/>
              <a:buFont typeface="Arial"/>
              <a:buNone/>
            </a:pPr>
            <a:r>
              <a:rPr lang="en" dirty="0">
                <a:solidFill>
                  <a:schemeClr val="dk1"/>
                </a:solidFill>
                <a:latin typeface="Arial"/>
                <a:ea typeface="Arial"/>
                <a:cs typeface="Arial"/>
                <a:sym typeface="Arial"/>
              </a:rPr>
              <a:t>have if you pay with a $50 bill for 5 books at a cost of $8 </a:t>
            </a:r>
            <a:endParaRPr dirty="0"/>
          </a:p>
          <a:p>
            <a:pPr marL="927100" marR="0" lvl="0" indent="-927100" algn="l" rtl="0">
              <a:lnSpc>
                <a:spcPct val="90000"/>
              </a:lnSpc>
              <a:spcBef>
                <a:spcPts val="0"/>
              </a:spcBef>
              <a:spcAft>
                <a:spcPts val="0"/>
              </a:spcAft>
              <a:buClr>
                <a:schemeClr val="dk1"/>
              </a:buClr>
              <a:buSzPts val="3200"/>
              <a:buFont typeface="Arial"/>
              <a:buNone/>
            </a:pPr>
            <a:r>
              <a:rPr lang="en" dirty="0">
                <a:solidFill>
                  <a:schemeClr val="dk1"/>
                </a:solidFill>
                <a:latin typeface="Arial"/>
                <a:ea typeface="Arial"/>
                <a:cs typeface="Arial"/>
                <a:sym typeface="Arial"/>
              </a:rPr>
              <a:t>each?</a:t>
            </a:r>
            <a:endParaRPr dirty="0"/>
          </a:p>
          <a:p>
            <a:pPr marL="927100" marR="0" lvl="0" indent="-927100" algn="l" rtl="0">
              <a:lnSpc>
                <a:spcPct val="90000"/>
              </a:lnSpc>
              <a:spcBef>
                <a:spcPts val="0"/>
              </a:spcBef>
              <a:spcAft>
                <a:spcPts val="0"/>
              </a:spcAft>
              <a:buClr>
                <a:schemeClr val="dk1"/>
              </a:buClr>
              <a:buSzPts val="3200"/>
              <a:buFont typeface="Arial"/>
              <a:buNone/>
            </a:pPr>
            <a:endParaRPr dirty="0">
              <a:solidFill>
                <a:schemeClr val="dk1"/>
              </a:solidFill>
              <a:latin typeface="Arial"/>
              <a:ea typeface="Arial"/>
              <a:cs typeface="Arial"/>
              <a:sym typeface="Arial"/>
            </a:endParaRPr>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rPr>
              <a:t>A. </a:t>
            </a:r>
            <a:r>
              <a:rPr lang="en" sz="2800" dirty="0" err="1">
                <a:solidFill>
                  <a:schemeClr val="dk1"/>
                </a:solidFill>
              </a:rPr>
              <a:t>accountant.priceBooks</a:t>
            </a:r>
            <a:r>
              <a:rPr lang="en" sz="2800" dirty="0">
                <a:solidFill>
                  <a:schemeClr val="dk1"/>
                </a:solidFill>
              </a:rPr>
              <a:t>(5, 8);</a:t>
            </a:r>
            <a:endParaRPr dirty="0"/>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rPr>
              <a:t>B. </a:t>
            </a:r>
            <a:r>
              <a:rPr lang="en" sz="2800" dirty="0" err="1">
                <a:solidFill>
                  <a:schemeClr val="dk1"/>
                </a:solidFill>
              </a:rPr>
              <a:t>accountant.priceBooks</a:t>
            </a:r>
            <a:r>
              <a:rPr lang="en" sz="2800" dirty="0">
                <a:solidFill>
                  <a:schemeClr val="dk1"/>
                </a:solidFill>
              </a:rPr>
              <a:t>(8, 5);</a:t>
            </a:r>
            <a:endParaRPr dirty="0"/>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rPr>
              <a:t>C. </a:t>
            </a:r>
            <a:r>
              <a:rPr lang="en" sz="2800" dirty="0" err="1">
                <a:solidFill>
                  <a:schemeClr val="dk1"/>
                </a:solidFill>
              </a:rPr>
              <a:t>accountant.calcChange</a:t>
            </a:r>
            <a:r>
              <a:rPr lang="en" sz="2800" dirty="0">
                <a:solidFill>
                  <a:schemeClr val="dk1"/>
                </a:solidFill>
              </a:rPr>
              <a:t>(</a:t>
            </a:r>
            <a:r>
              <a:rPr lang="en" sz="2800" dirty="0" err="1">
                <a:solidFill>
                  <a:schemeClr val="dk1"/>
                </a:solidFill>
              </a:rPr>
              <a:t>accountant.priceBooks</a:t>
            </a:r>
            <a:r>
              <a:rPr lang="en" sz="2800" dirty="0">
                <a:solidFill>
                  <a:schemeClr val="dk1"/>
                </a:solidFill>
              </a:rPr>
              <a:t>(5, 8));</a:t>
            </a:r>
            <a:endParaRPr dirty="0"/>
          </a:p>
          <a:p>
            <a:pPr marL="927100" marR="0" lvl="0" indent="-927100" algn="l" rtl="0">
              <a:lnSpc>
                <a:spcPct val="90000"/>
              </a:lnSpc>
              <a:spcBef>
                <a:spcPts val="0"/>
              </a:spcBef>
              <a:spcAft>
                <a:spcPts val="0"/>
              </a:spcAft>
              <a:buClr>
                <a:schemeClr val="dk1"/>
              </a:buClr>
              <a:buSzPts val="2800"/>
              <a:buFont typeface="Arial"/>
              <a:buNone/>
            </a:pPr>
            <a:r>
              <a:rPr lang="en" sz="2800" dirty="0">
                <a:solidFill>
                  <a:schemeClr val="dk1"/>
                </a:solidFill>
              </a:rPr>
              <a:t>D. </a:t>
            </a:r>
            <a:r>
              <a:rPr lang="en" sz="2800" dirty="0" err="1">
                <a:solidFill>
                  <a:schemeClr val="dk1"/>
                </a:solidFill>
              </a:rPr>
              <a:t>accountant.calcChange</a:t>
            </a:r>
            <a:r>
              <a:rPr lang="en" sz="2800" dirty="0">
                <a:solidFill>
                  <a:schemeClr val="dk1"/>
                </a:solidFill>
              </a:rPr>
              <a:t>(50, </a:t>
            </a:r>
            <a:r>
              <a:rPr lang="en" sz="2800" dirty="0" err="1">
                <a:solidFill>
                  <a:schemeClr val="dk1"/>
                </a:solidFill>
              </a:rPr>
              <a:t>accountant.priceBooks</a:t>
            </a:r>
            <a:r>
              <a:rPr lang="en" sz="2800" dirty="0">
                <a:solidFill>
                  <a:schemeClr val="dk1"/>
                </a:solidFill>
              </a:rPr>
              <a:t>(5, 8));</a:t>
            </a:r>
            <a:endParaRPr dirty="0"/>
          </a:p>
          <a:p>
            <a:pPr marL="927100" marR="0" lvl="0" indent="-927100" algn="l" rtl="0">
              <a:lnSpc>
                <a:spcPct val="90000"/>
              </a:lnSpc>
              <a:spcBef>
                <a:spcPts val="0"/>
              </a:spcBef>
              <a:spcAft>
                <a:spcPts val="0"/>
              </a:spcAft>
              <a:buClr>
                <a:schemeClr val="dk1"/>
              </a:buClr>
              <a:buSzPts val="3200"/>
              <a:buFont typeface="Arial"/>
              <a:buNone/>
            </a:pPr>
            <a:endParaRPr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67">
                                            <p:txEl>
                                              <p:pRg st="0" end="0"/>
                                            </p:txEl>
                                          </p:spTgt>
                                        </p:tgtEl>
                                        <p:attrNameLst>
                                          <p:attrName>style.visibility</p:attrName>
                                        </p:attrNameLst>
                                      </p:cBhvr>
                                      <p:to>
                                        <p:strVal val="visible"/>
                                      </p:to>
                                    </p:set>
                                    <p:animEffect transition="in" filter="fade">
                                      <p:cBhvr>
                                        <p:cTn id="7" dur="500"/>
                                        <p:tgtEl>
                                          <p:spTgt spid="66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67">
                                            <p:txEl>
                                              <p:pRg st="1" end="1"/>
                                            </p:txEl>
                                          </p:spTgt>
                                        </p:tgtEl>
                                        <p:attrNameLst>
                                          <p:attrName>style.visibility</p:attrName>
                                        </p:attrNameLst>
                                      </p:cBhvr>
                                      <p:to>
                                        <p:strVal val="visible"/>
                                      </p:to>
                                    </p:set>
                                    <p:animEffect transition="in" filter="fade">
                                      <p:cBhvr>
                                        <p:cTn id="10" dur="500"/>
                                        <p:tgtEl>
                                          <p:spTgt spid="66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67">
                                            <p:txEl>
                                              <p:pRg st="3" end="3"/>
                                            </p:txEl>
                                          </p:spTgt>
                                        </p:tgtEl>
                                        <p:attrNameLst>
                                          <p:attrName>style.visibility</p:attrName>
                                        </p:attrNameLst>
                                      </p:cBhvr>
                                      <p:to>
                                        <p:strVal val="visible"/>
                                      </p:to>
                                    </p:set>
                                    <p:animEffect transition="in" filter="fade">
                                      <p:cBhvr>
                                        <p:cTn id="15" dur="500"/>
                                        <p:tgtEl>
                                          <p:spTgt spid="667">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67">
                                            <p:txEl>
                                              <p:pRg st="4" end="4"/>
                                            </p:txEl>
                                          </p:spTgt>
                                        </p:tgtEl>
                                        <p:attrNameLst>
                                          <p:attrName>style.visibility</p:attrName>
                                        </p:attrNameLst>
                                      </p:cBhvr>
                                      <p:to>
                                        <p:strVal val="visible"/>
                                      </p:to>
                                    </p:set>
                                    <p:animEffect transition="in" filter="fade">
                                      <p:cBhvr>
                                        <p:cTn id="18" dur="500"/>
                                        <p:tgtEl>
                                          <p:spTgt spid="667">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67">
                                            <p:txEl>
                                              <p:pRg st="5" end="5"/>
                                            </p:txEl>
                                          </p:spTgt>
                                        </p:tgtEl>
                                        <p:attrNameLst>
                                          <p:attrName>style.visibility</p:attrName>
                                        </p:attrNameLst>
                                      </p:cBhvr>
                                      <p:to>
                                        <p:strVal val="visible"/>
                                      </p:to>
                                    </p:set>
                                    <p:animEffect transition="in" filter="fade">
                                      <p:cBhvr>
                                        <p:cTn id="21" dur="500"/>
                                        <p:tgtEl>
                                          <p:spTgt spid="667">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67">
                                            <p:txEl>
                                              <p:pRg st="7" end="7"/>
                                            </p:txEl>
                                          </p:spTgt>
                                        </p:tgtEl>
                                        <p:attrNameLst>
                                          <p:attrName>style.visibility</p:attrName>
                                        </p:attrNameLst>
                                      </p:cBhvr>
                                      <p:to>
                                        <p:strVal val="visible"/>
                                      </p:to>
                                    </p:set>
                                    <p:animEffect transition="in" filter="fade">
                                      <p:cBhvr>
                                        <p:cTn id="26" dur="500"/>
                                        <p:tgtEl>
                                          <p:spTgt spid="667">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667">
                                            <p:txEl>
                                              <p:pRg st="8" end="8"/>
                                            </p:txEl>
                                          </p:spTgt>
                                        </p:tgtEl>
                                        <p:attrNameLst>
                                          <p:attrName>style.visibility</p:attrName>
                                        </p:attrNameLst>
                                      </p:cBhvr>
                                      <p:to>
                                        <p:strVal val="visible"/>
                                      </p:to>
                                    </p:set>
                                    <p:animEffect transition="in" filter="fade">
                                      <p:cBhvr>
                                        <p:cTn id="29" dur="500"/>
                                        <p:tgtEl>
                                          <p:spTgt spid="667">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667">
                                            <p:txEl>
                                              <p:pRg st="9" end="9"/>
                                            </p:txEl>
                                          </p:spTgt>
                                        </p:tgtEl>
                                        <p:attrNameLst>
                                          <p:attrName>style.visibility</p:attrName>
                                        </p:attrNameLst>
                                      </p:cBhvr>
                                      <p:to>
                                        <p:strVal val="visible"/>
                                      </p:to>
                                    </p:set>
                                    <p:animEffect transition="in" filter="fade">
                                      <p:cBhvr>
                                        <p:cTn id="32" dur="500"/>
                                        <p:tgtEl>
                                          <p:spTgt spid="667">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667">
                                            <p:txEl>
                                              <p:pRg st="10" end="10"/>
                                            </p:txEl>
                                          </p:spTgt>
                                        </p:tgtEl>
                                        <p:attrNameLst>
                                          <p:attrName>style.visibility</p:attrName>
                                        </p:attrNameLst>
                                      </p:cBhvr>
                                      <p:to>
                                        <p:strVal val="visible"/>
                                      </p:to>
                                    </p:set>
                                    <p:animEffect transition="in" filter="fade">
                                      <p:cBhvr>
                                        <p:cTn id="35" dur="500"/>
                                        <p:tgtEl>
                                          <p:spTgt spid="66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64"/>
          <p:cNvSpPr txBox="1">
            <a:spLocks noGrp="1"/>
          </p:cNvSpPr>
          <p:nvPr>
            <p:ph type="title"/>
          </p:nvPr>
        </p:nvSpPr>
        <p:spPr>
          <a:xfrm>
            <a:off x="609600" y="274637"/>
            <a:ext cx="10972799" cy="11432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chemeClr val="dk1"/>
              </a:buClr>
              <a:buSzPts val="1000"/>
              <a:buFont typeface="Arial"/>
              <a:buNone/>
            </a:pPr>
            <a:r>
              <a:rPr lang="en" sz="4000" b="1" i="0" u="none" strike="noStrike" cap="none" dirty="0">
                <a:solidFill>
                  <a:schemeClr val="dk1"/>
                </a:solidFill>
                <a:latin typeface="Arial"/>
                <a:ea typeface="Arial"/>
                <a:cs typeface="Arial"/>
                <a:sym typeface="Arial"/>
              </a:rPr>
              <a:t>Important </a:t>
            </a:r>
            <a:r>
              <a:rPr lang="en" sz="4000" dirty="0"/>
              <a:t>Techniques Covered So Far</a:t>
            </a:r>
            <a:endParaRPr sz="4000" b="1" i="0" u="none" strike="noStrike" cap="none" dirty="0">
              <a:solidFill>
                <a:schemeClr val="dk1"/>
              </a:solidFill>
              <a:latin typeface="Arial"/>
              <a:ea typeface="Arial"/>
              <a:cs typeface="Arial"/>
              <a:sym typeface="Arial"/>
            </a:endParaRPr>
          </a:p>
        </p:txBody>
      </p:sp>
      <p:sp>
        <p:nvSpPr>
          <p:cNvPr id="673" name="Google Shape;673;p64"/>
          <p:cNvSpPr txBox="1">
            <a:spLocks noGrp="1"/>
          </p:cNvSpPr>
          <p:nvPr>
            <p:ph type="body" idx="1"/>
          </p:nvPr>
        </p:nvSpPr>
        <p:spPr>
          <a:xfrm>
            <a:off x="495296" y="1207630"/>
            <a:ext cx="10972799" cy="3669552"/>
          </a:xfrm>
          <a:prstGeom prst="rect">
            <a:avLst/>
          </a:prstGeom>
          <a:noFill/>
          <a:ln>
            <a:noFill/>
          </a:ln>
        </p:spPr>
        <p:txBody>
          <a:bodyPr spcFirstLastPara="1" wrap="square" lIns="121900" tIns="121900" rIns="121900" bIns="121900" anchor="ctr" anchorCtr="0">
            <a:noAutofit/>
          </a:bodyPr>
          <a:lstStyle/>
          <a:p>
            <a:pPr marL="927100" marR="0" lvl="0" indent="-508000" algn="l" rtl="0">
              <a:lnSpc>
                <a:spcPct val="90000"/>
              </a:lnSpc>
              <a:spcBef>
                <a:spcPts val="0"/>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Defining methods that take in </a:t>
            </a:r>
            <a:r>
              <a:rPr lang="en" sz="3200" b="1" i="0" u="none" strike="noStrike" cap="none" dirty="0">
                <a:solidFill>
                  <a:schemeClr val="dk1"/>
                </a:solidFill>
                <a:latin typeface="Arial"/>
                <a:ea typeface="Arial"/>
                <a:cs typeface="Arial"/>
                <a:sym typeface="Arial"/>
              </a:rPr>
              <a:t>parameters</a:t>
            </a:r>
            <a:r>
              <a:rPr lang="en" sz="3200" b="0" i="0" u="none" strike="noStrike" cap="none" dirty="0">
                <a:solidFill>
                  <a:schemeClr val="dk1"/>
                </a:solidFill>
                <a:latin typeface="Arial"/>
                <a:ea typeface="Arial"/>
                <a:cs typeface="Arial"/>
                <a:sym typeface="Arial"/>
              </a:rPr>
              <a:t> as input</a:t>
            </a:r>
            <a:endParaRPr dirty="0"/>
          </a:p>
          <a:p>
            <a:pPr marL="927100" marR="0" lvl="0" indent="-508000" algn="l" rtl="0">
              <a:lnSpc>
                <a:spcPct val="90000"/>
              </a:lnSpc>
              <a:spcBef>
                <a:spcPts val="1333"/>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Defining methods that </a:t>
            </a:r>
            <a:r>
              <a:rPr lang="en" sz="3200" b="1" i="0" u="none" strike="noStrike" cap="none" dirty="0">
                <a:solidFill>
                  <a:schemeClr val="dk1"/>
                </a:solidFill>
                <a:latin typeface="Arial"/>
                <a:ea typeface="Arial"/>
                <a:cs typeface="Arial"/>
                <a:sym typeface="Arial"/>
              </a:rPr>
              <a:t>return</a:t>
            </a:r>
            <a:r>
              <a:rPr lang="en" sz="3200" b="0" i="0" u="none" strike="noStrike" cap="none" dirty="0">
                <a:solidFill>
                  <a:schemeClr val="dk1"/>
                </a:solidFill>
                <a:latin typeface="Arial"/>
                <a:ea typeface="Arial"/>
                <a:cs typeface="Arial"/>
                <a:sym typeface="Arial"/>
              </a:rPr>
              <a:t> something as an output</a:t>
            </a:r>
            <a:endParaRPr dirty="0"/>
          </a:p>
          <a:p>
            <a:pPr marL="927100" marR="0" lvl="0" indent="-508000" algn="l" rtl="0">
              <a:lnSpc>
                <a:spcPct val="90000"/>
              </a:lnSpc>
              <a:spcBef>
                <a:spcPts val="1333"/>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Defining a </a:t>
            </a:r>
            <a:r>
              <a:rPr lang="en" sz="3200" b="1" i="0" u="none" strike="noStrike" cap="none" dirty="0">
                <a:solidFill>
                  <a:schemeClr val="dk1"/>
                </a:solidFill>
                <a:latin typeface="Arial"/>
                <a:ea typeface="Arial"/>
                <a:cs typeface="Arial"/>
                <a:sym typeface="Arial"/>
              </a:rPr>
              <a:t>constructor </a:t>
            </a:r>
            <a:r>
              <a:rPr lang="en" sz="3200" b="0" i="0" u="none" strike="noStrike" cap="none" dirty="0">
                <a:solidFill>
                  <a:schemeClr val="dk1"/>
                </a:solidFill>
                <a:latin typeface="Arial"/>
                <a:ea typeface="Arial"/>
                <a:cs typeface="Arial"/>
                <a:sym typeface="Arial"/>
              </a:rPr>
              <a:t>for a class</a:t>
            </a:r>
            <a:endParaRPr dirty="0"/>
          </a:p>
          <a:p>
            <a:pPr marL="927100" marR="0" lvl="0" indent="-508000" algn="l" rtl="0">
              <a:lnSpc>
                <a:spcPct val="90000"/>
              </a:lnSpc>
              <a:spcBef>
                <a:spcPts val="1333"/>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Creating an </a:t>
            </a:r>
            <a:r>
              <a:rPr lang="en" sz="3200" b="1" i="0" u="none" strike="noStrike" cap="none" dirty="0">
                <a:solidFill>
                  <a:schemeClr val="dk1"/>
                </a:solidFill>
                <a:latin typeface="Arial"/>
                <a:ea typeface="Arial"/>
                <a:cs typeface="Arial"/>
                <a:sym typeface="Arial"/>
              </a:rPr>
              <a:t>instance</a:t>
            </a:r>
            <a:r>
              <a:rPr lang="en" sz="3200" b="0" i="0" u="none" strike="noStrike" cap="none" dirty="0">
                <a:solidFill>
                  <a:schemeClr val="dk1"/>
                </a:solidFill>
                <a:latin typeface="Arial"/>
                <a:ea typeface="Arial"/>
                <a:cs typeface="Arial"/>
                <a:sym typeface="Arial"/>
              </a:rPr>
              <a:t> of a class with the </a:t>
            </a:r>
            <a:r>
              <a:rPr lang="en" sz="3200" b="0" i="0" u="none" strike="noStrike" cap="none" dirty="0">
                <a:solidFill>
                  <a:srgbClr val="0000FF"/>
                </a:solidFill>
                <a:latin typeface="Consolas"/>
                <a:ea typeface="Consolas"/>
                <a:cs typeface="Consolas"/>
                <a:sym typeface="Consolas"/>
              </a:rPr>
              <a:t>new</a:t>
            </a:r>
            <a:r>
              <a:rPr lang="en" sz="3200" b="0" i="0" u="none" strike="noStrike" cap="none" dirty="0">
                <a:solidFill>
                  <a:schemeClr val="dk1"/>
                </a:solidFill>
                <a:latin typeface="Arial"/>
                <a:ea typeface="Arial"/>
                <a:cs typeface="Arial"/>
                <a:sym typeface="Arial"/>
              </a:rPr>
              <a:t> keyword</a:t>
            </a:r>
            <a:endParaRPr dirty="0"/>
          </a:p>
          <a:p>
            <a:pPr marL="927100" marR="0" lvl="0" indent="-508000" algn="l" rtl="0">
              <a:lnSpc>
                <a:spcPct val="90000"/>
              </a:lnSpc>
              <a:spcBef>
                <a:spcPts val="1333"/>
              </a:spcBef>
              <a:spcAft>
                <a:spcPts val="0"/>
              </a:spcAft>
              <a:buClr>
                <a:schemeClr val="dk1"/>
              </a:buClr>
              <a:buSzPts val="3200"/>
              <a:buFont typeface="Arial"/>
              <a:buChar char="●"/>
            </a:pPr>
            <a:r>
              <a:rPr lang="en" dirty="0"/>
              <a:t>Up next: Flow of Control</a:t>
            </a:r>
            <a:endParaRPr dirty="0"/>
          </a:p>
        </p:txBody>
      </p:sp>
      <p:pic>
        <p:nvPicPr>
          <p:cNvPr id="674" name="Google Shape;674;p64"/>
          <p:cNvPicPr preferRelativeResize="0"/>
          <p:nvPr/>
        </p:nvPicPr>
        <p:blipFill rotWithShape="1">
          <a:blip r:embed="rId3">
            <a:alphaModFix/>
          </a:blip>
          <a:srcRect/>
          <a:stretch/>
        </p:blipFill>
        <p:spPr>
          <a:xfrm>
            <a:off x="6338800" y="4100650"/>
            <a:ext cx="4950050" cy="24750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3">
                                            <p:txEl>
                                              <p:pRg st="0" end="0"/>
                                            </p:txEl>
                                          </p:spTgt>
                                        </p:tgtEl>
                                        <p:attrNameLst>
                                          <p:attrName>style.visibility</p:attrName>
                                        </p:attrNameLst>
                                      </p:cBhvr>
                                      <p:to>
                                        <p:strVal val="visible"/>
                                      </p:to>
                                    </p:set>
                                    <p:animEffect transition="in" filter="fade">
                                      <p:cBhvr>
                                        <p:cTn id="7" dur="500"/>
                                        <p:tgtEl>
                                          <p:spTgt spid="67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73">
                                            <p:txEl>
                                              <p:pRg st="1" end="1"/>
                                            </p:txEl>
                                          </p:spTgt>
                                        </p:tgtEl>
                                        <p:attrNameLst>
                                          <p:attrName>style.visibility</p:attrName>
                                        </p:attrNameLst>
                                      </p:cBhvr>
                                      <p:to>
                                        <p:strVal val="visible"/>
                                      </p:to>
                                    </p:set>
                                    <p:animEffect transition="in" filter="fade">
                                      <p:cBhvr>
                                        <p:cTn id="12" dur="500"/>
                                        <p:tgtEl>
                                          <p:spTgt spid="67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73">
                                            <p:txEl>
                                              <p:pRg st="2" end="2"/>
                                            </p:txEl>
                                          </p:spTgt>
                                        </p:tgtEl>
                                        <p:attrNameLst>
                                          <p:attrName>style.visibility</p:attrName>
                                        </p:attrNameLst>
                                      </p:cBhvr>
                                      <p:to>
                                        <p:strVal val="visible"/>
                                      </p:to>
                                    </p:set>
                                    <p:animEffect transition="in" filter="fade">
                                      <p:cBhvr>
                                        <p:cTn id="17" dur="500"/>
                                        <p:tgtEl>
                                          <p:spTgt spid="67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73">
                                            <p:txEl>
                                              <p:pRg st="3" end="3"/>
                                            </p:txEl>
                                          </p:spTgt>
                                        </p:tgtEl>
                                        <p:attrNameLst>
                                          <p:attrName>style.visibility</p:attrName>
                                        </p:attrNameLst>
                                      </p:cBhvr>
                                      <p:to>
                                        <p:strVal val="visible"/>
                                      </p:to>
                                    </p:set>
                                    <p:animEffect transition="in" filter="fade">
                                      <p:cBhvr>
                                        <p:cTn id="22" dur="500"/>
                                        <p:tgtEl>
                                          <p:spTgt spid="67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73">
                                            <p:txEl>
                                              <p:pRg st="4" end="4"/>
                                            </p:txEl>
                                          </p:spTgt>
                                        </p:tgtEl>
                                        <p:attrNameLst>
                                          <p:attrName>style.visibility</p:attrName>
                                        </p:attrNameLst>
                                      </p:cBhvr>
                                      <p:to>
                                        <p:strVal val="visible"/>
                                      </p:to>
                                    </p:set>
                                    <p:animEffect transition="in" filter="fade">
                                      <p:cBhvr>
                                        <p:cTn id="27" dur="500"/>
                                        <p:tgtEl>
                                          <p:spTgt spid="67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65"/>
          <p:cNvSpPr txBox="1">
            <a:spLocks noGrp="1"/>
          </p:cNvSpPr>
          <p:nvPr>
            <p:ph type="title"/>
          </p:nvPr>
        </p:nvSpPr>
        <p:spPr>
          <a:xfrm>
            <a:off x="609600" y="431805"/>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4000"/>
              <a:buNone/>
            </a:pPr>
            <a:r>
              <a:rPr lang="en" sz="4000" b="1" dirty="0"/>
              <a:t>What Is Flow of Control?</a:t>
            </a:r>
            <a:endParaRPr dirty="0"/>
          </a:p>
        </p:txBody>
      </p:sp>
      <p:sp>
        <p:nvSpPr>
          <p:cNvPr id="680" name="Google Shape;680;p65"/>
          <p:cNvSpPr txBox="1">
            <a:spLocks noGrp="1"/>
          </p:cNvSpPr>
          <p:nvPr>
            <p:ph type="body" idx="1"/>
          </p:nvPr>
        </p:nvSpPr>
        <p:spPr>
          <a:xfrm>
            <a:off x="609600" y="1600200"/>
            <a:ext cx="10972799" cy="4967573"/>
          </a:xfrm>
          <a:prstGeom prst="rect">
            <a:avLst/>
          </a:prstGeom>
          <a:noFill/>
          <a:ln>
            <a:noFill/>
          </a:ln>
        </p:spPr>
        <p:txBody>
          <a:bodyPr spcFirstLastPara="1" wrap="square" lIns="121900" tIns="121900" rIns="121900" bIns="121900" anchor="t" anchorCtr="0">
            <a:noAutofit/>
          </a:bodyPr>
          <a:lstStyle/>
          <a:p>
            <a:pPr marL="609600" lvl="0" indent="-488950" algn="l" rtl="0">
              <a:lnSpc>
                <a:spcPct val="90000"/>
              </a:lnSpc>
              <a:spcBef>
                <a:spcPts val="0"/>
              </a:spcBef>
              <a:spcAft>
                <a:spcPts val="0"/>
              </a:spcAft>
              <a:buSzPts val="2900"/>
              <a:buFont typeface="Merriweather Sans"/>
              <a:buChar char="●"/>
            </a:pPr>
            <a:r>
              <a:rPr lang="en" sz="2900" dirty="0"/>
              <a:t>We've already seen lots of examples of Java code in lecture</a:t>
            </a:r>
            <a:endParaRPr sz="2900" dirty="0">
              <a:solidFill>
                <a:schemeClr val="dk1"/>
              </a:solidFill>
            </a:endParaRPr>
          </a:p>
          <a:p>
            <a:pPr marL="609600" lvl="0" indent="-488950" algn="l" rtl="0">
              <a:lnSpc>
                <a:spcPct val="90000"/>
              </a:lnSpc>
              <a:spcBef>
                <a:spcPts val="2600"/>
              </a:spcBef>
              <a:spcAft>
                <a:spcPts val="0"/>
              </a:spcAft>
              <a:buSzPts val="2900"/>
              <a:buFont typeface="Merriweather Sans"/>
              <a:buChar char="●"/>
            </a:pPr>
            <a:r>
              <a:rPr lang="en" sz="2900" dirty="0"/>
              <a:t>But how does all of this code actually get executed, and in what order?</a:t>
            </a:r>
            <a:endParaRPr sz="2900" dirty="0">
              <a:solidFill>
                <a:schemeClr val="dk1"/>
              </a:solidFill>
            </a:endParaRPr>
          </a:p>
          <a:p>
            <a:pPr marL="609600" lvl="0" indent="-488950" algn="l" rtl="0">
              <a:lnSpc>
                <a:spcPct val="90000"/>
              </a:lnSpc>
              <a:spcBef>
                <a:spcPts val="2600"/>
              </a:spcBef>
              <a:spcAft>
                <a:spcPts val="0"/>
              </a:spcAft>
              <a:buSzPts val="2900"/>
              <a:buFont typeface="Merriweather Sans"/>
              <a:buChar char="●"/>
            </a:pPr>
            <a:r>
              <a:rPr lang="en" sz="2900" b="1" dirty="0"/>
              <a:t>Flow of control</a:t>
            </a:r>
            <a:r>
              <a:rPr lang="en" sz="2900" dirty="0"/>
              <a:t> or </a:t>
            </a:r>
            <a:r>
              <a:rPr lang="en" sz="2900" b="1" dirty="0"/>
              <a:t>control flow</a:t>
            </a:r>
            <a:r>
              <a:rPr lang="en" sz="2900" dirty="0"/>
              <a:t> is the order in which individual statements in a program (lines of code) are executed</a:t>
            </a:r>
            <a:endParaRPr sz="2900" dirty="0">
              <a:solidFill>
                <a:schemeClr val="dk1"/>
              </a:solidFill>
            </a:endParaRPr>
          </a:p>
          <a:p>
            <a:pPr marL="609600" lvl="0" indent="-488950" algn="l" rtl="0">
              <a:lnSpc>
                <a:spcPct val="90000"/>
              </a:lnSpc>
              <a:spcBef>
                <a:spcPts val="2600"/>
              </a:spcBef>
              <a:spcAft>
                <a:spcPts val="0"/>
              </a:spcAft>
              <a:buSzPts val="2900"/>
              <a:buFont typeface="Merriweather Sans"/>
              <a:buChar char="●"/>
            </a:pPr>
            <a:r>
              <a:rPr lang="en" sz="2900" dirty="0"/>
              <a:t>Understanding flow of control is essential for hand simulation and debugging</a:t>
            </a:r>
            <a:endParaRPr sz="2900"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0">
                                            <p:txEl>
                                              <p:pRg st="0" end="0"/>
                                            </p:txEl>
                                          </p:spTgt>
                                        </p:tgtEl>
                                        <p:attrNameLst>
                                          <p:attrName>style.visibility</p:attrName>
                                        </p:attrNameLst>
                                      </p:cBhvr>
                                      <p:to>
                                        <p:strVal val="visible"/>
                                      </p:to>
                                    </p:set>
                                    <p:animEffect transition="in" filter="fade">
                                      <p:cBhvr>
                                        <p:cTn id="7" dur="500"/>
                                        <p:tgtEl>
                                          <p:spTgt spid="68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80">
                                            <p:txEl>
                                              <p:pRg st="1" end="1"/>
                                            </p:txEl>
                                          </p:spTgt>
                                        </p:tgtEl>
                                        <p:attrNameLst>
                                          <p:attrName>style.visibility</p:attrName>
                                        </p:attrNameLst>
                                      </p:cBhvr>
                                      <p:to>
                                        <p:strVal val="visible"/>
                                      </p:to>
                                    </p:set>
                                    <p:animEffect transition="in" filter="fade">
                                      <p:cBhvr>
                                        <p:cTn id="12" dur="500"/>
                                        <p:tgtEl>
                                          <p:spTgt spid="68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80">
                                            <p:txEl>
                                              <p:pRg st="2" end="2"/>
                                            </p:txEl>
                                          </p:spTgt>
                                        </p:tgtEl>
                                        <p:attrNameLst>
                                          <p:attrName>style.visibility</p:attrName>
                                        </p:attrNameLst>
                                      </p:cBhvr>
                                      <p:to>
                                        <p:strVal val="visible"/>
                                      </p:to>
                                    </p:set>
                                    <p:animEffect transition="in" filter="fade">
                                      <p:cBhvr>
                                        <p:cTn id="17" dur="500"/>
                                        <p:tgtEl>
                                          <p:spTgt spid="68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80">
                                            <p:txEl>
                                              <p:pRg st="3" end="3"/>
                                            </p:txEl>
                                          </p:spTgt>
                                        </p:tgtEl>
                                        <p:attrNameLst>
                                          <p:attrName>style.visibility</p:attrName>
                                        </p:attrNameLst>
                                      </p:cBhvr>
                                      <p:to>
                                        <p:strVal val="visible"/>
                                      </p:to>
                                    </p:set>
                                    <p:animEffect transition="in" filter="fade">
                                      <p:cBhvr>
                                        <p:cTn id="22" dur="500"/>
                                        <p:tgtEl>
                                          <p:spTgt spid="68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66"/>
          <p:cNvSpPr txBox="1">
            <a:spLocks noGrp="1"/>
          </p:cNvSpPr>
          <p:nvPr>
            <p:ph type="title"/>
          </p:nvPr>
        </p:nvSpPr>
        <p:spPr>
          <a:xfrm>
            <a:off x="609600" y="568750"/>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4000"/>
              <a:buNone/>
            </a:pPr>
            <a:r>
              <a:rPr lang="en" sz="4000" b="1" dirty="0"/>
              <a:t>Overview: How Programs Are Executed</a:t>
            </a:r>
            <a:endParaRPr dirty="0"/>
          </a:p>
        </p:txBody>
      </p:sp>
      <p:sp>
        <p:nvSpPr>
          <p:cNvPr id="686" name="Google Shape;686;p66"/>
          <p:cNvSpPr txBox="1">
            <a:spLocks noGrp="1"/>
          </p:cNvSpPr>
          <p:nvPr>
            <p:ph type="body" idx="1"/>
          </p:nvPr>
        </p:nvSpPr>
        <p:spPr>
          <a:xfrm>
            <a:off x="609600" y="1600200"/>
            <a:ext cx="10972799" cy="4967573"/>
          </a:xfrm>
          <a:prstGeom prst="rect">
            <a:avLst/>
          </a:prstGeom>
          <a:noFill/>
          <a:ln>
            <a:noFill/>
          </a:ln>
        </p:spPr>
        <p:txBody>
          <a:bodyPr spcFirstLastPara="1" wrap="square" lIns="121900" tIns="121900" rIns="121900" bIns="121900" anchor="t" anchorCtr="0">
            <a:noAutofit/>
          </a:bodyPr>
          <a:lstStyle/>
          <a:p>
            <a:pPr marL="609600" lvl="0" indent="-508000" algn="l" rtl="0">
              <a:lnSpc>
                <a:spcPct val="90000"/>
              </a:lnSpc>
              <a:spcBef>
                <a:spcPts val="0"/>
              </a:spcBef>
              <a:spcAft>
                <a:spcPts val="0"/>
              </a:spcAft>
              <a:buSzPts val="3200"/>
              <a:buFont typeface="Merriweather Sans"/>
              <a:buChar char="●"/>
            </a:pPr>
            <a:r>
              <a:rPr lang="en" sz="3200"/>
              <a:t>Code in Java is executed sequentially, line by line</a:t>
            </a:r>
            <a:endParaRPr/>
          </a:p>
          <a:p>
            <a:pPr marL="609600" lvl="0" indent="-508000" algn="l" rtl="0">
              <a:lnSpc>
                <a:spcPct val="90000"/>
              </a:lnSpc>
              <a:spcBef>
                <a:spcPts val="4900"/>
              </a:spcBef>
              <a:spcAft>
                <a:spcPts val="0"/>
              </a:spcAft>
              <a:buSzPts val="3200"/>
              <a:buFont typeface="Merriweather Sans"/>
              <a:buChar char="●"/>
            </a:pPr>
            <a:r>
              <a:rPr lang="en" sz="3200"/>
              <a:t>Think of an arrow “pointing” to the current line of code</a:t>
            </a:r>
            <a:endParaRPr/>
          </a:p>
          <a:p>
            <a:pPr marL="609600" lvl="0" indent="-508000" algn="l" rtl="0">
              <a:lnSpc>
                <a:spcPct val="90000"/>
              </a:lnSpc>
              <a:spcBef>
                <a:spcPts val="4900"/>
              </a:spcBef>
              <a:spcAft>
                <a:spcPts val="0"/>
              </a:spcAft>
              <a:buSzPts val="3200"/>
              <a:buFont typeface="Merriweather Sans"/>
              <a:buChar char="●"/>
            </a:pPr>
            <a:r>
              <a:rPr lang="en" sz="3200"/>
              <a:t>Where does execution start?</a:t>
            </a:r>
            <a:endParaRPr/>
          </a:p>
          <a:p>
            <a:pPr marL="1219200" lvl="1" indent="-457200" algn="l" rtl="0">
              <a:lnSpc>
                <a:spcPct val="100000"/>
              </a:lnSpc>
              <a:spcBef>
                <a:spcPts val="3600"/>
              </a:spcBef>
              <a:spcAft>
                <a:spcPts val="0"/>
              </a:spcAft>
              <a:buSzPts val="2800"/>
              <a:buChar char="o"/>
            </a:pPr>
            <a:r>
              <a:rPr lang="en" sz="2800"/>
              <a:t>in Java, first line of code executed is in a special method called the </a:t>
            </a:r>
            <a:r>
              <a:rPr lang="en" sz="2800">
                <a:solidFill>
                  <a:srgbClr val="0000FF"/>
                </a:solidFill>
                <a:latin typeface="Consolas"/>
                <a:ea typeface="Consolas"/>
                <a:cs typeface="Consolas"/>
                <a:sym typeface="Consolas"/>
              </a:rPr>
              <a:t>main</a:t>
            </a:r>
            <a:r>
              <a:rPr lang="en" sz="2800"/>
              <a:t> method</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6">
                                            <p:txEl>
                                              <p:pRg st="0" end="0"/>
                                            </p:txEl>
                                          </p:spTgt>
                                        </p:tgtEl>
                                        <p:attrNameLst>
                                          <p:attrName>style.visibility</p:attrName>
                                        </p:attrNameLst>
                                      </p:cBhvr>
                                      <p:to>
                                        <p:strVal val="visible"/>
                                      </p:to>
                                    </p:set>
                                    <p:animEffect transition="in" filter="fade">
                                      <p:cBhvr>
                                        <p:cTn id="7" dur="500"/>
                                        <p:tgtEl>
                                          <p:spTgt spid="68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86">
                                            <p:txEl>
                                              <p:pRg st="1" end="1"/>
                                            </p:txEl>
                                          </p:spTgt>
                                        </p:tgtEl>
                                        <p:attrNameLst>
                                          <p:attrName>style.visibility</p:attrName>
                                        </p:attrNameLst>
                                      </p:cBhvr>
                                      <p:to>
                                        <p:strVal val="visible"/>
                                      </p:to>
                                    </p:set>
                                    <p:animEffect transition="in" filter="fade">
                                      <p:cBhvr>
                                        <p:cTn id="12" dur="500"/>
                                        <p:tgtEl>
                                          <p:spTgt spid="68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86">
                                            <p:txEl>
                                              <p:pRg st="2" end="2"/>
                                            </p:txEl>
                                          </p:spTgt>
                                        </p:tgtEl>
                                        <p:attrNameLst>
                                          <p:attrName>style.visibility</p:attrName>
                                        </p:attrNameLst>
                                      </p:cBhvr>
                                      <p:to>
                                        <p:strVal val="visible"/>
                                      </p:to>
                                    </p:set>
                                    <p:animEffect transition="in" filter="fade">
                                      <p:cBhvr>
                                        <p:cTn id="17" dur="500"/>
                                        <p:tgtEl>
                                          <p:spTgt spid="68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86">
                                            <p:txEl>
                                              <p:pRg st="3" end="3"/>
                                            </p:txEl>
                                          </p:spTgt>
                                        </p:tgtEl>
                                        <p:attrNameLst>
                                          <p:attrName>style.visibility</p:attrName>
                                        </p:attrNameLst>
                                      </p:cBhvr>
                                      <p:to>
                                        <p:strVal val="visible"/>
                                      </p:to>
                                    </p:set>
                                    <p:animEffect transition="in" filter="fade">
                                      <p:cBhvr>
                                        <p:cTn id="22" dur="500"/>
                                        <p:tgtEl>
                                          <p:spTgt spid="68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67"/>
          <p:cNvSpPr txBox="1">
            <a:spLocks noGrp="1"/>
          </p:cNvSpPr>
          <p:nvPr>
            <p:ph type="title"/>
          </p:nvPr>
        </p:nvSpPr>
        <p:spPr>
          <a:xfrm>
            <a:off x="609600" y="274637"/>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3600"/>
              <a:buNone/>
            </a:pPr>
            <a:r>
              <a:rPr lang="en"/>
              <a:t>The Main Method</a:t>
            </a:r>
            <a:endParaRPr/>
          </a:p>
        </p:txBody>
      </p:sp>
      <p:sp>
        <p:nvSpPr>
          <p:cNvPr id="692" name="Google Shape;692;p67"/>
          <p:cNvSpPr txBox="1">
            <a:spLocks noGrp="1"/>
          </p:cNvSpPr>
          <p:nvPr>
            <p:ph type="body" idx="1"/>
          </p:nvPr>
        </p:nvSpPr>
        <p:spPr>
          <a:xfrm>
            <a:off x="290917" y="1049332"/>
            <a:ext cx="11664015" cy="5250606"/>
          </a:xfrm>
          <a:prstGeom prst="rect">
            <a:avLst/>
          </a:prstGeom>
          <a:noFill/>
          <a:ln>
            <a:noFill/>
          </a:ln>
        </p:spPr>
        <p:txBody>
          <a:bodyPr spcFirstLastPara="1" wrap="square" lIns="121900" tIns="121900" rIns="121900" bIns="121900" anchor="t" anchorCtr="0">
            <a:noAutofit/>
          </a:bodyPr>
          <a:lstStyle/>
          <a:p>
            <a:pPr marL="609600" lvl="0" indent="-457200" algn="l" rtl="0">
              <a:lnSpc>
                <a:spcPct val="100000"/>
              </a:lnSpc>
              <a:spcBef>
                <a:spcPts val="0"/>
              </a:spcBef>
              <a:spcAft>
                <a:spcPts val="0"/>
              </a:spcAft>
              <a:buSzPts val="2800"/>
              <a:buFont typeface="Merriweather Sans"/>
              <a:buChar char="●"/>
            </a:pPr>
            <a:r>
              <a:rPr lang="en" sz="2800" dirty="0"/>
              <a:t>Every Java program begins at first line of code in </a:t>
            </a:r>
            <a:r>
              <a:rPr lang="en" sz="2800" dirty="0">
                <a:solidFill>
                  <a:srgbClr val="0000FF"/>
                </a:solidFill>
                <a:latin typeface="Consolas"/>
                <a:ea typeface="Consolas"/>
                <a:cs typeface="Consolas"/>
                <a:sym typeface="Consolas"/>
              </a:rPr>
              <a:t>main</a:t>
            </a:r>
            <a:r>
              <a:rPr lang="en" sz="2800" dirty="0"/>
              <a:t> method and ends after last line of code in </a:t>
            </a:r>
            <a:r>
              <a:rPr lang="en" sz="2800" dirty="0">
                <a:solidFill>
                  <a:srgbClr val="0000FF"/>
                </a:solidFill>
                <a:latin typeface="Consolas"/>
                <a:ea typeface="Consolas"/>
                <a:cs typeface="Consolas"/>
                <a:sym typeface="Consolas"/>
              </a:rPr>
              <a:t>main</a:t>
            </a:r>
            <a:r>
              <a:rPr lang="en" sz="2800" dirty="0"/>
              <a:t> is executed -- you will see this shortly!</a:t>
            </a:r>
            <a:endParaRPr dirty="0"/>
          </a:p>
          <a:p>
            <a:pPr marL="609600" lvl="0" indent="-342900" algn="l" rtl="0">
              <a:lnSpc>
                <a:spcPct val="100000"/>
              </a:lnSpc>
              <a:spcBef>
                <a:spcPts val="0"/>
              </a:spcBef>
              <a:spcAft>
                <a:spcPts val="0"/>
              </a:spcAft>
              <a:buSzPts val="1800"/>
              <a:buFont typeface="Merriweather Sans"/>
              <a:buNone/>
            </a:pPr>
            <a:endParaRPr sz="1800" dirty="0"/>
          </a:p>
          <a:p>
            <a:pPr marL="609600" lvl="0" indent="-457200" algn="l" rtl="0">
              <a:lnSpc>
                <a:spcPct val="100000"/>
              </a:lnSpc>
              <a:spcBef>
                <a:spcPts val="0"/>
              </a:spcBef>
              <a:spcAft>
                <a:spcPts val="0"/>
              </a:spcAft>
              <a:buSzPts val="2800"/>
              <a:buFont typeface="Merriweather Sans"/>
              <a:buChar char="●"/>
            </a:pPr>
            <a:r>
              <a:rPr lang="en" sz="2800" dirty="0"/>
              <a:t>You will see this method in every project or lab stencil, typically in </a:t>
            </a:r>
            <a:r>
              <a:rPr lang="en" sz="2800" dirty="0" err="1"/>
              <a:t>App.java</a:t>
            </a:r>
            <a:r>
              <a:rPr lang="en" sz="2800" dirty="0"/>
              <a:t> (the </a:t>
            </a:r>
            <a:r>
              <a:rPr lang="en" sz="2800" dirty="0">
                <a:solidFill>
                  <a:srgbClr val="0000FF"/>
                </a:solidFill>
                <a:latin typeface="Consolas"/>
                <a:ea typeface="Consolas"/>
                <a:cs typeface="Consolas"/>
                <a:sym typeface="Consolas"/>
              </a:rPr>
              <a:t>App</a:t>
            </a:r>
            <a:r>
              <a:rPr lang="en" sz="2800" dirty="0">
                <a:solidFill>
                  <a:srgbClr val="0000FF"/>
                </a:solidFill>
              </a:rPr>
              <a:t> </a:t>
            </a:r>
            <a:r>
              <a:rPr lang="en" sz="2800" dirty="0"/>
              <a:t>class)</a:t>
            </a:r>
            <a:endParaRPr sz="2800" dirty="0"/>
          </a:p>
          <a:p>
            <a:pPr marL="609600" lvl="0" indent="-406400" algn="l" rtl="0">
              <a:lnSpc>
                <a:spcPct val="100000"/>
              </a:lnSpc>
              <a:spcBef>
                <a:spcPts val="0"/>
              </a:spcBef>
              <a:spcAft>
                <a:spcPts val="0"/>
              </a:spcAft>
              <a:buSzPts val="800"/>
              <a:buFont typeface="Merriweather Sans"/>
              <a:buNone/>
            </a:pPr>
            <a:endParaRPr sz="800" dirty="0"/>
          </a:p>
          <a:p>
            <a:pPr marL="1219200" lvl="1" indent="-438150" algn="l" rtl="0">
              <a:lnSpc>
                <a:spcPct val="100000"/>
              </a:lnSpc>
              <a:spcBef>
                <a:spcPts val="0"/>
              </a:spcBef>
              <a:spcAft>
                <a:spcPts val="0"/>
              </a:spcAft>
              <a:buSzPts val="2800"/>
              <a:buChar char="o"/>
            </a:pPr>
            <a:r>
              <a:rPr lang="en" sz="2800" dirty="0"/>
              <a:t>by CS15 convention, we start our programs in </a:t>
            </a:r>
            <a:r>
              <a:rPr lang="en" sz="2800" dirty="0">
                <a:solidFill>
                  <a:srgbClr val="0000FF"/>
                </a:solidFill>
                <a:latin typeface="Consolas"/>
                <a:ea typeface="Consolas"/>
                <a:cs typeface="Consolas"/>
                <a:sym typeface="Consolas"/>
              </a:rPr>
              <a:t>App</a:t>
            </a:r>
            <a:endParaRPr sz="2800" dirty="0">
              <a:solidFill>
                <a:srgbClr val="0000FF"/>
              </a:solidFill>
              <a:latin typeface="Consolas"/>
              <a:ea typeface="Consolas"/>
              <a:cs typeface="Consolas"/>
              <a:sym typeface="Consolas"/>
            </a:endParaRPr>
          </a:p>
          <a:p>
            <a:pPr marL="1219200" lvl="1" indent="-323850" algn="l" rtl="0">
              <a:lnSpc>
                <a:spcPct val="100000"/>
              </a:lnSpc>
              <a:spcBef>
                <a:spcPts val="0"/>
              </a:spcBef>
              <a:spcAft>
                <a:spcPts val="0"/>
              </a:spcAft>
              <a:buSzPts val="1800"/>
              <a:buNone/>
            </a:pPr>
            <a:endParaRPr sz="1800" dirty="0">
              <a:solidFill>
                <a:srgbClr val="0000FF"/>
              </a:solidFill>
              <a:latin typeface="Consolas"/>
              <a:ea typeface="Consolas"/>
              <a:cs typeface="Consolas"/>
              <a:sym typeface="Consolas"/>
            </a:endParaRPr>
          </a:p>
          <a:p>
            <a:pPr marL="609600" lvl="0" indent="-457200" algn="l" rtl="0">
              <a:lnSpc>
                <a:spcPct val="100000"/>
              </a:lnSpc>
              <a:spcBef>
                <a:spcPts val="0"/>
              </a:spcBef>
              <a:spcAft>
                <a:spcPts val="0"/>
              </a:spcAft>
              <a:buSzPts val="2800"/>
              <a:buFont typeface="Merriweather Sans"/>
              <a:buChar char="●"/>
            </a:pPr>
            <a:r>
              <a:rPr lang="en" sz="2800" dirty="0"/>
              <a:t>Program starts when you run file that contains </a:t>
            </a:r>
            <a:r>
              <a:rPr lang="en" sz="2800" dirty="0">
                <a:solidFill>
                  <a:srgbClr val="0000FF"/>
                </a:solidFill>
                <a:latin typeface="Consolas"/>
                <a:ea typeface="Consolas"/>
                <a:cs typeface="Consolas"/>
                <a:sym typeface="Consolas"/>
              </a:rPr>
              <a:t>main</a:t>
            </a:r>
            <a:r>
              <a:rPr lang="en" sz="2800" dirty="0"/>
              <a:t> method</a:t>
            </a:r>
            <a:endParaRPr sz="2800" dirty="0"/>
          </a:p>
          <a:p>
            <a:pPr marL="609600" lvl="0" indent="-342900" algn="l" rtl="0">
              <a:lnSpc>
                <a:spcPct val="100000"/>
              </a:lnSpc>
              <a:spcBef>
                <a:spcPts val="0"/>
              </a:spcBef>
              <a:spcAft>
                <a:spcPts val="0"/>
              </a:spcAft>
              <a:buSzPts val="1800"/>
              <a:buFont typeface="Merriweather Sans"/>
              <a:buNone/>
            </a:pPr>
            <a:endParaRPr sz="1800" dirty="0"/>
          </a:p>
          <a:p>
            <a:pPr marL="609600" lvl="0" indent="-457200" algn="l" rtl="0">
              <a:lnSpc>
                <a:spcPct val="100000"/>
              </a:lnSpc>
              <a:spcBef>
                <a:spcPts val="0"/>
              </a:spcBef>
              <a:spcAft>
                <a:spcPts val="0"/>
              </a:spcAft>
              <a:buSzPts val="2800"/>
              <a:buFont typeface="Merriweather Sans"/>
              <a:buChar char="●"/>
            </a:pPr>
            <a:r>
              <a:rPr lang="en" sz="2800" dirty="0"/>
              <a:t>Every other part of application is invoked from </a:t>
            </a:r>
            <a:r>
              <a:rPr lang="en" sz="2800" dirty="0">
                <a:solidFill>
                  <a:srgbClr val="0000FF"/>
                </a:solidFill>
                <a:latin typeface="Consolas"/>
                <a:ea typeface="Consolas"/>
                <a:cs typeface="Consolas"/>
                <a:sym typeface="Consolas"/>
              </a:rPr>
              <a:t>main</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2">
                                            <p:txEl>
                                              <p:pRg st="0" end="0"/>
                                            </p:txEl>
                                          </p:spTgt>
                                        </p:tgtEl>
                                        <p:attrNameLst>
                                          <p:attrName>style.visibility</p:attrName>
                                        </p:attrNameLst>
                                      </p:cBhvr>
                                      <p:to>
                                        <p:strVal val="visible"/>
                                      </p:to>
                                    </p:set>
                                    <p:animEffect transition="in" filter="fade">
                                      <p:cBhvr>
                                        <p:cTn id="7" dur="500"/>
                                        <p:tgtEl>
                                          <p:spTgt spid="6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92">
                                            <p:txEl>
                                              <p:pRg st="2" end="2"/>
                                            </p:txEl>
                                          </p:spTgt>
                                        </p:tgtEl>
                                        <p:attrNameLst>
                                          <p:attrName>style.visibility</p:attrName>
                                        </p:attrNameLst>
                                      </p:cBhvr>
                                      <p:to>
                                        <p:strVal val="visible"/>
                                      </p:to>
                                    </p:set>
                                    <p:animEffect transition="in" filter="fade">
                                      <p:cBhvr>
                                        <p:cTn id="12" dur="500"/>
                                        <p:tgtEl>
                                          <p:spTgt spid="69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92">
                                            <p:txEl>
                                              <p:pRg st="4" end="4"/>
                                            </p:txEl>
                                          </p:spTgt>
                                        </p:tgtEl>
                                        <p:attrNameLst>
                                          <p:attrName>style.visibility</p:attrName>
                                        </p:attrNameLst>
                                      </p:cBhvr>
                                      <p:to>
                                        <p:strVal val="visible"/>
                                      </p:to>
                                    </p:set>
                                    <p:animEffect transition="in" filter="fade">
                                      <p:cBhvr>
                                        <p:cTn id="17" dur="500"/>
                                        <p:tgtEl>
                                          <p:spTgt spid="692">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92">
                                            <p:txEl>
                                              <p:pRg st="6" end="6"/>
                                            </p:txEl>
                                          </p:spTgt>
                                        </p:tgtEl>
                                        <p:attrNameLst>
                                          <p:attrName>style.visibility</p:attrName>
                                        </p:attrNameLst>
                                      </p:cBhvr>
                                      <p:to>
                                        <p:strVal val="visible"/>
                                      </p:to>
                                    </p:set>
                                    <p:animEffect transition="in" filter="fade">
                                      <p:cBhvr>
                                        <p:cTn id="22" dur="500"/>
                                        <p:tgtEl>
                                          <p:spTgt spid="692">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92">
                                            <p:txEl>
                                              <p:pRg st="8" end="8"/>
                                            </p:txEl>
                                          </p:spTgt>
                                        </p:tgtEl>
                                        <p:attrNameLst>
                                          <p:attrName>style.visibility</p:attrName>
                                        </p:attrNameLst>
                                      </p:cBhvr>
                                      <p:to>
                                        <p:strVal val="visible"/>
                                      </p:to>
                                    </p:set>
                                    <p:animEffect transition="in" filter="fade">
                                      <p:cBhvr>
                                        <p:cTn id="27" dur="500"/>
                                        <p:tgtEl>
                                          <p:spTgt spid="69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7"/>
        <p:cNvGrpSpPr/>
        <p:nvPr/>
      </p:nvGrpSpPr>
      <p:grpSpPr>
        <a:xfrm>
          <a:off x="0" y="0"/>
          <a:ext cx="0" cy="0"/>
          <a:chOff x="0" y="0"/>
          <a:chExt cx="0" cy="0"/>
        </a:xfrm>
      </p:grpSpPr>
      <p:sp>
        <p:nvSpPr>
          <p:cNvPr id="128" name="Google Shape;128;p5"/>
          <p:cNvSpPr txBox="1">
            <a:spLocks noGrp="1"/>
          </p:cNvSpPr>
          <p:nvPr>
            <p:ph type="body" idx="1"/>
          </p:nvPr>
        </p:nvSpPr>
        <p:spPr>
          <a:xfrm>
            <a:off x="220723" y="1090898"/>
            <a:ext cx="11541238" cy="5309901"/>
          </a:xfrm>
          <a:prstGeom prst="rect">
            <a:avLst/>
          </a:prstGeom>
          <a:noFill/>
          <a:ln>
            <a:noFill/>
          </a:ln>
        </p:spPr>
        <p:txBody>
          <a:bodyPr spcFirstLastPara="1" wrap="square" lIns="121900" tIns="121900" rIns="121900" bIns="121900" anchor="ctr" anchorCtr="0">
            <a:noAutofit/>
          </a:bodyPr>
          <a:lstStyle/>
          <a:p>
            <a:pPr marL="927100" marR="0" lvl="0" indent="-558800" algn="l" rtl="0">
              <a:lnSpc>
                <a:spcPct val="100000"/>
              </a:lnSpc>
              <a:spcBef>
                <a:spcPts val="0"/>
              </a:spcBef>
              <a:spcAft>
                <a:spcPts val="0"/>
              </a:spcAft>
              <a:buClr>
                <a:schemeClr val="dk1"/>
              </a:buClr>
              <a:buSzPts val="3120"/>
              <a:buFont typeface="Arial"/>
              <a:buChar char="•"/>
            </a:pPr>
            <a:r>
              <a:rPr lang="en" sz="2600" b="0" i="0" u="none" strike="noStrike" cap="none" dirty="0">
                <a:solidFill>
                  <a:schemeClr val="dk1"/>
                </a:solidFill>
              </a:rPr>
              <a:t>Instances send each other messages</a:t>
            </a:r>
            <a:endParaRPr dirty="0"/>
          </a:p>
          <a:p>
            <a:pPr marL="927100" marR="0" lvl="0" indent="-558800" algn="l" rtl="0">
              <a:lnSpc>
                <a:spcPct val="100000"/>
              </a:lnSpc>
              <a:spcBef>
                <a:spcPts val="115"/>
              </a:spcBef>
              <a:spcAft>
                <a:spcPts val="0"/>
              </a:spcAft>
              <a:buClr>
                <a:schemeClr val="dk1"/>
              </a:buClr>
              <a:buSzPts val="3120"/>
              <a:buFont typeface="Arial"/>
              <a:buChar char="•"/>
            </a:pPr>
            <a:r>
              <a:rPr lang="en" sz="2600" dirty="0">
                <a:solidFill>
                  <a:schemeClr val="dk1"/>
                </a:solidFill>
              </a:rPr>
              <a:t>Instances respond to a message via a method</a:t>
            </a:r>
            <a:endParaRPr sz="2600" dirty="0">
              <a:solidFill>
                <a:schemeClr val="dk1"/>
              </a:solidFill>
            </a:endParaRPr>
          </a:p>
          <a:p>
            <a:pPr marL="927100" marR="0" lvl="0" indent="-558800" algn="l" rtl="0">
              <a:lnSpc>
                <a:spcPct val="100000"/>
              </a:lnSpc>
              <a:spcBef>
                <a:spcPts val="115"/>
              </a:spcBef>
              <a:spcAft>
                <a:spcPts val="0"/>
              </a:spcAft>
              <a:buClr>
                <a:schemeClr val="dk1"/>
              </a:buClr>
              <a:buSzPts val="3120"/>
              <a:buFont typeface="Arial"/>
              <a:buChar char="•"/>
            </a:pPr>
            <a:r>
              <a:rPr lang="en" sz="2600" b="0" i="0" u="none" strike="noStrike" cap="none" dirty="0">
                <a:solidFill>
                  <a:schemeClr val="dk1"/>
                </a:solidFill>
              </a:rPr>
              <a:t>Format of messages is </a:t>
            </a:r>
            <a:r>
              <a:rPr lang="en" sz="2600" b="0" i="0" u="none" strike="noStrike" cap="none" dirty="0">
                <a:solidFill>
                  <a:srgbClr val="0000FF"/>
                </a:solidFill>
                <a:latin typeface="Consolas"/>
                <a:ea typeface="Consolas"/>
                <a:cs typeface="Consolas"/>
                <a:sym typeface="Consolas"/>
              </a:rPr>
              <a:t>&lt;receiver&gt;.&lt;method&gt;();</a:t>
            </a:r>
            <a:endParaRPr dirty="0"/>
          </a:p>
          <a:p>
            <a:pPr marL="1354633" lvl="1" indent="-558800" algn="l" rtl="0">
              <a:lnSpc>
                <a:spcPct val="100000"/>
              </a:lnSpc>
              <a:spcBef>
                <a:spcPts val="1448"/>
              </a:spcBef>
              <a:spcAft>
                <a:spcPts val="0"/>
              </a:spcAft>
              <a:buSzPts val="2400"/>
              <a:buFont typeface="Courier New"/>
              <a:buChar char="o"/>
            </a:pPr>
            <a:r>
              <a:rPr lang="en" sz="2400" dirty="0">
                <a:solidFill>
                  <a:schemeClr val="dk1"/>
                </a:solidFill>
              </a:rPr>
              <a:t>e.g., </a:t>
            </a:r>
            <a:r>
              <a:rPr lang="en" sz="2400" dirty="0" err="1">
                <a:solidFill>
                  <a:srgbClr val="0000FF"/>
                </a:solidFill>
                <a:latin typeface="Consolas"/>
                <a:ea typeface="Consolas"/>
                <a:cs typeface="Consolas"/>
                <a:sym typeface="Consolas"/>
              </a:rPr>
              <a:t>samBot.moveForward</a:t>
            </a:r>
            <a:r>
              <a:rPr lang="en" sz="2400" dirty="0">
                <a:solidFill>
                  <a:srgbClr val="0000FF"/>
                </a:solidFill>
                <a:latin typeface="Consolas"/>
                <a:ea typeface="Consolas"/>
                <a:cs typeface="Consolas"/>
                <a:sym typeface="Consolas"/>
              </a:rPr>
              <a:t>(3);</a:t>
            </a:r>
            <a:endParaRPr dirty="0"/>
          </a:p>
          <a:p>
            <a:pPr marL="1354633" lvl="1" indent="-533400" algn="l" rtl="0">
              <a:lnSpc>
                <a:spcPct val="100000"/>
              </a:lnSpc>
              <a:spcBef>
                <a:spcPts val="1333"/>
              </a:spcBef>
              <a:spcAft>
                <a:spcPts val="0"/>
              </a:spcAft>
              <a:buSzPts val="400"/>
              <a:buFont typeface="Courier New"/>
              <a:buNone/>
            </a:pPr>
            <a:endParaRPr sz="400" dirty="0">
              <a:solidFill>
                <a:schemeClr val="dk1"/>
              </a:solidFill>
            </a:endParaRPr>
          </a:p>
          <a:p>
            <a:pPr marL="927100" lvl="0" indent="-558800" algn="l" rtl="0">
              <a:lnSpc>
                <a:spcPct val="100000"/>
              </a:lnSpc>
              <a:spcBef>
                <a:spcPts val="0"/>
              </a:spcBef>
              <a:spcAft>
                <a:spcPts val="0"/>
              </a:spcAft>
              <a:buSzPts val="2990"/>
              <a:buFont typeface="Arial"/>
              <a:buChar char="•"/>
            </a:pPr>
            <a:r>
              <a:rPr lang="en" sz="2600" dirty="0">
                <a:solidFill>
                  <a:schemeClr val="dk1"/>
                </a:solidFill>
              </a:rPr>
              <a:t>Typically, sender and receiver are instances of different classes</a:t>
            </a:r>
            <a:endParaRPr dirty="0"/>
          </a:p>
          <a:p>
            <a:pPr marL="927100" lvl="0" indent="-558800" algn="l" rtl="0">
              <a:lnSpc>
                <a:spcPct val="100000"/>
              </a:lnSpc>
              <a:spcBef>
                <a:spcPts val="115"/>
              </a:spcBef>
              <a:spcAft>
                <a:spcPts val="0"/>
              </a:spcAft>
              <a:buSzPts val="2990"/>
              <a:buFont typeface="Arial"/>
              <a:buChar char="•"/>
            </a:pPr>
            <a:r>
              <a:rPr lang="en" sz="2600" b="0" i="0" u="none" strike="noStrike" cap="none" dirty="0">
                <a:solidFill>
                  <a:schemeClr val="dk1"/>
                </a:solidFill>
              </a:rPr>
              <a:t>Sometimes sender wants to send a message to itself, using a method defined in its class: </a:t>
            </a:r>
            <a:r>
              <a:rPr lang="en" sz="2600" b="0" i="0" u="none" strike="noStrike" cap="none" dirty="0">
                <a:solidFill>
                  <a:srgbClr val="0000FF"/>
                </a:solidFill>
                <a:latin typeface="Consolas"/>
                <a:ea typeface="Consolas"/>
                <a:cs typeface="Consolas"/>
                <a:sym typeface="Consolas"/>
              </a:rPr>
              <a:t>this.&lt;method&gt;();</a:t>
            </a:r>
            <a:endParaRPr dirty="0"/>
          </a:p>
          <a:p>
            <a:pPr marL="927100" lvl="0" indent="-558800" algn="l" rtl="0">
              <a:lnSpc>
                <a:spcPct val="100000"/>
              </a:lnSpc>
              <a:spcBef>
                <a:spcPts val="115"/>
              </a:spcBef>
              <a:spcAft>
                <a:spcPts val="0"/>
              </a:spcAft>
              <a:buSzPts val="2990"/>
              <a:buFont typeface="Arial"/>
              <a:buChar char="•"/>
            </a:pPr>
            <a:r>
              <a:rPr lang="en" sz="2600" dirty="0">
                <a:solidFill>
                  <a:srgbClr val="0000FF"/>
                </a:solidFill>
                <a:latin typeface="Consolas" panose="020B0609020204030204" pitchFamily="49" charset="0"/>
                <a:cs typeface="Consolas" panose="020B0609020204030204" pitchFamily="49" charset="0"/>
              </a:rPr>
              <a:t>this</a:t>
            </a:r>
            <a:r>
              <a:rPr lang="en" sz="2600" dirty="0">
                <a:solidFill>
                  <a:schemeClr val="dk1"/>
                </a:solidFill>
              </a:rPr>
              <a:t> means “me, myself” AND the method is defined in this class</a:t>
            </a:r>
            <a:endParaRPr dirty="0"/>
          </a:p>
          <a:p>
            <a:pPr marL="927100" lvl="0" indent="-558800" algn="l" rtl="0">
              <a:lnSpc>
                <a:spcPct val="100000"/>
              </a:lnSpc>
              <a:spcBef>
                <a:spcPts val="115"/>
              </a:spcBef>
              <a:spcAft>
                <a:spcPts val="0"/>
              </a:spcAft>
              <a:buSzPts val="2990"/>
              <a:buFont typeface="Arial"/>
              <a:buChar char="•"/>
            </a:pPr>
            <a:r>
              <a:rPr lang="en" sz="2600" b="0" i="0" u="none" strike="noStrike" cap="none" dirty="0">
                <a:solidFill>
                  <a:schemeClr val="dk1"/>
                </a:solidFill>
              </a:rPr>
              <a:t>Example:</a:t>
            </a:r>
            <a:endParaRPr dirty="0"/>
          </a:p>
          <a:p>
            <a:pPr marL="1354633" lvl="1" indent="-558799" algn="l" rtl="0">
              <a:lnSpc>
                <a:spcPct val="100000"/>
              </a:lnSpc>
              <a:spcBef>
                <a:spcPts val="1448"/>
              </a:spcBef>
              <a:spcAft>
                <a:spcPts val="0"/>
              </a:spcAft>
              <a:buSzPts val="2160"/>
              <a:buFont typeface="Courier New"/>
              <a:buChar char="o"/>
            </a:pPr>
            <a:r>
              <a:rPr lang="en" dirty="0">
                <a:solidFill>
                  <a:schemeClr val="dk1"/>
                </a:solidFill>
              </a:rPr>
              <a:t>Choreographer tells dancer: </a:t>
            </a:r>
            <a:r>
              <a:rPr lang="en" dirty="0">
                <a:solidFill>
                  <a:srgbClr val="0000FF"/>
                </a:solidFill>
                <a:latin typeface="Consolas"/>
                <a:ea typeface="Consolas"/>
                <a:cs typeface="Consolas"/>
                <a:sym typeface="Consolas"/>
              </a:rPr>
              <a:t>dancer3.pirouette(2);</a:t>
            </a:r>
            <a:endParaRPr dirty="0"/>
          </a:p>
          <a:p>
            <a:pPr marL="1354633" lvl="1" indent="-558799" algn="l" rtl="0">
              <a:lnSpc>
                <a:spcPct val="100000"/>
              </a:lnSpc>
              <a:spcBef>
                <a:spcPts val="1333"/>
              </a:spcBef>
              <a:spcAft>
                <a:spcPts val="0"/>
              </a:spcAft>
              <a:buSzPts val="2160"/>
              <a:buFont typeface="Courier New"/>
              <a:buChar char="o"/>
            </a:pPr>
            <a:r>
              <a:rPr lang="en" b="0" i="0" u="none" strike="noStrike" cap="none" dirty="0">
                <a:solidFill>
                  <a:schemeClr val="dk1"/>
                </a:solidFill>
              </a:rPr>
              <a:t>Dancer tells herself: </a:t>
            </a:r>
            <a:r>
              <a:rPr lang="en" b="0" i="0" u="none" strike="noStrike" cap="none" dirty="0" err="1">
                <a:solidFill>
                  <a:srgbClr val="0000FF"/>
                </a:solidFill>
                <a:latin typeface="Consolas"/>
                <a:ea typeface="Consolas"/>
                <a:cs typeface="Consolas"/>
                <a:sym typeface="Consolas"/>
              </a:rPr>
              <a:t>this.pirouette</a:t>
            </a:r>
            <a:r>
              <a:rPr lang="en" b="0" i="0" u="none" strike="noStrike" cap="none" dirty="0">
                <a:solidFill>
                  <a:srgbClr val="0000FF"/>
                </a:solidFill>
                <a:latin typeface="Consolas"/>
                <a:ea typeface="Consolas"/>
                <a:cs typeface="Consolas"/>
                <a:sym typeface="Consolas"/>
              </a:rPr>
              <a:t>(2);</a:t>
            </a:r>
            <a:endParaRPr dirty="0"/>
          </a:p>
          <a:p>
            <a:pPr marL="1354633" lvl="1" indent="-558799" algn="l" rtl="0">
              <a:lnSpc>
                <a:spcPct val="100000"/>
              </a:lnSpc>
              <a:spcBef>
                <a:spcPts val="1333"/>
              </a:spcBef>
              <a:spcAft>
                <a:spcPts val="0"/>
              </a:spcAft>
              <a:buSzPts val="2160"/>
              <a:buFont typeface="Courier New"/>
              <a:buChar char="o"/>
            </a:pPr>
            <a:r>
              <a:rPr lang="en" dirty="0">
                <a:solidFill>
                  <a:schemeClr val="dk1"/>
                </a:solidFill>
              </a:rPr>
              <a:t>Note: we’ve not </a:t>
            </a:r>
            <a:r>
              <a:rPr lang="en" dirty="0"/>
              <a:t>yet </a:t>
            </a:r>
            <a:r>
              <a:rPr lang="en" dirty="0">
                <a:solidFill>
                  <a:schemeClr val="dk1"/>
                </a:solidFill>
              </a:rPr>
              <a:t>learned how to create new instances of any class</a:t>
            </a:r>
            <a:endParaRPr b="0" i="0" u="none" strike="noStrike" cap="none" dirty="0">
              <a:solidFill>
                <a:schemeClr val="dk1"/>
              </a:solidFill>
            </a:endParaRPr>
          </a:p>
        </p:txBody>
      </p:sp>
      <p:sp>
        <p:nvSpPr>
          <p:cNvPr id="129" name="Google Shape;129;p5"/>
          <p:cNvSpPr txBox="1">
            <a:spLocks noGrp="1"/>
          </p:cNvSpPr>
          <p:nvPr>
            <p:ph type="title"/>
          </p:nvPr>
        </p:nvSpPr>
        <p:spPr>
          <a:xfrm>
            <a:off x="615737" y="-178232"/>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Review of Inter-Object </a:t>
            </a:r>
            <a:r>
              <a:rPr lang="en" dirty="0"/>
              <a:t>C</a:t>
            </a:r>
            <a:r>
              <a:rPr lang="en" sz="3600" b="1" i="0" u="none" strike="noStrike" cap="none" dirty="0">
                <a:solidFill>
                  <a:schemeClr val="dk1"/>
                </a:solidFill>
                <a:latin typeface="Arial"/>
                <a:ea typeface="Arial"/>
                <a:cs typeface="Arial"/>
                <a:sym typeface="Arial"/>
              </a:rPr>
              <a:t>ommunication</a:t>
            </a:r>
            <a:endParaRPr sz="3600" b="1"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8">
                                            <p:txEl>
                                              <p:pRg st="0" end="0"/>
                                            </p:txEl>
                                          </p:spTgt>
                                        </p:tgtEl>
                                        <p:attrNameLst>
                                          <p:attrName>style.visibility</p:attrName>
                                        </p:attrNameLst>
                                      </p:cBhvr>
                                      <p:to>
                                        <p:strVal val="visible"/>
                                      </p:to>
                                    </p:set>
                                    <p:animEffect transition="in" filter="fade">
                                      <p:cBhvr>
                                        <p:cTn id="7" dur="500"/>
                                        <p:tgtEl>
                                          <p:spTgt spid="12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8">
                                            <p:txEl>
                                              <p:pRg st="1" end="1"/>
                                            </p:txEl>
                                          </p:spTgt>
                                        </p:tgtEl>
                                        <p:attrNameLst>
                                          <p:attrName>style.visibility</p:attrName>
                                        </p:attrNameLst>
                                      </p:cBhvr>
                                      <p:to>
                                        <p:strVal val="visible"/>
                                      </p:to>
                                    </p:set>
                                    <p:animEffect transition="in" filter="fade">
                                      <p:cBhvr>
                                        <p:cTn id="12" dur="500"/>
                                        <p:tgtEl>
                                          <p:spTgt spid="12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8">
                                            <p:txEl>
                                              <p:pRg st="2" end="2"/>
                                            </p:txEl>
                                          </p:spTgt>
                                        </p:tgtEl>
                                        <p:attrNameLst>
                                          <p:attrName>style.visibility</p:attrName>
                                        </p:attrNameLst>
                                      </p:cBhvr>
                                      <p:to>
                                        <p:strVal val="visible"/>
                                      </p:to>
                                    </p:set>
                                    <p:animEffect transition="in" filter="fade">
                                      <p:cBhvr>
                                        <p:cTn id="17" dur="500"/>
                                        <p:tgtEl>
                                          <p:spTgt spid="12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8">
                                            <p:txEl>
                                              <p:pRg st="3" end="3"/>
                                            </p:txEl>
                                          </p:spTgt>
                                        </p:tgtEl>
                                        <p:attrNameLst>
                                          <p:attrName>style.visibility</p:attrName>
                                        </p:attrNameLst>
                                      </p:cBhvr>
                                      <p:to>
                                        <p:strVal val="visible"/>
                                      </p:to>
                                    </p:set>
                                    <p:animEffect transition="in" filter="fade">
                                      <p:cBhvr>
                                        <p:cTn id="22" dur="500"/>
                                        <p:tgtEl>
                                          <p:spTgt spid="12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8">
                                            <p:txEl>
                                              <p:pRg st="5" end="5"/>
                                            </p:txEl>
                                          </p:spTgt>
                                        </p:tgtEl>
                                        <p:attrNameLst>
                                          <p:attrName>style.visibility</p:attrName>
                                        </p:attrNameLst>
                                      </p:cBhvr>
                                      <p:to>
                                        <p:strVal val="visible"/>
                                      </p:to>
                                    </p:set>
                                    <p:animEffect transition="in" filter="fade">
                                      <p:cBhvr>
                                        <p:cTn id="27" dur="500"/>
                                        <p:tgtEl>
                                          <p:spTgt spid="128">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28">
                                            <p:txEl>
                                              <p:pRg st="6" end="6"/>
                                            </p:txEl>
                                          </p:spTgt>
                                        </p:tgtEl>
                                        <p:attrNameLst>
                                          <p:attrName>style.visibility</p:attrName>
                                        </p:attrNameLst>
                                      </p:cBhvr>
                                      <p:to>
                                        <p:strVal val="visible"/>
                                      </p:to>
                                    </p:set>
                                    <p:animEffect transition="in" filter="fade">
                                      <p:cBhvr>
                                        <p:cTn id="32" dur="500"/>
                                        <p:tgtEl>
                                          <p:spTgt spid="128">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28">
                                            <p:txEl>
                                              <p:pRg st="7" end="7"/>
                                            </p:txEl>
                                          </p:spTgt>
                                        </p:tgtEl>
                                        <p:attrNameLst>
                                          <p:attrName>style.visibility</p:attrName>
                                        </p:attrNameLst>
                                      </p:cBhvr>
                                      <p:to>
                                        <p:strVal val="visible"/>
                                      </p:to>
                                    </p:set>
                                    <p:animEffect transition="in" filter="fade">
                                      <p:cBhvr>
                                        <p:cTn id="37" dur="500"/>
                                        <p:tgtEl>
                                          <p:spTgt spid="128">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28">
                                            <p:txEl>
                                              <p:pRg st="8" end="8"/>
                                            </p:txEl>
                                          </p:spTgt>
                                        </p:tgtEl>
                                        <p:attrNameLst>
                                          <p:attrName>style.visibility</p:attrName>
                                        </p:attrNameLst>
                                      </p:cBhvr>
                                      <p:to>
                                        <p:strVal val="visible"/>
                                      </p:to>
                                    </p:set>
                                    <p:animEffect transition="in" filter="fade">
                                      <p:cBhvr>
                                        <p:cTn id="42" dur="500"/>
                                        <p:tgtEl>
                                          <p:spTgt spid="128">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28">
                                            <p:txEl>
                                              <p:pRg st="9" end="9"/>
                                            </p:txEl>
                                          </p:spTgt>
                                        </p:tgtEl>
                                        <p:attrNameLst>
                                          <p:attrName>style.visibility</p:attrName>
                                        </p:attrNameLst>
                                      </p:cBhvr>
                                      <p:to>
                                        <p:strVal val="visible"/>
                                      </p:to>
                                    </p:set>
                                    <p:animEffect transition="in" filter="fade">
                                      <p:cBhvr>
                                        <p:cTn id="47" dur="500"/>
                                        <p:tgtEl>
                                          <p:spTgt spid="12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28">
                                            <p:txEl>
                                              <p:pRg st="10" end="10"/>
                                            </p:txEl>
                                          </p:spTgt>
                                        </p:tgtEl>
                                        <p:attrNameLst>
                                          <p:attrName>style.visibility</p:attrName>
                                        </p:attrNameLst>
                                      </p:cBhvr>
                                      <p:to>
                                        <p:strVal val="visible"/>
                                      </p:to>
                                    </p:set>
                                    <p:animEffect transition="in" filter="fade">
                                      <p:cBhvr>
                                        <p:cTn id="52" dur="500"/>
                                        <p:tgtEl>
                                          <p:spTgt spid="128">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28">
                                            <p:txEl>
                                              <p:pRg st="11" end="11"/>
                                            </p:txEl>
                                          </p:spTgt>
                                        </p:tgtEl>
                                        <p:attrNameLst>
                                          <p:attrName>style.visibility</p:attrName>
                                        </p:attrNameLst>
                                      </p:cBhvr>
                                      <p:to>
                                        <p:strVal val="visible"/>
                                      </p:to>
                                    </p:set>
                                    <p:animEffect transition="in" filter="fade">
                                      <p:cBhvr>
                                        <p:cTn id="57" dur="500"/>
                                        <p:tgtEl>
                                          <p:spTgt spid="12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68"/>
          <p:cNvSpPr txBox="1">
            <a:spLocks noGrp="1"/>
          </p:cNvSpPr>
          <p:nvPr>
            <p:ph type="title"/>
          </p:nvPr>
        </p:nvSpPr>
        <p:spPr>
          <a:xfrm>
            <a:off x="609600" y="274637"/>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3600"/>
              <a:buNone/>
            </a:pPr>
            <a:r>
              <a:rPr lang="en"/>
              <a:t>Method Calls and Constructors</a:t>
            </a:r>
            <a:endParaRPr/>
          </a:p>
        </p:txBody>
      </p:sp>
      <p:sp>
        <p:nvSpPr>
          <p:cNvPr id="698" name="Google Shape;698;p68"/>
          <p:cNvSpPr txBox="1">
            <a:spLocks noGrp="1"/>
          </p:cNvSpPr>
          <p:nvPr>
            <p:ph type="body" idx="1"/>
          </p:nvPr>
        </p:nvSpPr>
        <p:spPr>
          <a:xfrm>
            <a:off x="290918" y="1320801"/>
            <a:ext cx="6154200" cy="5250606"/>
          </a:xfrm>
          <a:prstGeom prst="rect">
            <a:avLst/>
          </a:prstGeom>
          <a:noFill/>
          <a:ln>
            <a:noFill/>
          </a:ln>
        </p:spPr>
        <p:txBody>
          <a:bodyPr spcFirstLastPara="1" wrap="square" lIns="121900" tIns="121900" rIns="121900" bIns="121900" anchor="t" anchorCtr="0">
            <a:noAutofit/>
          </a:bodyPr>
          <a:lstStyle/>
          <a:p>
            <a:pPr marL="609600" lvl="0" indent="-488950" algn="l" rtl="0">
              <a:lnSpc>
                <a:spcPct val="90000"/>
              </a:lnSpc>
              <a:spcBef>
                <a:spcPts val="0"/>
              </a:spcBef>
              <a:spcAft>
                <a:spcPts val="0"/>
              </a:spcAft>
              <a:buSzPts val="2900"/>
              <a:buFont typeface="Merriweather Sans"/>
              <a:buChar char="●"/>
            </a:pPr>
            <a:r>
              <a:rPr lang="en" sz="2900"/>
              <a:t>When a method is called, execution steps into the method</a:t>
            </a:r>
            <a:endParaRPr sz="2900">
              <a:solidFill>
                <a:schemeClr val="dk1"/>
              </a:solidFill>
            </a:endParaRPr>
          </a:p>
          <a:p>
            <a:pPr marL="1219200" lvl="1" indent="-457200" algn="l" rtl="0">
              <a:lnSpc>
                <a:spcPct val="100000"/>
              </a:lnSpc>
              <a:spcBef>
                <a:spcPts val="0"/>
              </a:spcBef>
              <a:spcAft>
                <a:spcPts val="0"/>
              </a:spcAft>
              <a:buSzPts val="2400"/>
              <a:buChar char="o"/>
            </a:pPr>
            <a:r>
              <a:rPr lang="en"/>
              <a:t>next line to execute will be first line of method definition</a:t>
            </a:r>
            <a:endParaRPr/>
          </a:p>
          <a:p>
            <a:pPr marL="1219200" lvl="1" indent="-304800" algn="l" rtl="0">
              <a:lnSpc>
                <a:spcPct val="100000"/>
              </a:lnSpc>
              <a:spcBef>
                <a:spcPts val="1300"/>
              </a:spcBef>
              <a:spcAft>
                <a:spcPts val="0"/>
              </a:spcAft>
              <a:buSzPts val="2400"/>
              <a:buNone/>
            </a:pPr>
            <a:endParaRPr>
              <a:solidFill>
                <a:schemeClr val="dk1"/>
              </a:solidFill>
            </a:endParaRPr>
          </a:p>
          <a:p>
            <a:pPr marL="609600" lvl="0" indent="-488950" algn="l" rtl="0">
              <a:lnSpc>
                <a:spcPct val="90000"/>
              </a:lnSpc>
              <a:spcBef>
                <a:spcPts val="1300"/>
              </a:spcBef>
              <a:spcAft>
                <a:spcPts val="0"/>
              </a:spcAft>
              <a:buSzPts val="2900"/>
              <a:buFont typeface="Merriweather Sans"/>
              <a:buChar char="●"/>
            </a:pPr>
            <a:r>
              <a:rPr lang="en" sz="2900"/>
              <a:t>Entire method is executed sequentially</a:t>
            </a:r>
            <a:endParaRPr sz="2900">
              <a:solidFill>
                <a:schemeClr val="dk1"/>
              </a:solidFill>
            </a:endParaRPr>
          </a:p>
          <a:p>
            <a:pPr marL="1219200" lvl="1" indent="-457200" algn="l" rtl="0">
              <a:lnSpc>
                <a:spcPct val="100000"/>
              </a:lnSpc>
              <a:spcBef>
                <a:spcPts val="0"/>
              </a:spcBef>
              <a:spcAft>
                <a:spcPts val="0"/>
              </a:spcAft>
              <a:buSzPts val="2400"/>
              <a:buChar char="o"/>
            </a:pPr>
            <a:r>
              <a:rPr lang="en"/>
              <a:t>when end is reached (when method returns), execution </a:t>
            </a:r>
            <a:r>
              <a:rPr lang="en" i="1"/>
              <a:t>returns</a:t>
            </a:r>
            <a:r>
              <a:rPr lang="en"/>
              <a:t> to the line following the method call</a:t>
            </a:r>
            <a:endParaRPr/>
          </a:p>
        </p:txBody>
      </p:sp>
      <p:sp>
        <p:nvSpPr>
          <p:cNvPr id="699" name="Google Shape;699;p68"/>
          <p:cNvSpPr txBox="1">
            <a:spLocks noGrp="1"/>
          </p:cNvSpPr>
          <p:nvPr>
            <p:ph type="body" idx="4294967295"/>
          </p:nvPr>
        </p:nvSpPr>
        <p:spPr>
          <a:xfrm>
            <a:off x="6238240" y="2501900"/>
            <a:ext cx="5953760" cy="2625725"/>
          </a:xfrm>
          <a:prstGeom prst="rect">
            <a:avLst/>
          </a:prstGeom>
          <a:noFill/>
          <a:ln>
            <a:noFill/>
          </a:ln>
        </p:spPr>
        <p:txBody>
          <a:bodyPr spcFirstLastPara="1" wrap="square" lIns="121900" tIns="121900" rIns="121900" bIns="121900" anchor="t" anchorCtr="0">
            <a:noAutofit/>
          </a:bodyPr>
          <a:lstStyle/>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public static void main(String[] args) {</a:t>
            </a:r>
            <a:endParaRPr sz="1900">
              <a:latin typeface="Consolas"/>
              <a:ea typeface="Consolas"/>
              <a:cs typeface="Consolas"/>
              <a:sym typeface="Consolas"/>
            </a:endParaRPr>
          </a:p>
          <a:p>
            <a:pPr marL="228600" lvl="0" indent="-50800" algn="l" rtl="0">
              <a:lnSpc>
                <a:spcPct val="90000"/>
              </a:lnSpc>
              <a:spcBef>
                <a:spcPts val="0"/>
              </a:spcBef>
              <a:spcAft>
                <a:spcPts val="0"/>
              </a:spcAft>
              <a:buSzPts val="1900"/>
              <a:buNone/>
            </a:pPr>
            <a:endParaRPr sz="1900">
              <a:latin typeface="Consolas"/>
              <a:ea typeface="Consolas"/>
              <a:cs typeface="Consolas"/>
              <a:sym typeface="Consolas"/>
            </a:endParaRPr>
          </a:p>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    System.out.println(“first line”);</a:t>
            </a:r>
            <a:endParaRPr sz="1900">
              <a:latin typeface="Consolas"/>
              <a:ea typeface="Consolas"/>
              <a:cs typeface="Consolas"/>
              <a:sym typeface="Consolas"/>
            </a:endParaRPr>
          </a:p>
          <a:p>
            <a:pPr marL="228600" lvl="0" indent="-50800" algn="l" rtl="0">
              <a:lnSpc>
                <a:spcPct val="90000"/>
              </a:lnSpc>
              <a:spcBef>
                <a:spcPts val="0"/>
              </a:spcBef>
              <a:spcAft>
                <a:spcPts val="0"/>
              </a:spcAft>
              <a:buSzPts val="1900"/>
              <a:buNone/>
            </a:pPr>
            <a:endParaRPr sz="1900">
              <a:latin typeface="Consolas"/>
              <a:ea typeface="Consolas"/>
              <a:cs typeface="Consolas"/>
              <a:sym typeface="Consolas"/>
            </a:endParaRPr>
          </a:p>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    System.out.println(“last line”);</a:t>
            </a:r>
            <a:endParaRPr/>
          </a:p>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a:t>
            </a:r>
            <a:endParaRPr/>
          </a:p>
          <a:p>
            <a:pPr marL="228600" lvl="0" indent="-50800" algn="l" rtl="0">
              <a:lnSpc>
                <a:spcPct val="90000"/>
              </a:lnSpc>
              <a:spcBef>
                <a:spcPts val="0"/>
              </a:spcBef>
              <a:spcAft>
                <a:spcPts val="0"/>
              </a:spcAft>
              <a:buSzPts val="1900"/>
              <a:buNone/>
            </a:pPr>
            <a:endParaRPr sz="1900">
              <a:latin typeface="Consolas"/>
              <a:ea typeface="Consolas"/>
              <a:cs typeface="Consolas"/>
              <a:sym typeface="Consolas"/>
            </a:endParaRPr>
          </a:p>
        </p:txBody>
      </p:sp>
      <p:sp>
        <p:nvSpPr>
          <p:cNvPr id="700" name="Google Shape;700;p68"/>
          <p:cNvSpPr/>
          <p:nvPr/>
        </p:nvSpPr>
        <p:spPr>
          <a:xfrm>
            <a:off x="6152480" y="3161273"/>
            <a:ext cx="763200" cy="2427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68"/>
          <p:cNvSpPr/>
          <p:nvPr/>
        </p:nvSpPr>
        <p:spPr>
          <a:xfrm>
            <a:off x="6149278" y="3640457"/>
            <a:ext cx="763200" cy="2427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68"/>
          <p:cNvSpPr txBox="1"/>
          <p:nvPr/>
        </p:nvSpPr>
        <p:spPr>
          <a:xfrm>
            <a:off x="9228600" y="593366"/>
            <a:ext cx="2067900" cy="13608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 sz="1900" b="0" i="0" u="none" strike="noStrike" cap="none">
                <a:solidFill>
                  <a:srgbClr val="000000"/>
                </a:solidFill>
                <a:latin typeface="Arial"/>
                <a:ea typeface="Arial"/>
                <a:cs typeface="Arial"/>
                <a:sym typeface="Arial"/>
              </a:rPr>
              <a:t>Ignore this parameter for now, we’ll discuss it later this semester</a:t>
            </a:r>
            <a:endParaRPr sz="1400" b="0" i="0" u="none" strike="noStrike" cap="none">
              <a:solidFill>
                <a:srgbClr val="000000"/>
              </a:solidFill>
              <a:latin typeface="Arial"/>
              <a:ea typeface="Arial"/>
              <a:cs typeface="Arial"/>
              <a:sym typeface="Arial"/>
            </a:endParaRPr>
          </a:p>
        </p:txBody>
      </p:sp>
      <p:cxnSp>
        <p:nvCxnSpPr>
          <p:cNvPr id="703" name="Google Shape;703;p68"/>
          <p:cNvCxnSpPr/>
          <p:nvPr/>
        </p:nvCxnSpPr>
        <p:spPr>
          <a:xfrm>
            <a:off x="10036100" y="2144066"/>
            <a:ext cx="106500" cy="471600"/>
          </a:xfrm>
          <a:prstGeom prst="straightConnector1">
            <a:avLst/>
          </a:prstGeom>
          <a:noFill/>
          <a:ln w="9525" cap="flat" cmpd="sng">
            <a:solidFill>
              <a:schemeClr val="dk2"/>
            </a:solidFill>
            <a:prstDash val="solid"/>
            <a:round/>
            <a:headEnd type="none" w="sm" len="sm"/>
            <a:tailEnd type="triangle" w="lg" len="lg"/>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9"/>
                                        </p:tgtEl>
                                        <p:attrNameLst>
                                          <p:attrName>style.visibility</p:attrName>
                                        </p:attrNameLst>
                                      </p:cBhvr>
                                      <p:to>
                                        <p:strVal val="visible"/>
                                      </p:to>
                                    </p:set>
                                    <p:animEffect transition="in" filter="fade">
                                      <p:cBhvr>
                                        <p:cTn id="7" dur="500"/>
                                        <p:tgtEl>
                                          <p:spTgt spid="69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98">
                                            <p:txEl>
                                              <p:pRg st="0" end="0"/>
                                            </p:txEl>
                                          </p:spTgt>
                                        </p:tgtEl>
                                        <p:attrNameLst>
                                          <p:attrName>style.visibility</p:attrName>
                                        </p:attrNameLst>
                                      </p:cBhvr>
                                      <p:to>
                                        <p:strVal val="visible"/>
                                      </p:to>
                                    </p:set>
                                    <p:animEffect transition="in" filter="fade">
                                      <p:cBhvr>
                                        <p:cTn id="12" dur="500"/>
                                        <p:tgtEl>
                                          <p:spTgt spid="69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98">
                                            <p:txEl>
                                              <p:pRg st="1" end="1"/>
                                            </p:txEl>
                                          </p:spTgt>
                                        </p:tgtEl>
                                        <p:attrNameLst>
                                          <p:attrName>style.visibility</p:attrName>
                                        </p:attrNameLst>
                                      </p:cBhvr>
                                      <p:to>
                                        <p:strVal val="visible"/>
                                      </p:to>
                                    </p:set>
                                    <p:animEffect transition="in" filter="fade">
                                      <p:cBhvr>
                                        <p:cTn id="17" dur="500"/>
                                        <p:tgtEl>
                                          <p:spTgt spid="698">
                                            <p:txEl>
                                              <p:pRg st="1" end="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00"/>
                                        </p:tgtEl>
                                        <p:attrNameLst>
                                          <p:attrName>style.visibility</p:attrName>
                                        </p:attrNameLst>
                                      </p:cBhvr>
                                      <p:to>
                                        <p:strVal val="visible"/>
                                      </p:to>
                                    </p:set>
                                    <p:animEffect transition="in" filter="fade">
                                      <p:cBhvr>
                                        <p:cTn id="20" dur="500"/>
                                        <p:tgtEl>
                                          <p:spTgt spid="70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98">
                                            <p:txEl>
                                              <p:pRg st="3" end="3"/>
                                            </p:txEl>
                                          </p:spTgt>
                                        </p:tgtEl>
                                        <p:attrNameLst>
                                          <p:attrName>style.visibility</p:attrName>
                                        </p:attrNameLst>
                                      </p:cBhvr>
                                      <p:to>
                                        <p:strVal val="visible"/>
                                      </p:to>
                                    </p:set>
                                    <p:animEffect transition="in" filter="fade">
                                      <p:cBhvr>
                                        <p:cTn id="25" dur="500"/>
                                        <p:tgtEl>
                                          <p:spTgt spid="698">
                                            <p:txEl>
                                              <p:pRg st="3" end="3"/>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701"/>
                                        </p:tgtEl>
                                        <p:attrNameLst>
                                          <p:attrName>style.visibility</p:attrName>
                                        </p:attrNameLst>
                                      </p:cBhvr>
                                      <p:to>
                                        <p:strVal val="visible"/>
                                      </p:to>
                                    </p:set>
                                    <p:animEffect transition="in" filter="fade">
                                      <p:cBhvr>
                                        <p:cTn id="28" dur="500"/>
                                        <p:tgtEl>
                                          <p:spTgt spid="70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698">
                                            <p:txEl>
                                              <p:pRg st="4" end="4"/>
                                            </p:txEl>
                                          </p:spTgt>
                                        </p:tgtEl>
                                        <p:attrNameLst>
                                          <p:attrName>style.visibility</p:attrName>
                                        </p:attrNameLst>
                                      </p:cBhvr>
                                      <p:to>
                                        <p:strVal val="visible"/>
                                      </p:to>
                                    </p:set>
                                    <p:animEffect transition="in" filter="fade">
                                      <p:cBhvr>
                                        <p:cTn id="33" dur="500"/>
                                        <p:tgtEl>
                                          <p:spTgt spid="698">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702"/>
                                        </p:tgtEl>
                                        <p:attrNameLst>
                                          <p:attrName>style.visibility</p:attrName>
                                        </p:attrNameLst>
                                      </p:cBhvr>
                                      <p:to>
                                        <p:strVal val="visible"/>
                                      </p:to>
                                    </p:set>
                                    <p:animEffect transition="in" filter="fade">
                                      <p:cBhvr>
                                        <p:cTn id="38" dur="500"/>
                                        <p:tgtEl>
                                          <p:spTgt spid="702"/>
                                        </p:tgtEl>
                                      </p:cBhvr>
                                    </p:animEffect>
                                  </p:childTnLst>
                                </p:cTn>
                              </p:par>
                              <p:par>
                                <p:cTn id="39" presetID="10" presetClass="entr" presetSubtype="0" fill="hold" nodeType="withEffect">
                                  <p:stCondLst>
                                    <p:cond delay="0"/>
                                  </p:stCondLst>
                                  <p:childTnLst>
                                    <p:set>
                                      <p:cBhvr>
                                        <p:cTn id="40" dur="1" fill="hold">
                                          <p:stCondLst>
                                            <p:cond delay="0"/>
                                          </p:stCondLst>
                                        </p:cTn>
                                        <p:tgtEl>
                                          <p:spTgt spid="703"/>
                                        </p:tgtEl>
                                        <p:attrNameLst>
                                          <p:attrName>style.visibility</p:attrName>
                                        </p:attrNameLst>
                                      </p:cBhvr>
                                      <p:to>
                                        <p:strVal val="visible"/>
                                      </p:to>
                                    </p:set>
                                    <p:animEffect transition="in" filter="fade">
                                      <p:cBhvr>
                                        <p:cTn id="41" dur="500"/>
                                        <p:tgtEl>
                                          <p:spTgt spid="7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69"/>
          <p:cNvSpPr txBox="1">
            <a:spLocks noGrp="1"/>
          </p:cNvSpPr>
          <p:nvPr>
            <p:ph type="title"/>
          </p:nvPr>
        </p:nvSpPr>
        <p:spPr>
          <a:xfrm>
            <a:off x="609600" y="274637"/>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3600"/>
              <a:buNone/>
            </a:pPr>
            <a:r>
              <a:rPr lang="en" b="1"/>
              <a:t>Example:</a:t>
            </a:r>
            <a:r>
              <a:rPr lang="en"/>
              <a:t> Baking Cookies</a:t>
            </a:r>
            <a:endParaRPr/>
          </a:p>
        </p:txBody>
      </p:sp>
      <p:sp>
        <p:nvSpPr>
          <p:cNvPr id="709" name="Google Shape;709;p69"/>
          <p:cNvSpPr txBox="1">
            <a:spLocks noGrp="1"/>
          </p:cNvSpPr>
          <p:nvPr>
            <p:ph type="body" idx="1"/>
          </p:nvPr>
        </p:nvSpPr>
        <p:spPr>
          <a:xfrm>
            <a:off x="538150" y="1600200"/>
            <a:ext cx="7010700" cy="4967700"/>
          </a:xfrm>
          <a:prstGeom prst="rect">
            <a:avLst/>
          </a:prstGeom>
          <a:noFill/>
          <a:ln>
            <a:noFill/>
          </a:ln>
        </p:spPr>
        <p:txBody>
          <a:bodyPr spcFirstLastPara="1" wrap="square" lIns="121900" tIns="121900" rIns="121900" bIns="121900" anchor="t" anchorCtr="0">
            <a:noAutofit/>
          </a:bodyPr>
          <a:lstStyle/>
          <a:p>
            <a:pPr marL="609600" lvl="0" indent="-476250" algn="l" rtl="0">
              <a:lnSpc>
                <a:spcPct val="90000"/>
              </a:lnSpc>
              <a:spcBef>
                <a:spcPts val="0"/>
              </a:spcBef>
              <a:spcAft>
                <a:spcPts val="0"/>
              </a:spcAft>
              <a:buSzPts val="3200"/>
              <a:buFont typeface="Merriweather Sans"/>
              <a:buChar char="●"/>
            </a:pPr>
            <a:r>
              <a:rPr lang="en"/>
              <a:t>Some of your TAs are trying to bake cookies for a grading meeting</a:t>
            </a:r>
            <a:endParaRPr/>
          </a:p>
          <a:p>
            <a:pPr marL="1219200" lvl="1" indent="-457200" algn="l" rtl="0">
              <a:lnSpc>
                <a:spcPct val="100000"/>
              </a:lnSpc>
              <a:spcBef>
                <a:spcPts val="1200"/>
              </a:spcBef>
              <a:spcAft>
                <a:spcPts val="0"/>
              </a:spcAft>
              <a:buSzPts val="2800"/>
              <a:buChar char="o"/>
            </a:pPr>
            <a:r>
              <a:rPr lang="en" sz="2800"/>
              <a:t>they’ve decided to make The Office cookies, the HTAs’ favorite kind</a:t>
            </a:r>
            <a:endParaRPr/>
          </a:p>
          <a:p>
            <a:pPr marL="609600" lvl="0" indent="-476250" algn="l" rtl="0">
              <a:lnSpc>
                <a:spcPct val="90000"/>
              </a:lnSpc>
              <a:spcBef>
                <a:spcPts val="1200"/>
              </a:spcBef>
              <a:spcAft>
                <a:spcPts val="0"/>
              </a:spcAft>
              <a:buSzPts val="3200"/>
              <a:buFont typeface="Merriweather Sans"/>
              <a:buChar char="●"/>
            </a:pPr>
            <a:r>
              <a:rPr lang="en"/>
              <a:t>Let’s write a program that will have a baker make a batch of cookies</a:t>
            </a:r>
            <a:endParaRPr/>
          </a:p>
        </p:txBody>
      </p:sp>
      <p:pic>
        <p:nvPicPr>
          <p:cNvPr id="710" name="Google Shape;710;p69"/>
          <p:cNvPicPr preferRelativeResize="0"/>
          <p:nvPr/>
        </p:nvPicPr>
        <p:blipFill rotWithShape="1">
          <a:blip r:embed="rId3">
            <a:alphaModFix/>
          </a:blip>
          <a:srcRect l="26497"/>
          <a:stretch/>
        </p:blipFill>
        <p:spPr>
          <a:xfrm>
            <a:off x="7548725" y="1785813"/>
            <a:ext cx="3800126" cy="368112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9">
                                            <p:txEl>
                                              <p:pRg st="0" end="0"/>
                                            </p:txEl>
                                          </p:spTgt>
                                        </p:tgtEl>
                                        <p:attrNameLst>
                                          <p:attrName>style.visibility</p:attrName>
                                        </p:attrNameLst>
                                      </p:cBhvr>
                                      <p:to>
                                        <p:strVal val="visible"/>
                                      </p:to>
                                    </p:set>
                                    <p:animEffect transition="in" filter="fade">
                                      <p:cBhvr>
                                        <p:cTn id="7" dur="500"/>
                                        <p:tgtEl>
                                          <p:spTgt spid="70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09">
                                            <p:txEl>
                                              <p:pRg st="1" end="1"/>
                                            </p:txEl>
                                          </p:spTgt>
                                        </p:tgtEl>
                                        <p:attrNameLst>
                                          <p:attrName>style.visibility</p:attrName>
                                        </p:attrNameLst>
                                      </p:cBhvr>
                                      <p:to>
                                        <p:strVal val="visible"/>
                                      </p:to>
                                    </p:set>
                                    <p:animEffect transition="in" filter="fade">
                                      <p:cBhvr>
                                        <p:cTn id="12" dur="500"/>
                                        <p:tgtEl>
                                          <p:spTgt spid="70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09">
                                            <p:txEl>
                                              <p:pRg st="2" end="2"/>
                                            </p:txEl>
                                          </p:spTgt>
                                        </p:tgtEl>
                                        <p:attrNameLst>
                                          <p:attrName>style.visibility</p:attrName>
                                        </p:attrNameLst>
                                      </p:cBhvr>
                                      <p:to>
                                        <p:strVal val="visible"/>
                                      </p:to>
                                    </p:set>
                                    <p:animEffect transition="in" filter="fade">
                                      <p:cBhvr>
                                        <p:cTn id="17" dur="500"/>
                                        <p:tgtEl>
                                          <p:spTgt spid="70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70"/>
          <p:cNvSpPr txBox="1">
            <a:spLocks noGrp="1"/>
          </p:cNvSpPr>
          <p:nvPr>
            <p:ph type="title"/>
          </p:nvPr>
        </p:nvSpPr>
        <p:spPr>
          <a:xfrm>
            <a:off x="609600" y="274637"/>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3600"/>
              <a:buNone/>
            </a:pPr>
            <a:r>
              <a:rPr lang="en" dirty="0"/>
              <a:t>The </a:t>
            </a:r>
            <a:r>
              <a:rPr lang="en" dirty="0" err="1">
                <a:solidFill>
                  <a:srgbClr val="0000FF"/>
                </a:solidFill>
                <a:latin typeface="Consolas" panose="020B0609020204030204" pitchFamily="49" charset="0"/>
                <a:cs typeface="Consolas" panose="020B0609020204030204" pitchFamily="49" charset="0"/>
                <a:sym typeface="Courier New"/>
              </a:rPr>
              <a:t>m</a:t>
            </a:r>
            <a:r>
              <a:rPr lang="en" dirty="0" err="1">
                <a:solidFill>
                  <a:srgbClr val="0000FF"/>
                </a:solidFill>
                <a:latin typeface="Consolas" panose="020B0609020204030204" pitchFamily="49" charset="0"/>
                <a:ea typeface="Courier New"/>
                <a:cs typeface="Consolas" panose="020B0609020204030204" pitchFamily="49" charset="0"/>
                <a:sym typeface="Courier New"/>
              </a:rPr>
              <a:t>akeCookies</a:t>
            </a:r>
            <a:r>
              <a:rPr lang="en" dirty="0">
                <a:solidFill>
                  <a:srgbClr val="0000FF"/>
                </a:solidFill>
                <a:latin typeface="Consolas" panose="020B0609020204030204" pitchFamily="49" charset="0"/>
                <a:ea typeface="Courier New"/>
                <a:cs typeface="Consolas" panose="020B0609020204030204" pitchFamily="49" charset="0"/>
                <a:sym typeface="Courier New"/>
              </a:rPr>
              <a:t>() </a:t>
            </a:r>
            <a:r>
              <a:rPr lang="en" dirty="0"/>
              <a:t>Method</a:t>
            </a:r>
            <a:endParaRPr dirty="0"/>
          </a:p>
        </p:txBody>
      </p:sp>
      <p:sp>
        <p:nvSpPr>
          <p:cNvPr id="716" name="Google Shape;716;p70"/>
          <p:cNvSpPr txBox="1">
            <a:spLocks noGrp="1"/>
          </p:cNvSpPr>
          <p:nvPr>
            <p:ph type="body" idx="1"/>
          </p:nvPr>
        </p:nvSpPr>
        <p:spPr>
          <a:xfrm>
            <a:off x="609600" y="1037674"/>
            <a:ext cx="11149281" cy="5323090"/>
          </a:xfrm>
          <a:prstGeom prst="rect">
            <a:avLst/>
          </a:prstGeom>
          <a:noFill/>
          <a:ln>
            <a:noFill/>
          </a:ln>
        </p:spPr>
        <p:txBody>
          <a:bodyPr spcFirstLastPara="1" wrap="square" lIns="121900" tIns="121900" rIns="121900" bIns="121900" anchor="t" anchorCtr="0">
            <a:noAutofit/>
          </a:bodyPr>
          <a:lstStyle/>
          <a:p>
            <a:pPr marL="762000" lvl="0" indent="-457200" algn="l" rtl="0">
              <a:lnSpc>
                <a:spcPct val="90000"/>
              </a:lnSpc>
              <a:spcBef>
                <a:spcPts val="0"/>
              </a:spcBef>
              <a:spcAft>
                <a:spcPts val="0"/>
              </a:spcAft>
              <a:buSzPts val="2800"/>
              <a:buFont typeface="Merriweather Sans"/>
              <a:buChar char="●"/>
            </a:pPr>
            <a:r>
              <a:rPr lang="en" sz="2800" dirty="0"/>
              <a:t>First, let’s define a method to make cookies, in the </a:t>
            </a:r>
            <a:r>
              <a:rPr lang="en" sz="2800" dirty="0">
                <a:solidFill>
                  <a:srgbClr val="0000FF"/>
                </a:solidFill>
                <a:latin typeface="Consolas"/>
                <a:ea typeface="Consolas"/>
                <a:cs typeface="Consolas"/>
                <a:sym typeface="Consolas"/>
              </a:rPr>
              <a:t>Baker </a:t>
            </a:r>
            <a:r>
              <a:rPr lang="en" sz="2800" dirty="0"/>
              <a:t>class</a:t>
            </a:r>
            <a:endParaRPr sz="2800" dirty="0">
              <a:solidFill>
                <a:schemeClr val="dk1"/>
              </a:solidFill>
            </a:endParaRPr>
          </a:p>
          <a:p>
            <a:pPr marL="1257300" lvl="1" indent="-342900" algn="l" rtl="0">
              <a:lnSpc>
                <a:spcPct val="100000"/>
              </a:lnSpc>
              <a:spcBef>
                <a:spcPts val="0"/>
              </a:spcBef>
              <a:spcAft>
                <a:spcPts val="0"/>
              </a:spcAft>
              <a:buSzPts val="2400"/>
              <a:buFont typeface="Courier New"/>
              <a:buChar char="o"/>
            </a:pPr>
            <a:r>
              <a:rPr lang="en" dirty="0">
                <a:solidFill>
                  <a:srgbClr val="0000FF"/>
                </a:solidFill>
                <a:latin typeface="Consolas"/>
                <a:ea typeface="Consolas"/>
                <a:cs typeface="Consolas"/>
                <a:sym typeface="Consolas"/>
              </a:rPr>
              <a:t>public void </a:t>
            </a:r>
            <a:r>
              <a:rPr lang="en" dirty="0" err="1">
                <a:solidFill>
                  <a:srgbClr val="0000FF"/>
                </a:solidFill>
                <a:latin typeface="Consolas"/>
                <a:ea typeface="Consolas"/>
                <a:cs typeface="Consolas"/>
                <a:sym typeface="Consolas"/>
              </a:rPr>
              <a:t>makeCookies</a:t>
            </a:r>
            <a:r>
              <a:rPr lang="en" dirty="0">
                <a:solidFill>
                  <a:srgbClr val="0000FF"/>
                </a:solidFill>
                <a:latin typeface="Consolas"/>
                <a:ea typeface="Consolas"/>
                <a:cs typeface="Consolas"/>
                <a:sym typeface="Consolas"/>
              </a:rPr>
              <a:t>()</a:t>
            </a:r>
            <a:endParaRPr dirty="0">
              <a:solidFill>
                <a:srgbClr val="0000FF"/>
              </a:solidFill>
              <a:latin typeface="Consolas"/>
              <a:ea typeface="Consolas"/>
              <a:cs typeface="Consolas"/>
              <a:sym typeface="Consolas"/>
            </a:endParaRPr>
          </a:p>
          <a:p>
            <a:pPr marL="762000" lvl="0" indent="-457200" algn="l" rtl="0">
              <a:lnSpc>
                <a:spcPct val="90000"/>
              </a:lnSpc>
              <a:spcBef>
                <a:spcPts val="0"/>
              </a:spcBef>
              <a:spcAft>
                <a:spcPts val="0"/>
              </a:spcAft>
              <a:buSzPts val="2800"/>
              <a:buFont typeface="Merriweather Sans"/>
              <a:buChar char="●"/>
            </a:pPr>
            <a:r>
              <a:rPr lang="en" sz="2800" dirty="0"/>
              <a:t>What are the steps of making cookies?</a:t>
            </a:r>
            <a:endParaRPr sz="2800" dirty="0">
              <a:solidFill>
                <a:schemeClr val="dk1"/>
              </a:solidFill>
            </a:endParaRPr>
          </a:p>
          <a:p>
            <a:pPr marL="1219200" lvl="1" indent="-304800" algn="l" rtl="0">
              <a:lnSpc>
                <a:spcPct val="100000"/>
              </a:lnSpc>
              <a:spcBef>
                <a:spcPts val="0"/>
              </a:spcBef>
              <a:spcAft>
                <a:spcPts val="0"/>
              </a:spcAft>
              <a:buSzPts val="2400"/>
              <a:buChar char="o"/>
            </a:pPr>
            <a:r>
              <a:rPr lang="en" dirty="0"/>
              <a:t>combine wet ingredients (and sugars) in one bowl</a:t>
            </a:r>
            <a:endParaRPr dirty="0">
              <a:solidFill>
                <a:schemeClr val="dk1"/>
              </a:solidFill>
            </a:endParaRPr>
          </a:p>
          <a:p>
            <a:pPr marL="1828800" lvl="2" indent="-304800" algn="l" rtl="0">
              <a:lnSpc>
                <a:spcPct val="90000"/>
              </a:lnSpc>
              <a:spcBef>
                <a:spcPts val="0"/>
              </a:spcBef>
              <a:spcAft>
                <a:spcPts val="0"/>
              </a:spcAft>
              <a:buSzPts val="2200"/>
              <a:buChar char="▪"/>
            </a:pPr>
            <a:r>
              <a:rPr lang="en" sz="2200" dirty="0"/>
              <a:t>mix this</a:t>
            </a:r>
            <a:endParaRPr sz="2200" dirty="0">
              <a:solidFill>
                <a:schemeClr val="dk1"/>
              </a:solidFill>
            </a:endParaRPr>
          </a:p>
          <a:p>
            <a:pPr marL="1219200" lvl="1" indent="-304800" algn="l" rtl="0">
              <a:lnSpc>
                <a:spcPct val="100000"/>
              </a:lnSpc>
              <a:spcBef>
                <a:spcPts val="0"/>
              </a:spcBef>
              <a:spcAft>
                <a:spcPts val="0"/>
              </a:spcAft>
              <a:buSzPts val="2400"/>
              <a:buChar char="o"/>
            </a:pPr>
            <a:r>
              <a:rPr lang="en" dirty="0"/>
              <a:t>combine dry ingredients in another bowl, and mix</a:t>
            </a:r>
            <a:endParaRPr dirty="0">
              <a:solidFill>
                <a:schemeClr val="dk1"/>
              </a:solidFill>
            </a:endParaRPr>
          </a:p>
          <a:p>
            <a:pPr marL="1219200" lvl="1" indent="-304800" algn="l" rtl="0">
              <a:lnSpc>
                <a:spcPct val="100000"/>
              </a:lnSpc>
              <a:spcBef>
                <a:spcPts val="0"/>
              </a:spcBef>
              <a:spcAft>
                <a:spcPts val="0"/>
              </a:spcAft>
              <a:buSzPts val="2400"/>
              <a:buChar char="o"/>
            </a:pPr>
            <a:r>
              <a:rPr lang="en" dirty="0"/>
              <a:t>combine wet and dry ingredient bowls</a:t>
            </a:r>
            <a:endParaRPr dirty="0">
              <a:solidFill>
                <a:schemeClr val="dk1"/>
              </a:solidFill>
            </a:endParaRPr>
          </a:p>
          <a:p>
            <a:pPr marL="1219200" lvl="1" indent="-304800" algn="l" rtl="0">
              <a:lnSpc>
                <a:spcPct val="100000"/>
              </a:lnSpc>
              <a:spcBef>
                <a:spcPts val="0"/>
              </a:spcBef>
              <a:spcAft>
                <a:spcPts val="0"/>
              </a:spcAft>
              <a:buSzPts val="2400"/>
              <a:buChar char="o"/>
            </a:pPr>
            <a:r>
              <a:rPr lang="en" dirty="0"/>
              <a:t>form balls of dough</a:t>
            </a:r>
            <a:endParaRPr dirty="0">
              <a:solidFill>
                <a:schemeClr val="dk1"/>
              </a:solidFill>
            </a:endParaRPr>
          </a:p>
          <a:p>
            <a:pPr marL="1219200" lvl="1" indent="-304800" algn="l" rtl="0">
              <a:lnSpc>
                <a:spcPct val="100000"/>
              </a:lnSpc>
              <a:spcBef>
                <a:spcPts val="0"/>
              </a:spcBef>
              <a:spcAft>
                <a:spcPts val="0"/>
              </a:spcAft>
              <a:buSzPts val="2400"/>
              <a:buChar char="o"/>
            </a:pPr>
            <a:r>
              <a:rPr lang="en" dirty="0"/>
              <a:t>bake for 10 minutes</a:t>
            </a:r>
            <a:endParaRPr dirty="0">
              <a:solidFill>
                <a:schemeClr val="dk1"/>
              </a:solidFill>
            </a:endParaRPr>
          </a:p>
          <a:p>
            <a:pPr marL="1219200" lvl="1" indent="-304800" algn="l" rtl="0">
              <a:lnSpc>
                <a:spcPct val="100000"/>
              </a:lnSpc>
              <a:spcBef>
                <a:spcPts val="0"/>
              </a:spcBef>
              <a:spcAft>
                <a:spcPts val="0"/>
              </a:spcAft>
              <a:buSzPts val="2400"/>
              <a:buChar char="o"/>
            </a:pPr>
            <a:r>
              <a:rPr lang="en" dirty="0"/>
              <a:t>sometime before baking, preheat oven to 400º</a:t>
            </a:r>
            <a:endParaRPr dirty="0"/>
          </a:p>
          <a:p>
            <a:pPr marL="1219200" lvl="1" indent="-215900" algn="l" rtl="0">
              <a:lnSpc>
                <a:spcPct val="100000"/>
              </a:lnSpc>
              <a:spcBef>
                <a:spcPts val="0"/>
              </a:spcBef>
              <a:spcAft>
                <a:spcPts val="0"/>
              </a:spcAft>
              <a:buSzPts val="1400"/>
              <a:buNone/>
            </a:pPr>
            <a:endParaRPr sz="1400" dirty="0">
              <a:solidFill>
                <a:schemeClr val="dk1"/>
              </a:solidFill>
            </a:endParaRPr>
          </a:p>
          <a:p>
            <a:pPr marL="762000" lvl="0" indent="-457200" algn="l" rtl="0">
              <a:lnSpc>
                <a:spcPct val="90000"/>
              </a:lnSpc>
              <a:spcBef>
                <a:spcPts val="0"/>
              </a:spcBef>
              <a:spcAft>
                <a:spcPts val="0"/>
              </a:spcAft>
              <a:buSzPts val="2800"/>
              <a:buFont typeface="Merriweather Sans"/>
              <a:buChar char="●"/>
            </a:pPr>
            <a:r>
              <a:rPr lang="en" sz="2800" dirty="0"/>
              <a:t>Order is </a:t>
            </a:r>
            <a:r>
              <a:rPr lang="en" sz="2800" i="1" dirty="0"/>
              <a:t>not fixed</a:t>
            </a:r>
            <a:r>
              <a:rPr lang="en" sz="2800" dirty="0"/>
              <a:t>, but some steps must be done before others</a:t>
            </a:r>
            <a:endParaRPr sz="2800" dirty="0">
              <a:solidFill>
                <a:schemeClr val="dk1"/>
              </a:solidFill>
            </a:endParaRPr>
          </a:p>
          <a:p>
            <a:pPr marL="762000" lvl="0" indent="-457200" algn="l" rtl="0">
              <a:lnSpc>
                <a:spcPct val="90000"/>
              </a:lnSpc>
              <a:spcBef>
                <a:spcPts val="0"/>
              </a:spcBef>
              <a:spcAft>
                <a:spcPts val="0"/>
              </a:spcAft>
              <a:buSzPts val="2800"/>
              <a:buFont typeface="Merriweather Sans"/>
              <a:buChar char="●"/>
            </a:pPr>
            <a:r>
              <a:rPr lang="en" sz="2800" dirty="0"/>
              <a:t>Let’s write methods for these steps and call them in order in </a:t>
            </a:r>
            <a:r>
              <a:rPr lang="en" sz="2800" dirty="0" err="1">
                <a:solidFill>
                  <a:srgbClr val="0000FF"/>
                </a:solidFill>
                <a:latin typeface="Consolas"/>
                <a:cs typeface="Consolas"/>
                <a:sym typeface="Consolas"/>
              </a:rPr>
              <a:t>m</a:t>
            </a:r>
            <a:r>
              <a:rPr lang="en" sz="2800" dirty="0" err="1">
                <a:solidFill>
                  <a:srgbClr val="0000FF"/>
                </a:solidFill>
                <a:latin typeface="Consolas"/>
                <a:ea typeface="Consolas"/>
                <a:cs typeface="Consolas"/>
                <a:sym typeface="Consolas"/>
              </a:rPr>
              <a:t>akeCookies</a:t>
            </a:r>
            <a:r>
              <a:rPr lang="en" sz="2800" dirty="0">
                <a:solidFill>
                  <a:srgbClr val="0000FF"/>
                </a:solidFill>
                <a:latin typeface="Consolas"/>
                <a:ea typeface="Consolas"/>
                <a:cs typeface="Consolas"/>
                <a:sym typeface="Consolas"/>
              </a:rPr>
              <a:t>()</a:t>
            </a:r>
            <a:endParaRPr sz="2800" dirty="0">
              <a:solidFill>
                <a:schemeClr val="dk1"/>
              </a:solidFill>
              <a:latin typeface="Consolas"/>
              <a:ea typeface="Consolas"/>
              <a:cs typeface="Consolas"/>
              <a:sym typeface="Consola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6">
                                            <p:txEl>
                                              <p:pRg st="0" end="0"/>
                                            </p:txEl>
                                          </p:spTgt>
                                        </p:tgtEl>
                                        <p:attrNameLst>
                                          <p:attrName>style.visibility</p:attrName>
                                        </p:attrNameLst>
                                      </p:cBhvr>
                                      <p:to>
                                        <p:strVal val="visible"/>
                                      </p:to>
                                    </p:set>
                                    <p:animEffect transition="in" filter="fade">
                                      <p:cBhvr>
                                        <p:cTn id="7" dur="500"/>
                                        <p:tgtEl>
                                          <p:spTgt spid="7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6">
                                            <p:txEl>
                                              <p:pRg st="1" end="1"/>
                                            </p:txEl>
                                          </p:spTgt>
                                        </p:tgtEl>
                                        <p:attrNameLst>
                                          <p:attrName>style.visibility</p:attrName>
                                        </p:attrNameLst>
                                      </p:cBhvr>
                                      <p:to>
                                        <p:strVal val="visible"/>
                                      </p:to>
                                    </p:set>
                                    <p:animEffect transition="in" filter="fade">
                                      <p:cBhvr>
                                        <p:cTn id="12" dur="500"/>
                                        <p:tgtEl>
                                          <p:spTgt spid="71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16">
                                            <p:txEl>
                                              <p:pRg st="2" end="2"/>
                                            </p:txEl>
                                          </p:spTgt>
                                        </p:tgtEl>
                                        <p:attrNameLst>
                                          <p:attrName>style.visibility</p:attrName>
                                        </p:attrNameLst>
                                      </p:cBhvr>
                                      <p:to>
                                        <p:strVal val="visible"/>
                                      </p:to>
                                    </p:set>
                                    <p:animEffect transition="in" filter="fade">
                                      <p:cBhvr>
                                        <p:cTn id="17" dur="500"/>
                                        <p:tgtEl>
                                          <p:spTgt spid="71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16">
                                            <p:txEl>
                                              <p:pRg st="3" end="3"/>
                                            </p:txEl>
                                          </p:spTgt>
                                        </p:tgtEl>
                                        <p:attrNameLst>
                                          <p:attrName>style.visibility</p:attrName>
                                        </p:attrNameLst>
                                      </p:cBhvr>
                                      <p:to>
                                        <p:strVal val="visible"/>
                                      </p:to>
                                    </p:set>
                                    <p:animEffect transition="in" filter="fade">
                                      <p:cBhvr>
                                        <p:cTn id="22" dur="500"/>
                                        <p:tgtEl>
                                          <p:spTgt spid="716">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716">
                                            <p:txEl>
                                              <p:pRg st="4" end="4"/>
                                            </p:txEl>
                                          </p:spTgt>
                                        </p:tgtEl>
                                        <p:attrNameLst>
                                          <p:attrName>style.visibility</p:attrName>
                                        </p:attrNameLst>
                                      </p:cBhvr>
                                      <p:to>
                                        <p:strVal val="visible"/>
                                      </p:to>
                                    </p:set>
                                    <p:animEffect transition="in" filter="fade">
                                      <p:cBhvr>
                                        <p:cTn id="25" dur="500"/>
                                        <p:tgtEl>
                                          <p:spTgt spid="716">
                                            <p:txEl>
                                              <p:pRg st="4" end="4"/>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716">
                                            <p:txEl>
                                              <p:pRg st="5" end="5"/>
                                            </p:txEl>
                                          </p:spTgt>
                                        </p:tgtEl>
                                        <p:attrNameLst>
                                          <p:attrName>style.visibility</p:attrName>
                                        </p:attrNameLst>
                                      </p:cBhvr>
                                      <p:to>
                                        <p:strVal val="visible"/>
                                      </p:to>
                                    </p:set>
                                    <p:animEffect transition="in" filter="fade">
                                      <p:cBhvr>
                                        <p:cTn id="28" dur="500"/>
                                        <p:tgtEl>
                                          <p:spTgt spid="716">
                                            <p:txEl>
                                              <p:pRg st="5" end="5"/>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716">
                                            <p:txEl>
                                              <p:pRg st="6" end="6"/>
                                            </p:txEl>
                                          </p:spTgt>
                                        </p:tgtEl>
                                        <p:attrNameLst>
                                          <p:attrName>style.visibility</p:attrName>
                                        </p:attrNameLst>
                                      </p:cBhvr>
                                      <p:to>
                                        <p:strVal val="visible"/>
                                      </p:to>
                                    </p:set>
                                    <p:animEffect transition="in" filter="fade">
                                      <p:cBhvr>
                                        <p:cTn id="31" dur="500"/>
                                        <p:tgtEl>
                                          <p:spTgt spid="716">
                                            <p:txEl>
                                              <p:pRg st="6" end="6"/>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716">
                                            <p:txEl>
                                              <p:pRg st="7" end="7"/>
                                            </p:txEl>
                                          </p:spTgt>
                                        </p:tgtEl>
                                        <p:attrNameLst>
                                          <p:attrName>style.visibility</p:attrName>
                                        </p:attrNameLst>
                                      </p:cBhvr>
                                      <p:to>
                                        <p:strVal val="visible"/>
                                      </p:to>
                                    </p:set>
                                    <p:animEffect transition="in" filter="fade">
                                      <p:cBhvr>
                                        <p:cTn id="34" dur="500"/>
                                        <p:tgtEl>
                                          <p:spTgt spid="716">
                                            <p:txEl>
                                              <p:pRg st="7" end="7"/>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716">
                                            <p:txEl>
                                              <p:pRg st="8" end="8"/>
                                            </p:txEl>
                                          </p:spTgt>
                                        </p:tgtEl>
                                        <p:attrNameLst>
                                          <p:attrName>style.visibility</p:attrName>
                                        </p:attrNameLst>
                                      </p:cBhvr>
                                      <p:to>
                                        <p:strVal val="visible"/>
                                      </p:to>
                                    </p:set>
                                    <p:animEffect transition="in" filter="fade">
                                      <p:cBhvr>
                                        <p:cTn id="37" dur="500"/>
                                        <p:tgtEl>
                                          <p:spTgt spid="716">
                                            <p:txEl>
                                              <p:pRg st="8" end="8"/>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716">
                                            <p:txEl>
                                              <p:pRg st="9" end="9"/>
                                            </p:txEl>
                                          </p:spTgt>
                                        </p:tgtEl>
                                        <p:attrNameLst>
                                          <p:attrName>style.visibility</p:attrName>
                                        </p:attrNameLst>
                                      </p:cBhvr>
                                      <p:to>
                                        <p:strVal val="visible"/>
                                      </p:to>
                                    </p:set>
                                    <p:animEffect transition="in" filter="fade">
                                      <p:cBhvr>
                                        <p:cTn id="40" dur="500"/>
                                        <p:tgtEl>
                                          <p:spTgt spid="716">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716">
                                            <p:txEl>
                                              <p:pRg st="11" end="11"/>
                                            </p:txEl>
                                          </p:spTgt>
                                        </p:tgtEl>
                                        <p:attrNameLst>
                                          <p:attrName>style.visibility</p:attrName>
                                        </p:attrNameLst>
                                      </p:cBhvr>
                                      <p:to>
                                        <p:strVal val="visible"/>
                                      </p:to>
                                    </p:set>
                                    <p:animEffect transition="in" filter="fade">
                                      <p:cBhvr>
                                        <p:cTn id="45" dur="500"/>
                                        <p:tgtEl>
                                          <p:spTgt spid="716">
                                            <p:txEl>
                                              <p:pRg st="11" end="11"/>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716">
                                            <p:txEl>
                                              <p:pRg st="12" end="12"/>
                                            </p:txEl>
                                          </p:spTgt>
                                        </p:tgtEl>
                                        <p:attrNameLst>
                                          <p:attrName>style.visibility</p:attrName>
                                        </p:attrNameLst>
                                      </p:cBhvr>
                                      <p:to>
                                        <p:strVal val="visible"/>
                                      </p:to>
                                    </p:set>
                                    <p:animEffect transition="in" filter="fade">
                                      <p:cBhvr>
                                        <p:cTn id="50" dur="500"/>
                                        <p:tgtEl>
                                          <p:spTgt spid="71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Google Shape;721;p71"/>
          <p:cNvSpPr txBox="1">
            <a:spLocks noGrp="1"/>
          </p:cNvSpPr>
          <p:nvPr>
            <p:ph type="title"/>
          </p:nvPr>
        </p:nvSpPr>
        <p:spPr>
          <a:xfrm>
            <a:off x="609600" y="274637"/>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3600"/>
              <a:buNone/>
            </a:pPr>
            <a:r>
              <a:rPr lang="en"/>
              <a:t>Defining the Baker Class</a:t>
            </a:r>
            <a:endParaRPr/>
          </a:p>
        </p:txBody>
      </p:sp>
      <p:sp>
        <p:nvSpPr>
          <p:cNvPr id="722" name="Google Shape;722;p71"/>
          <p:cNvSpPr txBox="1">
            <a:spLocks noGrp="1"/>
          </p:cNvSpPr>
          <p:nvPr>
            <p:ph type="body" idx="1"/>
          </p:nvPr>
        </p:nvSpPr>
        <p:spPr>
          <a:xfrm>
            <a:off x="314960" y="1036320"/>
            <a:ext cx="11267439" cy="5531453"/>
          </a:xfrm>
          <a:prstGeom prst="rect">
            <a:avLst/>
          </a:prstGeom>
          <a:noFill/>
          <a:ln>
            <a:noFill/>
          </a:ln>
        </p:spPr>
        <p:txBody>
          <a:bodyPr spcFirstLastPara="1" wrap="square" lIns="121900" tIns="121900" rIns="121900" bIns="121900" anchor="t" anchorCtr="0">
            <a:noAutofit/>
          </a:bodyPr>
          <a:lstStyle/>
          <a:p>
            <a:pPr marL="609600" lvl="0" indent="-457200" algn="l" rtl="0">
              <a:lnSpc>
                <a:spcPct val="90000"/>
              </a:lnSpc>
              <a:spcBef>
                <a:spcPts val="0"/>
              </a:spcBef>
              <a:spcAft>
                <a:spcPts val="0"/>
              </a:spcAft>
              <a:buSzPts val="2400"/>
              <a:buFont typeface="Merriweather Sans"/>
              <a:buChar char="●"/>
            </a:pPr>
            <a:r>
              <a:rPr lang="en" sz="2400" dirty="0"/>
              <a:t>First, here are more methods of the </a:t>
            </a:r>
            <a:r>
              <a:rPr lang="en" sz="2400" dirty="0">
                <a:solidFill>
                  <a:srgbClr val="0000FF"/>
                </a:solidFill>
                <a:latin typeface="Consolas"/>
                <a:ea typeface="Consolas"/>
                <a:cs typeface="Consolas"/>
                <a:sym typeface="Consolas"/>
              </a:rPr>
              <a:t>Baker</a:t>
            </a:r>
            <a:r>
              <a:rPr lang="en" sz="2400" dirty="0"/>
              <a:t> class - method definitions are elided.  Method definitions can occur in any order in the class</a:t>
            </a:r>
            <a:endParaRPr dirty="0"/>
          </a:p>
          <a:p>
            <a:pPr marL="927100" lvl="0" indent="-927100" algn="l" rtl="0">
              <a:lnSpc>
                <a:spcPct val="90000"/>
              </a:lnSpc>
              <a:spcBef>
                <a:spcPts val="0"/>
              </a:spcBef>
              <a:spcAft>
                <a:spcPts val="0"/>
              </a:spcAft>
              <a:buSzPts val="1600"/>
              <a:buNone/>
            </a:pPr>
            <a:endParaRPr sz="1600" dirty="0">
              <a:latin typeface="Consolas"/>
              <a:ea typeface="Consolas"/>
              <a:cs typeface="Consolas"/>
              <a:sym typeface="Consolas"/>
            </a:endParaRPr>
          </a:p>
          <a:p>
            <a:pPr marL="927100" lvl="0" indent="-927100" algn="l" rtl="0">
              <a:lnSpc>
                <a:spcPct val="90000"/>
              </a:lnSpc>
              <a:spcBef>
                <a:spcPts val="0"/>
              </a:spcBef>
              <a:spcAft>
                <a:spcPts val="0"/>
              </a:spcAft>
              <a:buSzPts val="1600"/>
              <a:buNone/>
            </a:pPr>
            <a:r>
              <a:rPr lang="en" sz="1600" dirty="0">
                <a:latin typeface="Consolas"/>
                <a:ea typeface="Consolas"/>
                <a:cs typeface="Consolas"/>
                <a:sym typeface="Consolas"/>
              </a:rPr>
              <a:t>public class Baker {</a:t>
            </a:r>
            <a:endParaRPr dirty="0"/>
          </a:p>
          <a:p>
            <a:pPr marL="927100" lvl="0" indent="-927100" algn="l" rtl="0">
              <a:lnSpc>
                <a:spcPct val="90000"/>
              </a:lnSpc>
              <a:spcBef>
                <a:spcPts val="0"/>
              </a:spcBef>
              <a:spcAft>
                <a:spcPts val="0"/>
              </a:spcAft>
              <a:buSzPts val="1600"/>
              <a:buNone/>
            </a:pPr>
            <a:endParaRPr sz="1600" dirty="0">
              <a:latin typeface="Consolas"/>
              <a:ea typeface="Consolas"/>
              <a:cs typeface="Consolas"/>
              <a:sym typeface="Consolas"/>
            </a:endParaRPr>
          </a:p>
          <a:p>
            <a:pPr marL="927100" lvl="0" indent="-927100" algn="l" rtl="0">
              <a:lnSpc>
                <a:spcPct val="90000"/>
              </a:lnSpc>
              <a:spcBef>
                <a:spcPts val="0"/>
              </a:spcBef>
              <a:spcAft>
                <a:spcPts val="0"/>
              </a:spcAft>
              <a:buSzPts val="1600"/>
              <a:buNone/>
            </a:pPr>
            <a:r>
              <a:rPr lang="en" sz="1600" dirty="0">
                <a:latin typeface="Consolas"/>
                <a:ea typeface="Consolas"/>
                <a:cs typeface="Consolas"/>
                <a:sym typeface="Consolas"/>
              </a:rPr>
              <a:t>    public Baker() {</a:t>
            </a:r>
            <a:endParaRPr dirty="0"/>
          </a:p>
          <a:p>
            <a:pPr marL="927100" lvl="0" indent="-927100" algn="l" rtl="0">
              <a:lnSpc>
                <a:spcPct val="90000"/>
              </a:lnSpc>
              <a:spcBef>
                <a:spcPts val="0"/>
              </a:spcBef>
              <a:spcAft>
                <a:spcPts val="0"/>
              </a:spcAft>
              <a:buSzPts val="1600"/>
              <a:buNone/>
            </a:pPr>
            <a:r>
              <a:rPr lang="en" sz="1600" dirty="0">
                <a:latin typeface="Consolas"/>
                <a:ea typeface="Consolas"/>
                <a:cs typeface="Consolas"/>
                <a:sym typeface="Consolas"/>
              </a:rPr>
              <a:t>        // constructor code elided for now</a:t>
            </a:r>
            <a:endParaRPr dirty="0"/>
          </a:p>
          <a:p>
            <a:pPr marL="927100" lvl="0" indent="-927100" algn="l" rtl="0">
              <a:lnSpc>
                <a:spcPct val="90000"/>
              </a:lnSpc>
              <a:spcBef>
                <a:spcPts val="0"/>
              </a:spcBef>
              <a:spcAft>
                <a:spcPts val="0"/>
              </a:spcAft>
              <a:buSzPts val="1600"/>
              <a:buNone/>
            </a:pPr>
            <a:r>
              <a:rPr lang="en" sz="1600" dirty="0">
                <a:latin typeface="Consolas"/>
                <a:ea typeface="Consolas"/>
                <a:cs typeface="Consolas"/>
                <a:sym typeface="Consolas"/>
              </a:rPr>
              <a:t>    }</a:t>
            </a:r>
            <a:endParaRPr dirty="0"/>
          </a:p>
          <a:p>
            <a:pPr marL="927100" indent="-927100">
              <a:buSzPts val="1600"/>
            </a:pPr>
            <a:r>
              <a:rPr lang="en" sz="1600" dirty="0">
                <a:solidFill>
                  <a:srgbClr val="000000"/>
                </a:solidFill>
                <a:latin typeface="Consolas"/>
                <a:ea typeface="Consolas"/>
                <a:cs typeface="Consolas"/>
                <a:sym typeface="Consolas"/>
              </a:rPr>
              <a:t>    </a:t>
            </a:r>
          </a:p>
          <a:p>
            <a:pPr marL="927100" indent="-927100">
              <a:buSzPts val="1600"/>
            </a:pPr>
            <a:r>
              <a:rPr lang="en" sz="1600" dirty="0">
                <a:solidFill>
                  <a:srgbClr val="000000"/>
                </a:solidFill>
                <a:latin typeface="Consolas"/>
                <a:ea typeface="Consolas"/>
                <a:cs typeface="Consolas"/>
                <a:sym typeface="Consolas"/>
              </a:rPr>
              <a:t>    public void </a:t>
            </a:r>
            <a:r>
              <a:rPr lang="en" sz="1600" dirty="0" err="1">
                <a:solidFill>
                  <a:srgbClr val="000000"/>
                </a:solidFill>
                <a:latin typeface="Consolas"/>
                <a:ea typeface="Consolas"/>
                <a:cs typeface="Consolas"/>
                <a:sym typeface="Consolas"/>
              </a:rPr>
              <a:t>makeCookies</a:t>
            </a:r>
            <a:r>
              <a:rPr lang="en" sz="1600" dirty="0">
                <a:solidFill>
                  <a:srgbClr val="000000"/>
                </a:solidFill>
                <a:latin typeface="Consolas"/>
                <a:ea typeface="Consolas"/>
                <a:cs typeface="Consolas"/>
                <a:sym typeface="Consolas"/>
              </a:rPr>
              <a:t>() {</a:t>
            </a:r>
          </a:p>
          <a:p>
            <a:pPr marL="927100" indent="-927100">
              <a:buSzPts val="1600"/>
            </a:pPr>
            <a:r>
              <a:rPr lang="en" sz="1600" dirty="0">
                <a:solidFill>
                  <a:srgbClr val="000000"/>
                </a:solidFill>
                <a:latin typeface="Consolas"/>
                <a:ea typeface="Consolas"/>
                <a:cs typeface="Consolas"/>
                <a:sym typeface="Consolas"/>
              </a:rPr>
              <a:t>        // code on next slide</a:t>
            </a:r>
          </a:p>
          <a:p>
            <a:pPr marL="927100" indent="-927100">
              <a:buSzPts val="1600"/>
            </a:pPr>
            <a:r>
              <a:rPr lang="en" sz="1600" dirty="0">
                <a:solidFill>
                  <a:srgbClr val="000000"/>
                </a:solidFill>
                <a:latin typeface="Consolas"/>
                <a:ea typeface="Consolas"/>
                <a:cs typeface="Consolas"/>
                <a:sym typeface="Consolas"/>
              </a:rPr>
              <a:t>    }</a:t>
            </a:r>
          </a:p>
          <a:p>
            <a:pPr marL="927100" indent="-927100">
              <a:buSzPts val="1600"/>
            </a:pPr>
            <a:endParaRPr sz="1600" dirty="0">
              <a:latin typeface="Consolas"/>
              <a:ea typeface="Consolas"/>
              <a:cs typeface="Consolas"/>
              <a:sym typeface="Consolas"/>
            </a:endParaRPr>
          </a:p>
          <a:p>
            <a:pPr marL="927100" lvl="0" indent="-927100" algn="l" rtl="0">
              <a:lnSpc>
                <a:spcPct val="100000"/>
              </a:lnSpc>
              <a:spcBef>
                <a:spcPts val="0"/>
              </a:spcBef>
              <a:spcAft>
                <a:spcPts val="0"/>
              </a:spcAft>
              <a:buClr>
                <a:schemeClr val="dk1"/>
              </a:buClr>
              <a:buSzPts val="1500"/>
              <a:buFont typeface="Arial"/>
              <a:buNone/>
            </a:pPr>
            <a:r>
              <a:rPr lang="en" sz="1600" dirty="0">
                <a:solidFill>
                  <a:schemeClr val="dk1"/>
                </a:solidFill>
                <a:latin typeface="Consolas"/>
                <a:ea typeface="Consolas"/>
                <a:cs typeface="Consolas"/>
                <a:sym typeface="Consolas"/>
              </a:rPr>
              <a:t>    public void combineWetIngredients() {</a:t>
            </a:r>
            <a:endParaRPr dirty="0"/>
          </a:p>
          <a:p>
            <a:pPr marL="927100" lvl="0" indent="-927100" algn="l" rtl="0">
              <a:lnSpc>
                <a:spcPct val="100000"/>
              </a:lnSpc>
              <a:spcBef>
                <a:spcPts val="0"/>
              </a:spcBef>
              <a:spcAft>
                <a:spcPts val="0"/>
              </a:spcAft>
              <a:buClr>
                <a:schemeClr val="dk1"/>
              </a:buClr>
              <a:buSzPts val="1500"/>
              <a:buFont typeface="Arial"/>
              <a:buNone/>
            </a:pPr>
            <a:r>
              <a:rPr lang="en" sz="1600" dirty="0">
                <a:solidFill>
                  <a:schemeClr val="dk1"/>
                </a:solidFill>
                <a:latin typeface="Consolas"/>
                <a:ea typeface="Consolas"/>
                <a:cs typeface="Consolas"/>
                <a:sym typeface="Consolas"/>
              </a:rPr>
              <a:t>        // code to mix eggs, sugar, butter, vanilla</a:t>
            </a:r>
            <a:endParaRPr dirty="0"/>
          </a:p>
          <a:p>
            <a:pPr marL="927100" lvl="0" indent="-927100" algn="l" rtl="0">
              <a:lnSpc>
                <a:spcPct val="100000"/>
              </a:lnSpc>
              <a:spcBef>
                <a:spcPts val="0"/>
              </a:spcBef>
              <a:spcAft>
                <a:spcPts val="0"/>
              </a:spcAft>
              <a:buClr>
                <a:schemeClr val="dk1"/>
              </a:buClr>
              <a:buSzPts val="1500"/>
              <a:buFont typeface="Arial"/>
              <a:buNone/>
            </a:pPr>
            <a:r>
              <a:rPr lang="en" sz="1600" dirty="0">
                <a:solidFill>
                  <a:schemeClr val="dk1"/>
                </a:solidFill>
                <a:latin typeface="Consolas"/>
                <a:ea typeface="Consolas"/>
                <a:cs typeface="Consolas"/>
                <a:sym typeface="Consolas"/>
              </a:rPr>
              <a:t>    }</a:t>
            </a:r>
            <a:endParaRPr dirty="0"/>
          </a:p>
          <a:p>
            <a:pPr marL="927100" lvl="0" indent="-927100" algn="l" rtl="0">
              <a:lnSpc>
                <a:spcPct val="100000"/>
              </a:lnSpc>
              <a:spcBef>
                <a:spcPts val="0"/>
              </a:spcBef>
              <a:spcAft>
                <a:spcPts val="0"/>
              </a:spcAft>
              <a:buClr>
                <a:schemeClr val="dk1"/>
              </a:buClr>
              <a:buSzPts val="1500"/>
              <a:buFont typeface="Arial"/>
              <a:buNone/>
            </a:pPr>
            <a:endParaRPr sz="1600" dirty="0">
              <a:solidFill>
                <a:schemeClr val="dk1"/>
              </a:solidFill>
              <a:latin typeface="Consolas"/>
              <a:ea typeface="Consolas"/>
              <a:cs typeface="Consolas"/>
              <a:sym typeface="Consolas"/>
            </a:endParaRPr>
          </a:p>
          <a:p>
            <a:pPr marL="927100" lvl="0" indent="-927100" algn="l" rtl="0">
              <a:lnSpc>
                <a:spcPct val="100000"/>
              </a:lnSpc>
              <a:spcBef>
                <a:spcPts val="0"/>
              </a:spcBef>
              <a:spcAft>
                <a:spcPts val="0"/>
              </a:spcAft>
              <a:buClr>
                <a:schemeClr val="dk1"/>
              </a:buClr>
              <a:buSzPts val="1500"/>
              <a:buFont typeface="Arial"/>
              <a:buNone/>
            </a:pPr>
            <a:r>
              <a:rPr lang="en" sz="1600" dirty="0">
                <a:solidFill>
                  <a:schemeClr val="dk1"/>
                </a:solidFill>
                <a:latin typeface="Consolas"/>
                <a:ea typeface="Consolas"/>
                <a:cs typeface="Consolas"/>
                <a:sym typeface="Consolas"/>
              </a:rPr>
              <a:t>    public void combineDryIngredients() {</a:t>
            </a:r>
            <a:endParaRPr dirty="0"/>
          </a:p>
          <a:p>
            <a:pPr marL="927100" lvl="0" indent="-927100" algn="l" rtl="0">
              <a:lnSpc>
                <a:spcPct val="100000"/>
              </a:lnSpc>
              <a:spcBef>
                <a:spcPts val="0"/>
              </a:spcBef>
              <a:spcAft>
                <a:spcPts val="0"/>
              </a:spcAft>
              <a:buClr>
                <a:schemeClr val="dk1"/>
              </a:buClr>
              <a:buSzPts val="1500"/>
              <a:buFont typeface="Arial"/>
              <a:buNone/>
            </a:pPr>
            <a:r>
              <a:rPr lang="en" sz="1600" dirty="0">
                <a:solidFill>
                  <a:schemeClr val="dk1"/>
                </a:solidFill>
                <a:latin typeface="Consolas"/>
                <a:ea typeface="Consolas"/>
                <a:cs typeface="Consolas"/>
                <a:sym typeface="Consolas"/>
              </a:rPr>
              <a:t>        // code to mix flour, salt, baking soda</a:t>
            </a:r>
            <a:endParaRPr dirty="0"/>
          </a:p>
          <a:p>
            <a:pPr marL="927100" lvl="0" indent="-927100" algn="l" rtl="0">
              <a:lnSpc>
                <a:spcPct val="100000"/>
              </a:lnSpc>
              <a:spcBef>
                <a:spcPts val="0"/>
              </a:spcBef>
              <a:spcAft>
                <a:spcPts val="0"/>
              </a:spcAft>
              <a:buSzPts val="1600"/>
              <a:buNone/>
            </a:pPr>
            <a:r>
              <a:rPr lang="en" sz="1600" dirty="0">
                <a:solidFill>
                  <a:schemeClr val="dk1"/>
                </a:solidFill>
                <a:latin typeface="Consolas"/>
                <a:ea typeface="Consolas"/>
                <a:cs typeface="Consolas"/>
                <a:sym typeface="Consolas"/>
              </a:rPr>
              <a:t>    }</a:t>
            </a:r>
            <a:endParaRPr dirty="0"/>
          </a:p>
        </p:txBody>
      </p:sp>
      <p:sp>
        <p:nvSpPr>
          <p:cNvPr id="723" name="Google Shape;723;p71"/>
          <p:cNvSpPr txBox="1">
            <a:spLocks noGrp="1"/>
          </p:cNvSpPr>
          <p:nvPr>
            <p:ph type="body" idx="4294967295"/>
          </p:nvPr>
        </p:nvSpPr>
        <p:spPr>
          <a:xfrm>
            <a:off x="6096001" y="1737361"/>
            <a:ext cx="6096000" cy="4480878"/>
          </a:xfrm>
          <a:prstGeom prst="rect">
            <a:avLst/>
          </a:prstGeom>
          <a:noFill/>
          <a:ln>
            <a:noFill/>
          </a:ln>
        </p:spPr>
        <p:txBody>
          <a:bodyPr spcFirstLastPara="1" wrap="square" lIns="121900" tIns="121900" rIns="121900" bIns="121900" anchor="t" anchorCtr="0">
            <a:noAutofit/>
          </a:bodyPr>
          <a:lstStyle/>
          <a:p>
            <a:pPr marL="228600" lvl="0" indent="-50800" algn="l" rtl="0">
              <a:lnSpc>
                <a:spcPct val="100000"/>
              </a:lnSpc>
              <a:spcBef>
                <a:spcPts val="0"/>
              </a:spcBef>
              <a:spcAft>
                <a:spcPts val="0"/>
              </a:spcAft>
              <a:buClr>
                <a:schemeClr val="dk1"/>
              </a:buClr>
              <a:buSzPts val="1500"/>
              <a:buFont typeface="Arial"/>
              <a:buNone/>
            </a:pPr>
            <a:r>
              <a:rPr lang="en" sz="1600">
                <a:solidFill>
                  <a:schemeClr val="dk1"/>
                </a:solidFill>
                <a:latin typeface="Consolas"/>
                <a:ea typeface="Consolas"/>
                <a:cs typeface="Consolas"/>
                <a:sym typeface="Consolas"/>
              </a:rPr>
              <a:t>    public void combineAllIngredients() {</a:t>
            </a:r>
            <a:endParaRPr/>
          </a:p>
          <a:p>
            <a:pPr marL="228600" lvl="0" indent="-50800" algn="l" rtl="0">
              <a:lnSpc>
                <a:spcPct val="100000"/>
              </a:lnSpc>
              <a:spcBef>
                <a:spcPts val="0"/>
              </a:spcBef>
              <a:spcAft>
                <a:spcPts val="0"/>
              </a:spcAft>
              <a:buClr>
                <a:schemeClr val="dk1"/>
              </a:buClr>
              <a:buSzPts val="1500"/>
              <a:buFont typeface="Arial"/>
              <a:buNone/>
            </a:pPr>
            <a:r>
              <a:rPr lang="en" sz="1600">
                <a:solidFill>
                  <a:schemeClr val="dk1"/>
                </a:solidFill>
                <a:latin typeface="Consolas"/>
                <a:ea typeface="Consolas"/>
                <a:cs typeface="Consolas"/>
                <a:sym typeface="Consolas"/>
              </a:rPr>
              <a:t>        // code to combine wet and dry ingredients</a:t>
            </a:r>
            <a:endParaRPr/>
          </a:p>
          <a:p>
            <a:pPr marL="228600" lvl="0" indent="-50800" algn="l" rtl="0">
              <a:lnSpc>
                <a:spcPct val="100000"/>
              </a:lnSpc>
              <a:spcBef>
                <a:spcPts val="0"/>
              </a:spcBef>
              <a:spcAft>
                <a:spcPts val="0"/>
              </a:spcAft>
              <a:buClr>
                <a:schemeClr val="dk1"/>
              </a:buClr>
              <a:buSzPts val="1500"/>
              <a:buFont typeface="Arial"/>
              <a:buNone/>
            </a:pPr>
            <a:r>
              <a:rPr lang="en" sz="1600">
                <a:solidFill>
                  <a:schemeClr val="dk1"/>
                </a:solidFill>
                <a:latin typeface="Consolas"/>
                <a:ea typeface="Consolas"/>
                <a:cs typeface="Consolas"/>
                <a:sym typeface="Consolas"/>
              </a:rPr>
              <a:t>    }</a:t>
            </a:r>
            <a:endParaRPr/>
          </a:p>
          <a:p>
            <a:pPr marL="228600" lvl="0" indent="-50800" algn="l" rtl="0">
              <a:lnSpc>
                <a:spcPct val="100000"/>
              </a:lnSpc>
              <a:spcBef>
                <a:spcPts val="0"/>
              </a:spcBef>
              <a:spcAft>
                <a:spcPts val="0"/>
              </a:spcAft>
              <a:buClr>
                <a:schemeClr val="dk1"/>
              </a:buClr>
              <a:buSzPts val="1500"/>
              <a:buFont typeface="Arial"/>
              <a:buNone/>
            </a:pPr>
            <a:endParaRPr sz="1600">
              <a:solidFill>
                <a:schemeClr val="dk1"/>
              </a:solidFill>
              <a:latin typeface="Consolas"/>
              <a:ea typeface="Consolas"/>
              <a:cs typeface="Consolas"/>
              <a:sym typeface="Consolas"/>
            </a:endParaRPr>
          </a:p>
          <a:p>
            <a:pPr marL="228600" lvl="0" indent="-50800" algn="l" rtl="0">
              <a:lnSpc>
                <a:spcPct val="100000"/>
              </a:lnSpc>
              <a:spcBef>
                <a:spcPts val="0"/>
              </a:spcBef>
              <a:spcAft>
                <a:spcPts val="0"/>
              </a:spcAft>
              <a:buClr>
                <a:schemeClr val="dk1"/>
              </a:buClr>
              <a:buSzPts val="1500"/>
              <a:buFont typeface="Arial"/>
              <a:buNone/>
            </a:pPr>
            <a:r>
              <a:rPr lang="en" sz="1600">
                <a:solidFill>
                  <a:schemeClr val="dk1"/>
                </a:solidFill>
                <a:latin typeface="Consolas"/>
                <a:ea typeface="Consolas"/>
                <a:cs typeface="Consolas"/>
                <a:sym typeface="Consolas"/>
              </a:rPr>
              <a:t>    public void formDoughBalls(int numBalls) {</a:t>
            </a:r>
            <a:endParaRPr/>
          </a:p>
          <a:p>
            <a:pPr marL="228600" lvl="0" indent="-50800" algn="l" rtl="0">
              <a:lnSpc>
                <a:spcPct val="100000"/>
              </a:lnSpc>
              <a:spcBef>
                <a:spcPts val="0"/>
              </a:spcBef>
              <a:spcAft>
                <a:spcPts val="0"/>
              </a:spcAft>
              <a:buClr>
                <a:schemeClr val="dk1"/>
              </a:buClr>
              <a:buSzPts val="1500"/>
              <a:buFont typeface="Arial"/>
              <a:buNone/>
            </a:pPr>
            <a:r>
              <a:rPr lang="en" sz="1600">
                <a:solidFill>
                  <a:schemeClr val="dk1"/>
                </a:solidFill>
                <a:latin typeface="Consolas"/>
                <a:ea typeface="Consolas"/>
                <a:cs typeface="Consolas"/>
                <a:sym typeface="Consolas"/>
              </a:rPr>
              <a:t>        // code to form balls of dough</a:t>
            </a:r>
            <a:endParaRPr/>
          </a:p>
          <a:p>
            <a:pPr marL="228600" lvl="0" indent="-50800" algn="l" rtl="0">
              <a:lnSpc>
                <a:spcPct val="100000"/>
              </a:lnSpc>
              <a:spcBef>
                <a:spcPts val="0"/>
              </a:spcBef>
              <a:spcAft>
                <a:spcPts val="0"/>
              </a:spcAft>
              <a:buClr>
                <a:schemeClr val="dk1"/>
              </a:buClr>
              <a:buSzPts val="1500"/>
              <a:buFont typeface="Arial"/>
              <a:buNone/>
            </a:pPr>
            <a:r>
              <a:rPr lang="en" sz="1600">
                <a:solidFill>
                  <a:schemeClr val="dk1"/>
                </a:solidFill>
                <a:latin typeface="Consolas"/>
                <a:ea typeface="Consolas"/>
                <a:cs typeface="Consolas"/>
                <a:sym typeface="Consolas"/>
              </a:rPr>
              <a:t>    }</a:t>
            </a:r>
            <a:endParaRPr/>
          </a:p>
          <a:p>
            <a:pPr marL="228600" lvl="0" indent="-50800" algn="l" rtl="0">
              <a:lnSpc>
                <a:spcPct val="100000"/>
              </a:lnSpc>
              <a:spcBef>
                <a:spcPts val="0"/>
              </a:spcBef>
              <a:spcAft>
                <a:spcPts val="0"/>
              </a:spcAft>
              <a:buClr>
                <a:schemeClr val="dk1"/>
              </a:buClr>
              <a:buSzPts val="1500"/>
              <a:buFont typeface="Arial"/>
              <a:buNone/>
            </a:pPr>
            <a:endParaRPr sz="1600">
              <a:solidFill>
                <a:schemeClr val="dk1"/>
              </a:solidFill>
              <a:latin typeface="Consolas"/>
              <a:ea typeface="Consolas"/>
              <a:cs typeface="Consolas"/>
              <a:sym typeface="Consolas"/>
            </a:endParaRPr>
          </a:p>
          <a:p>
            <a:pPr marL="228600" lvl="0" indent="-50800" algn="l" rtl="0">
              <a:lnSpc>
                <a:spcPct val="100000"/>
              </a:lnSpc>
              <a:spcBef>
                <a:spcPts val="0"/>
              </a:spcBef>
              <a:spcAft>
                <a:spcPts val="0"/>
              </a:spcAft>
              <a:buClr>
                <a:schemeClr val="dk1"/>
              </a:buClr>
              <a:buSzPts val="1500"/>
              <a:buFont typeface="Arial"/>
              <a:buNone/>
            </a:pPr>
            <a:r>
              <a:rPr lang="en" sz="1600">
                <a:solidFill>
                  <a:schemeClr val="dk1"/>
                </a:solidFill>
                <a:latin typeface="Consolas"/>
                <a:ea typeface="Consolas"/>
                <a:cs typeface="Consolas"/>
                <a:sym typeface="Consolas"/>
              </a:rPr>
              <a:t>    public void bake(int cookTime) {</a:t>
            </a:r>
            <a:endParaRPr/>
          </a:p>
          <a:p>
            <a:pPr marL="228600" lvl="0" indent="-50800" algn="l" rtl="0">
              <a:lnSpc>
                <a:spcPct val="100000"/>
              </a:lnSpc>
              <a:spcBef>
                <a:spcPts val="0"/>
              </a:spcBef>
              <a:spcAft>
                <a:spcPts val="0"/>
              </a:spcAft>
              <a:buClr>
                <a:schemeClr val="dk1"/>
              </a:buClr>
              <a:buSzPts val="1500"/>
              <a:buFont typeface="Arial"/>
              <a:buNone/>
            </a:pPr>
            <a:r>
              <a:rPr lang="en" sz="1600">
                <a:solidFill>
                  <a:schemeClr val="dk1"/>
                </a:solidFill>
                <a:latin typeface="Consolas"/>
                <a:ea typeface="Consolas"/>
                <a:cs typeface="Consolas"/>
                <a:sym typeface="Consolas"/>
              </a:rPr>
              <a:t>        //code to bake cookies and remove from            	 //oven</a:t>
            </a:r>
            <a:endParaRPr/>
          </a:p>
          <a:p>
            <a:pPr marL="228600" lvl="0" indent="-50800" algn="l" rtl="0">
              <a:lnSpc>
                <a:spcPct val="100000"/>
              </a:lnSpc>
              <a:spcBef>
                <a:spcPts val="0"/>
              </a:spcBef>
              <a:spcAft>
                <a:spcPts val="0"/>
              </a:spcAft>
              <a:buSzPts val="1600"/>
              <a:buNone/>
            </a:pPr>
            <a:r>
              <a:rPr lang="en" sz="1600">
                <a:solidFill>
                  <a:schemeClr val="dk1"/>
                </a:solidFill>
                <a:latin typeface="Consolas"/>
                <a:ea typeface="Consolas"/>
                <a:cs typeface="Consolas"/>
                <a:sym typeface="Consolas"/>
              </a:rPr>
              <a:t>    }</a:t>
            </a:r>
            <a:endParaRPr/>
          </a:p>
          <a:p>
            <a:pPr marL="228600" lvl="0" indent="-50800" algn="l" rtl="0">
              <a:lnSpc>
                <a:spcPct val="100000"/>
              </a:lnSpc>
              <a:spcBef>
                <a:spcPts val="0"/>
              </a:spcBef>
              <a:spcAft>
                <a:spcPts val="0"/>
              </a:spcAft>
              <a:buSzPts val="1600"/>
              <a:buNone/>
            </a:pPr>
            <a:endParaRPr sz="1600">
              <a:solidFill>
                <a:schemeClr val="dk1"/>
              </a:solidFill>
              <a:latin typeface="Consolas"/>
              <a:ea typeface="Consolas"/>
              <a:cs typeface="Consolas"/>
              <a:sym typeface="Consolas"/>
            </a:endParaRPr>
          </a:p>
          <a:p>
            <a:pPr marL="228600" lvl="0" indent="-50800" algn="l" rtl="0">
              <a:lnSpc>
                <a:spcPct val="100000"/>
              </a:lnSpc>
              <a:spcBef>
                <a:spcPts val="0"/>
              </a:spcBef>
              <a:spcAft>
                <a:spcPts val="0"/>
              </a:spcAft>
              <a:buSzPts val="1600"/>
              <a:buNone/>
            </a:pPr>
            <a:r>
              <a:rPr lang="en" sz="1600">
                <a:solidFill>
                  <a:schemeClr val="dk1"/>
                </a:solidFill>
                <a:latin typeface="Consolas"/>
                <a:ea typeface="Consolas"/>
                <a:cs typeface="Consolas"/>
                <a:sym typeface="Consolas"/>
              </a:rPr>
              <a:t>    public void preheatOven(int temp) {</a:t>
            </a:r>
            <a:endParaRPr/>
          </a:p>
          <a:p>
            <a:pPr marL="228600" lvl="0" indent="-50800" algn="l" rtl="0">
              <a:lnSpc>
                <a:spcPct val="100000"/>
              </a:lnSpc>
              <a:spcBef>
                <a:spcPts val="0"/>
              </a:spcBef>
              <a:spcAft>
                <a:spcPts val="0"/>
              </a:spcAft>
              <a:buSzPts val="1600"/>
              <a:buNone/>
            </a:pPr>
            <a:r>
              <a:rPr lang="en" sz="1600">
                <a:solidFill>
                  <a:schemeClr val="dk1"/>
                </a:solidFill>
                <a:latin typeface="Consolas"/>
                <a:ea typeface="Consolas"/>
                <a:cs typeface="Consolas"/>
                <a:sym typeface="Consolas"/>
              </a:rPr>
              <a:t>        // code to preheat oven to a temp</a:t>
            </a:r>
            <a:endParaRPr/>
          </a:p>
          <a:p>
            <a:pPr marL="228600" lvl="0" indent="-50800" algn="l" rtl="0">
              <a:lnSpc>
                <a:spcPct val="100000"/>
              </a:lnSpc>
              <a:spcBef>
                <a:spcPts val="0"/>
              </a:spcBef>
              <a:spcAft>
                <a:spcPts val="0"/>
              </a:spcAft>
              <a:buSzPts val="1600"/>
              <a:buNone/>
            </a:pPr>
            <a:r>
              <a:rPr lang="en" sz="1600">
                <a:solidFill>
                  <a:schemeClr val="dk1"/>
                </a:solidFill>
                <a:latin typeface="Consolas"/>
                <a:ea typeface="Consolas"/>
                <a:cs typeface="Consolas"/>
                <a:sym typeface="Consolas"/>
              </a:rPr>
              <a:t>    }</a:t>
            </a:r>
            <a:endParaRPr/>
          </a:p>
          <a:p>
            <a:pPr marL="228600" lvl="0" indent="-50800" algn="l" rtl="0">
              <a:lnSpc>
                <a:spcPct val="100000"/>
              </a:lnSpc>
              <a:spcBef>
                <a:spcPts val="0"/>
              </a:spcBef>
              <a:spcAft>
                <a:spcPts val="0"/>
              </a:spcAft>
              <a:buSzPts val="1600"/>
              <a:buNone/>
            </a:pPr>
            <a:endParaRPr sz="1600">
              <a:solidFill>
                <a:schemeClr val="dk1"/>
              </a:solidFill>
              <a:latin typeface="Consolas"/>
              <a:ea typeface="Consolas"/>
              <a:cs typeface="Consolas"/>
              <a:sym typeface="Consolas"/>
            </a:endParaRPr>
          </a:p>
          <a:p>
            <a:pPr marL="228600" lvl="0" indent="-50800" algn="l" rtl="0">
              <a:lnSpc>
                <a:spcPct val="100000"/>
              </a:lnSpc>
              <a:spcBef>
                <a:spcPts val="0"/>
              </a:spcBef>
              <a:spcAft>
                <a:spcPts val="0"/>
              </a:spcAft>
              <a:buClr>
                <a:schemeClr val="dk1"/>
              </a:buClr>
              <a:buSzPts val="1500"/>
              <a:buFont typeface="Arial"/>
              <a:buNone/>
            </a:pPr>
            <a:r>
              <a:rPr lang="en" sz="1600">
                <a:solidFill>
                  <a:schemeClr val="dk1"/>
                </a:solidFill>
                <a:latin typeface="Consolas"/>
                <a:ea typeface="Consolas"/>
                <a:cs typeface="Consolas"/>
                <a:sym typeface="Consolas"/>
              </a:rPr>
              <a:t>} // end of Baker class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22">
                                            <p:txEl>
                                              <p:pRg st="0" end="0"/>
                                            </p:txEl>
                                          </p:spTgt>
                                        </p:tgtEl>
                                        <p:attrNameLst>
                                          <p:attrName>style.visibility</p:attrName>
                                        </p:attrNameLst>
                                      </p:cBhvr>
                                      <p:to>
                                        <p:strVal val="visible"/>
                                      </p:to>
                                    </p:set>
                                    <p:animEffect transition="in" filter="fade">
                                      <p:cBhvr>
                                        <p:cTn id="7" dur="500"/>
                                        <p:tgtEl>
                                          <p:spTgt spid="7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22">
                                            <p:txEl>
                                              <p:pRg st="2" end="2"/>
                                            </p:txEl>
                                          </p:spTgt>
                                        </p:tgtEl>
                                        <p:attrNameLst>
                                          <p:attrName>style.visibility</p:attrName>
                                        </p:attrNameLst>
                                      </p:cBhvr>
                                      <p:to>
                                        <p:strVal val="visible"/>
                                      </p:to>
                                    </p:set>
                                    <p:animEffect transition="in" filter="fade">
                                      <p:cBhvr>
                                        <p:cTn id="12" dur="500"/>
                                        <p:tgtEl>
                                          <p:spTgt spid="72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22">
                                            <p:txEl>
                                              <p:pRg st="4" end="4"/>
                                            </p:txEl>
                                          </p:spTgt>
                                        </p:tgtEl>
                                        <p:attrNameLst>
                                          <p:attrName>style.visibility</p:attrName>
                                        </p:attrNameLst>
                                      </p:cBhvr>
                                      <p:to>
                                        <p:strVal val="visible"/>
                                      </p:to>
                                    </p:set>
                                    <p:animEffect transition="in" filter="fade">
                                      <p:cBhvr>
                                        <p:cTn id="17" dur="500"/>
                                        <p:tgtEl>
                                          <p:spTgt spid="722">
                                            <p:txEl>
                                              <p:pRg st="4" end="4"/>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22">
                                            <p:txEl>
                                              <p:pRg st="5" end="5"/>
                                            </p:txEl>
                                          </p:spTgt>
                                        </p:tgtEl>
                                        <p:attrNameLst>
                                          <p:attrName>style.visibility</p:attrName>
                                        </p:attrNameLst>
                                      </p:cBhvr>
                                      <p:to>
                                        <p:strVal val="visible"/>
                                      </p:to>
                                    </p:set>
                                    <p:animEffect transition="in" filter="fade">
                                      <p:cBhvr>
                                        <p:cTn id="20" dur="500"/>
                                        <p:tgtEl>
                                          <p:spTgt spid="722">
                                            <p:txEl>
                                              <p:pRg st="5" end="5"/>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722">
                                            <p:txEl>
                                              <p:pRg st="6" end="6"/>
                                            </p:txEl>
                                          </p:spTgt>
                                        </p:tgtEl>
                                        <p:attrNameLst>
                                          <p:attrName>style.visibility</p:attrName>
                                        </p:attrNameLst>
                                      </p:cBhvr>
                                      <p:to>
                                        <p:strVal val="visible"/>
                                      </p:to>
                                    </p:set>
                                    <p:animEffect transition="in" filter="fade">
                                      <p:cBhvr>
                                        <p:cTn id="23" dur="500"/>
                                        <p:tgtEl>
                                          <p:spTgt spid="722">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22">
                                            <p:txEl>
                                              <p:pRg st="7" end="7"/>
                                            </p:txEl>
                                          </p:spTgt>
                                        </p:tgtEl>
                                        <p:attrNameLst>
                                          <p:attrName>style.visibility</p:attrName>
                                        </p:attrNameLst>
                                      </p:cBhvr>
                                      <p:to>
                                        <p:strVal val="visible"/>
                                      </p:to>
                                    </p:set>
                                    <p:animEffect transition="in" filter="fade">
                                      <p:cBhvr>
                                        <p:cTn id="26" dur="500"/>
                                        <p:tgtEl>
                                          <p:spTgt spid="722">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722">
                                            <p:txEl>
                                              <p:pRg st="8" end="8"/>
                                            </p:txEl>
                                          </p:spTgt>
                                        </p:tgtEl>
                                        <p:attrNameLst>
                                          <p:attrName>style.visibility</p:attrName>
                                        </p:attrNameLst>
                                      </p:cBhvr>
                                      <p:to>
                                        <p:strVal val="visible"/>
                                      </p:to>
                                    </p:set>
                                    <p:animEffect transition="in" filter="fade">
                                      <p:cBhvr>
                                        <p:cTn id="29" dur="500"/>
                                        <p:tgtEl>
                                          <p:spTgt spid="722">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722">
                                            <p:txEl>
                                              <p:pRg st="9" end="9"/>
                                            </p:txEl>
                                          </p:spTgt>
                                        </p:tgtEl>
                                        <p:attrNameLst>
                                          <p:attrName>style.visibility</p:attrName>
                                        </p:attrNameLst>
                                      </p:cBhvr>
                                      <p:to>
                                        <p:strVal val="visible"/>
                                      </p:to>
                                    </p:set>
                                    <p:animEffect transition="in" filter="fade">
                                      <p:cBhvr>
                                        <p:cTn id="32" dur="500"/>
                                        <p:tgtEl>
                                          <p:spTgt spid="722">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722">
                                            <p:txEl>
                                              <p:pRg st="10" end="10"/>
                                            </p:txEl>
                                          </p:spTgt>
                                        </p:tgtEl>
                                        <p:attrNameLst>
                                          <p:attrName>style.visibility</p:attrName>
                                        </p:attrNameLst>
                                      </p:cBhvr>
                                      <p:to>
                                        <p:strVal val="visible"/>
                                      </p:to>
                                    </p:set>
                                    <p:animEffect transition="in" filter="fade">
                                      <p:cBhvr>
                                        <p:cTn id="35" dur="500"/>
                                        <p:tgtEl>
                                          <p:spTgt spid="722">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722">
                                            <p:txEl>
                                              <p:pRg st="12" end="12"/>
                                            </p:txEl>
                                          </p:spTgt>
                                        </p:tgtEl>
                                        <p:attrNameLst>
                                          <p:attrName>style.visibility</p:attrName>
                                        </p:attrNameLst>
                                      </p:cBhvr>
                                      <p:to>
                                        <p:strVal val="visible"/>
                                      </p:to>
                                    </p:set>
                                    <p:animEffect transition="in" filter="fade">
                                      <p:cBhvr>
                                        <p:cTn id="40" dur="500"/>
                                        <p:tgtEl>
                                          <p:spTgt spid="722">
                                            <p:txEl>
                                              <p:pRg st="12" end="12"/>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722">
                                            <p:txEl>
                                              <p:pRg st="13" end="13"/>
                                            </p:txEl>
                                          </p:spTgt>
                                        </p:tgtEl>
                                        <p:attrNameLst>
                                          <p:attrName>style.visibility</p:attrName>
                                        </p:attrNameLst>
                                      </p:cBhvr>
                                      <p:to>
                                        <p:strVal val="visible"/>
                                      </p:to>
                                    </p:set>
                                    <p:animEffect transition="in" filter="fade">
                                      <p:cBhvr>
                                        <p:cTn id="43" dur="500"/>
                                        <p:tgtEl>
                                          <p:spTgt spid="722">
                                            <p:txEl>
                                              <p:pRg st="13" end="1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722">
                                            <p:txEl>
                                              <p:pRg st="14" end="14"/>
                                            </p:txEl>
                                          </p:spTgt>
                                        </p:tgtEl>
                                        <p:attrNameLst>
                                          <p:attrName>style.visibility</p:attrName>
                                        </p:attrNameLst>
                                      </p:cBhvr>
                                      <p:to>
                                        <p:strVal val="visible"/>
                                      </p:to>
                                    </p:set>
                                    <p:animEffect transition="in" filter="fade">
                                      <p:cBhvr>
                                        <p:cTn id="46" dur="500"/>
                                        <p:tgtEl>
                                          <p:spTgt spid="722">
                                            <p:txEl>
                                              <p:pRg st="14" end="14"/>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722">
                                            <p:txEl>
                                              <p:pRg st="16" end="16"/>
                                            </p:txEl>
                                          </p:spTgt>
                                        </p:tgtEl>
                                        <p:attrNameLst>
                                          <p:attrName>style.visibility</p:attrName>
                                        </p:attrNameLst>
                                      </p:cBhvr>
                                      <p:to>
                                        <p:strVal val="visible"/>
                                      </p:to>
                                    </p:set>
                                    <p:animEffect transition="in" filter="fade">
                                      <p:cBhvr>
                                        <p:cTn id="51" dur="500"/>
                                        <p:tgtEl>
                                          <p:spTgt spid="722">
                                            <p:txEl>
                                              <p:pRg st="16" end="16"/>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722">
                                            <p:txEl>
                                              <p:pRg st="17" end="17"/>
                                            </p:txEl>
                                          </p:spTgt>
                                        </p:tgtEl>
                                        <p:attrNameLst>
                                          <p:attrName>style.visibility</p:attrName>
                                        </p:attrNameLst>
                                      </p:cBhvr>
                                      <p:to>
                                        <p:strVal val="visible"/>
                                      </p:to>
                                    </p:set>
                                    <p:animEffect transition="in" filter="fade">
                                      <p:cBhvr>
                                        <p:cTn id="54" dur="500"/>
                                        <p:tgtEl>
                                          <p:spTgt spid="722">
                                            <p:txEl>
                                              <p:pRg st="17" end="17"/>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722">
                                            <p:txEl>
                                              <p:pRg st="18" end="18"/>
                                            </p:txEl>
                                          </p:spTgt>
                                        </p:tgtEl>
                                        <p:attrNameLst>
                                          <p:attrName>style.visibility</p:attrName>
                                        </p:attrNameLst>
                                      </p:cBhvr>
                                      <p:to>
                                        <p:strVal val="visible"/>
                                      </p:to>
                                    </p:set>
                                    <p:animEffect transition="in" filter="fade">
                                      <p:cBhvr>
                                        <p:cTn id="57" dur="500"/>
                                        <p:tgtEl>
                                          <p:spTgt spid="722">
                                            <p:txEl>
                                              <p:pRg st="18" end="1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723">
                                            <p:txEl>
                                              <p:pRg st="0" end="0"/>
                                            </p:txEl>
                                          </p:spTgt>
                                        </p:tgtEl>
                                        <p:attrNameLst>
                                          <p:attrName>style.visibility</p:attrName>
                                        </p:attrNameLst>
                                      </p:cBhvr>
                                      <p:to>
                                        <p:strVal val="visible"/>
                                      </p:to>
                                    </p:set>
                                    <p:animEffect transition="in" filter="fade">
                                      <p:cBhvr>
                                        <p:cTn id="62" dur="500"/>
                                        <p:tgtEl>
                                          <p:spTgt spid="723">
                                            <p:txEl>
                                              <p:pRg st="0" end="0"/>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723">
                                            <p:txEl>
                                              <p:pRg st="1" end="1"/>
                                            </p:txEl>
                                          </p:spTgt>
                                        </p:tgtEl>
                                        <p:attrNameLst>
                                          <p:attrName>style.visibility</p:attrName>
                                        </p:attrNameLst>
                                      </p:cBhvr>
                                      <p:to>
                                        <p:strVal val="visible"/>
                                      </p:to>
                                    </p:set>
                                    <p:animEffect transition="in" filter="fade">
                                      <p:cBhvr>
                                        <p:cTn id="65" dur="500"/>
                                        <p:tgtEl>
                                          <p:spTgt spid="723">
                                            <p:txEl>
                                              <p:pRg st="1" end="1"/>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723">
                                            <p:txEl>
                                              <p:pRg st="2" end="2"/>
                                            </p:txEl>
                                          </p:spTgt>
                                        </p:tgtEl>
                                        <p:attrNameLst>
                                          <p:attrName>style.visibility</p:attrName>
                                        </p:attrNameLst>
                                      </p:cBhvr>
                                      <p:to>
                                        <p:strVal val="visible"/>
                                      </p:to>
                                    </p:set>
                                    <p:animEffect transition="in" filter="fade">
                                      <p:cBhvr>
                                        <p:cTn id="68" dur="500"/>
                                        <p:tgtEl>
                                          <p:spTgt spid="723">
                                            <p:txEl>
                                              <p:pRg st="2" end="2"/>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723">
                                            <p:txEl>
                                              <p:pRg st="4" end="4"/>
                                            </p:txEl>
                                          </p:spTgt>
                                        </p:tgtEl>
                                        <p:attrNameLst>
                                          <p:attrName>style.visibility</p:attrName>
                                        </p:attrNameLst>
                                      </p:cBhvr>
                                      <p:to>
                                        <p:strVal val="visible"/>
                                      </p:to>
                                    </p:set>
                                    <p:animEffect transition="in" filter="fade">
                                      <p:cBhvr>
                                        <p:cTn id="73" dur="500"/>
                                        <p:tgtEl>
                                          <p:spTgt spid="723">
                                            <p:txEl>
                                              <p:pRg st="4" end="4"/>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723">
                                            <p:txEl>
                                              <p:pRg st="5" end="5"/>
                                            </p:txEl>
                                          </p:spTgt>
                                        </p:tgtEl>
                                        <p:attrNameLst>
                                          <p:attrName>style.visibility</p:attrName>
                                        </p:attrNameLst>
                                      </p:cBhvr>
                                      <p:to>
                                        <p:strVal val="visible"/>
                                      </p:to>
                                    </p:set>
                                    <p:animEffect transition="in" filter="fade">
                                      <p:cBhvr>
                                        <p:cTn id="76" dur="500"/>
                                        <p:tgtEl>
                                          <p:spTgt spid="723">
                                            <p:txEl>
                                              <p:pRg st="5" end="5"/>
                                            </p:txEl>
                                          </p:spTgt>
                                        </p:tgtEl>
                                      </p:cBhvr>
                                    </p:animEffect>
                                  </p:childTnLst>
                                </p:cTn>
                              </p:par>
                              <p:par>
                                <p:cTn id="77" presetID="10" presetClass="entr" presetSubtype="0" fill="hold" nodeType="withEffect">
                                  <p:stCondLst>
                                    <p:cond delay="0"/>
                                  </p:stCondLst>
                                  <p:childTnLst>
                                    <p:set>
                                      <p:cBhvr>
                                        <p:cTn id="78" dur="1" fill="hold">
                                          <p:stCondLst>
                                            <p:cond delay="0"/>
                                          </p:stCondLst>
                                        </p:cTn>
                                        <p:tgtEl>
                                          <p:spTgt spid="723">
                                            <p:txEl>
                                              <p:pRg st="6" end="6"/>
                                            </p:txEl>
                                          </p:spTgt>
                                        </p:tgtEl>
                                        <p:attrNameLst>
                                          <p:attrName>style.visibility</p:attrName>
                                        </p:attrNameLst>
                                      </p:cBhvr>
                                      <p:to>
                                        <p:strVal val="visible"/>
                                      </p:to>
                                    </p:set>
                                    <p:animEffect transition="in" filter="fade">
                                      <p:cBhvr>
                                        <p:cTn id="79" dur="500"/>
                                        <p:tgtEl>
                                          <p:spTgt spid="723">
                                            <p:txEl>
                                              <p:pRg st="6" end="6"/>
                                            </p:tx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723">
                                            <p:txEl>
                                              <p:pRg st="8" end="8"/>
                                            </p:txEl>
                                          </p:spTgt>
                                        </p:tgtEl>
                                        <p:attrNameLst>
                                          <p:attrName>style.visibility</p:attrName>
                                        </p:attrNameLst>
                                      </p:cBhvr>
                                      <p:to>
                                        <p:strVal val="visible"/>
                                      </p:to>
                                    </p:set>
                                    <p:animEffect transition="in" filter="fade">
                                      <p:cBhvr>
                                        <p:cTn id="84" dur="500"/>
                                        <p:tgtEl>
                                          <p:spTgt spid="723">
                                            <p:txEl>
                                              <p:pRg st="8" end="8"/>
                                            </p:txEl>
                                          </p:spTgt>
                                        </p:tgtEl>
                                      </p:cBhvr>
                                    </p:animEffect>
                                  </p:childTnLst>
                                </p:cTn>
                              </p:par>
                              <p:par>
                                <p:cTn id="85" presetID="10" presetClass="entr" presetSubtype="0" fill="hold" nodeType="withEffect">
                                  <p:stCondLst>
                                    <p:cond delay="0"/>
                                  </p:stCondLst>
                                  <p:childTnLst>
                                    <p:set>
                                      <p:cBhvr>
                                        <p:cTn id="86" dur="1" fill="hold">
                                          <p:stCondLst>
                                            <p:cond delay="0"/>
                                          </p:stCondLst>
                                        </p:cTn>
                                        <p:tgtEl>
                                          <p:spTgt spid="723">
                                            <p:txEl>
                                              <p:pRg st="9" end="9"/>
                                            </p:txEl>
                                          </p:spTgt>
                                        </p:tgtEl>
                                        <p:attrNameLst>
                                          <p:attrName>style.visibility</p:attrName>
                                        </p:attrNameLst>
                                      </p:cBhvr>
                                      <p:to>
                                        <p:strVal val="visible"/>
                                      </p:to>
                                    </p:set>
                                    <p:animEffect transition="in" filter="fade">
                                      <p:cBhvr>
                                        <p:cTn id="87" dur="500"/>
                                        <p:tgtEl>
                                          <p:spTgt spid="723">
                                            <p:txEl>
                                              <p:pRg st="9" end="9"/>
                                            </p:txEl>
                                          </p:spTgt>
                                        </p:tgtEl>
                                      </p:cBhvr>
                                    </p:animEffect>
                                  </p:childTnLst>
                                </p:cTn>
                              </p:par>
                              <p:par>
                                <p:cTn id="88" presetID="10" presetClass="entr" presetSubtype="0" fill="hold" nodeType="withEffect">
                                  <p:stCondLst>
                                    <p:cond delay="0"/>
                                  </p:stCondLst>
                                  <p:childTnLst>
                                    <p:set>
                                      <p:cBhvr>
                                        <p:cTn id="89" dur="1" fill="hold">
                                          <p:stCondLst>
                                            <p:cond delay="0"/>
                                          </p:stCondLst>
                                        </p:cTn>
                                        <p:tgtEl>
                                          <p:spTgt spid="723">
                                            <p:txEl>
                                              <p:pRg st="10" end="10"/>
                                            </p:txEl>
                                          </p:spTgt>
                                        </p:tgtEl>
                                        <p:attrNameLst>
                                          <p:attrName>style.visibility</p:attrName>
                                        </p:attrNameLst>
                                      </p:cBhvr>
                                      <p:to>
                                        <p:strVal val="visible"/>
                                      </p:to>
                                    </p:set>
                                    <p:animEffect transition="in" filter="fade">
                                      <p:cBhvr>
                                        <p:cTn id="90" dur="500"/>
                                        <p:tgtEl>
                                          <p:spTgt spid="723">
                                            <p:txEl>
                                              <p:pRg st="10" end="10"/>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723">
                                            <p:txEl>
                                              <p:pRg st="12" end="12"/>
                                            </p:txEl>
                                          </p:spTgt>
                                        </p:tgtEl>
                                        <p:attrNameLst>
                                          <p:attrName>style.visibility</p:attrName>
                                        </p:attrNameLst>
                                      </p:cBhvr>
                                      <p:to>
                                        <p:strVal val="visible"/>
                                      </p:to>
                                    </p:set>
                                    <p:animEffect transition="in" filter="fade">
                                      <p:cBhvr>
                                        <p:cTn id="95" dur="500"/>
                                        <p:tgtEl>
                                          <p:spTgt spid="723">
                                            <p:txEl>
                                              <p:pRg st="12" end="12"/>
                                            </p:txEl>
                                          </p:spTgt>
                                        </p:tgtEl>
                                      </p:cBhvr>
                                    </p:animEffect>
                                  </p:childTnLst>
                                </p:cTn>
                              </p:par>
                              <p:par>
                                <p:cTn id="96" presetID="10" presetClass="entr" presetSubtype="0" fill="hold" nodeType="withEffect">
                                  <p:stCondLst>
                                    <p:cond delay="0"/>
                                  </p:stCondLst>
                                  <p:childTnLst>
                                    <p:set>
                                      <p:cBhvr>
                                        <p:cTn id="97" dur="1" fill="hold">
                                          <p:stCondLst>
                                            <p:cond delay="0"/>
                                          </p:stCondLst>
                                        </p:cTn>
                                        <p:tgtEl>
                                          <p:spTgt spid="723">
                                            <p:txEl>
                                              <p:pRg st="13" end="13"/>
                                            </p:txEl>
                                          </p:spTgt>
                                        </p:tgtEl>
                                        <p:attrNameLst>
                                          <p:attrName>style.visibility</p:attrName>
                                        </p:attrNameLst>
                                      </p:cBhvr>
                                      <p:to>
                                        <p:strVal val="visible"/>
                                      </p:to>
                                    </p:set>
                                    <p:animEffect transition="in" filter="fade">
                                      <p:cBhvr>
                                        <p:cTn id="98" dur="500"/>
                                        <p:tgtEl>
                                          <p:spTgt spid="723">
                                            <p:txEl>
                                              <p:pRg st="13" end="13"/>
                                            </p:txEl>
                                          </p:spTgt>
                                        </p:tgtEl>
                                      </p:cBhvr>
                                    </p:animEffect>
                                  </p:childTnLst>
                                </p:cTn>
                              </p:par>
                              <p:par>
                                <p:cTn id="99" presetID="10" presetClass="entr" presetSubtype="0" fill="hold" nodeType="withEffect">
                                  <p:stCondLst>
                                    <p:cond delay="0"/>
                                  </p:stCondLst>
                                  <p:childTnLst>
                                    <p:set>
                                      <p:cBhvr>
                                        <p:cTn id="100" dur="1" fill="hold">
                                          <p:stCondLst>
                                            <p:cond delay="0"/>
                                          </p:stCondLst>
                                        </p:cTn>
                                        <p:tgtEl>
                                          <p:spTgt spid="723">
                                            <p:txEl>
                                              <p:pRg st="14" end="14"/>
                                            </p:txEl>
                                          </p:spTgt>
                                        </p:tgtEl>
                                        <p:attrNameLst>
                                          <p:attrName>style.visibility</p:attrName>
                                        </p:attrNameLst>
                                      </p:cBhvr>
                                      <p:to>
                                        <p:strVal val="visible"/>
                                      </p:to>
                                    </p:set>
                                    <p:animEffect transition="in" filter="fade">
                                      <p:cBhvr>
                                        <p:cTn id="101" dur="500"/>
                                        <p:tgtEl>
                                          <p:spTgt spid="723">
                                            <p:txEl>
                                              <p:pRg st="14" end="14"/>
                                            </p:txEl>
                                          </p:spTgt>
                                        </p:tgtEl>
                                      </p:cBhvr>
                                    </p:animEffect>
                                  </p:childTnLst>
                                </p:cTn>
                              </p:par>
                              <p:par>
                                <p:cTn id="102" presetID="10" presetClass="entr" presetSubtype="0" fill="hold" nodeType="withEffect">
                                  <p:stCondLst>
                                    <p:cond delay="0"/>
                                  </p:stCondLst>
                                  <p:childTnLst>
                                    <p:set>
                                      <p:cBhvr>
                                        <p:cTn id="103" dur="1" fill="hold">
                                          <p:stCondLst>
                                            <p:cond delay="0"/>
                                          </p:stCondLst>
                                        </p:cTn>
                                        <p:tgtEl>
                                          <p:spTgt spid="723">
                                            <p:txEl>
                                              <p:pRg st="16" end="16"/>
                                            </p:txEl>
                                          </p:spTgt>
                                        </p:tgtEl>
                                        <p:attrNameLst>
                                          <p:attrName>style.visibility</p:attrName>
                                        </p:attrNameLst>
                                      </p:cBhvr>
                                      <p:to>
                                        <p:strVal val="visible"/>
                                      </p:to>
                                    </p:set>
                                    <p:animEffect transition="in" filter="fade">
                                      <p:cBhvr>
                                        <p:cTn id="104" dur="500"/>
                                        <p:tgtEl>
                                          <p:spTgt spid="723">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72"/>
          <p:cNvSpPr txBox="1">
            <a:spLocks noGrp="1"/>
          </p:cNvSpPr>
          <p:nvPr>
            <p:ph type="title"/>
          </p:nvPr>
        </p:nvSpPr>
        <p:spPr>
          <a:xfrm>
            <a:off x="609600" y="274637"/>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Clr>
                <a:schemeClr val="dk1"/>
              </a:buClr>
              <a:buSzPts val="1459"/>
              <a:buFont typeface="Arial"/>
              <a:buNone/>
            </a:pPr>
            <a:r>
              <a:rPr lang="en" dirty="0"/>
              <a:t>The </a:t>
            </a:r>
            <a:r>
              <a:rPr lang="en" dirty="0" err="1">
                <a:latin typeface="Consolas"/>
                <a:cs typeface="Consolas"/>
                <a:sym typeface="Consolas"/>
              </a:rPr>
              <a:t>m</a:t>
            </a:r>
            <a:r>
              <a:rPr lang="en" dirty="0" err="1">
                <a:latin typeface="Consolas"/>
                <a:ea typeface="Consolas"/>
                <a:cs typeface="Consolas"/>
                <a:sym typeface="Consolas"/>
              </a:rPr>
              <a:t>akeCookies</a:t>
            </a:r>
            <a:r>
              <a:rPr lang="en" dirty="0">
                <a:latin typeface="Consolas"/>
                <a:ea typeface="Consolas"/>
                <a:cs typeface="Consolas"/>
                <a:sym typeface="Consolas"/>
              </a:rPr>
              <a:t>()</a:t>
            </a:r>
            <a:r>
              <a:rPr lang="en" dirty="0"/>
              <a:t> Method</a:t>
            </a:r>
            <a:endParaRPr dirty="0"/>
          </a:p>
        </p:txBody>
      </p:sp>
      <p:sp>
        <p:nvSpPr>
          <p:cNvPr id="729" name="Google Shape;729;p72"/>
          <p:cNvSpPr txBox="1">
            <a:spLocks noGrp="1"/>
          </p:cNvSpPr>
          <p:nvPr>
            <p:ph type="body" idx="1"/>
          </p:nvPr>
        </p:nvSpPr>
        <p:spPr>
          <a:xfrm>
            <a:off x="609600" y="1600200"/>
            <a:ext cx="10972799" cy="4967573"/>
          </a:xfrm>
          <a:prstGeom prst="rect">
            <a:avLst/>
          </a:prstGeom>
          <a:noFill/>
          <a:ln>
            <a:noFill/>
          </a:ln>
        </p:spPr>
        <p:txBody>
          <a:bodyPr spcFirstLastPara="1" wrap="square" lIns="121900" tIns="121900" rIns="121900" bIns="121900" anchor="t" anchorCtr="0">
            <a:noAutofit/>
          </a:bodyPr>
          <a:lstStyle/>
          <a:p>
            <a:pPr marL="927100" lvl="0" indent="-927100" algn="l" rtl="0">
              <a:lnSpc>
                <a:spcPct val="90000"/>
              </a:lnSpc>
              <a:spcBef>
                <a:spcPts val="0"/>
              </a:spcBef>
              <a:spcAft>
                <a:spcPts val="0"/>
              </a:spcAft>
              <a:buSzPts val="3200"/>
              <a:buNone/>
            </a:pPr>
            <a:r>
              <a:rPr lang="en" dirty="0">
                <a:latin typeface="Consolas"/>
                <a:ea typeface="Consolas"/>
                <a:cs typeface="Consolas"/>
                <a:sym typeface="Consolas"/>
              </a:rPr>
              <a:t>public void </a:t>
            </a:r>
            <a:r>
              <a:rPr lang="en" dirty="0" err="1">
                <a:latin typeface="Consolas"/>
                <a:ea typeface="Consolas"/>
                <a:cs typeface="Consolas"/>
                <a:sym typeface="Consolas"/>
              </a:rPr>
              <a:t>makeCookies</a:t>
            </a:r>
            <a:r>
              <a:rPr lang="en" dirty="0">
                <a:latin typeface="Consolas"/>
                <a:ea typeface="Consolas"/>
                <a:cs typeface="Consolas"/>
                <a:sym typeface="Consolas"/>
              </a:rPr>
              <a:t>() {</a:t>
            </a:r>
            <a:endParaRPr dirty="0"/>
          </a:p>
          <a:p>
            <a:pPr marL="927100" lvl="0" indent="-927100" algn="l" rtl="0">
              <a:lnSpc>
                <a:spcPct val="90000"/>
              </a:lnSpc>
              <a:spcBef>
                <a:spcPts val="0"/>
              </a:spcBef>
              <a:spcAft>
                <a:spcPts val="0"/>
              </a:spcAft>
              <a:buSzPts val="3200"/>
              <a:buNone/>
            </a:pPr>
            <a:r>
              <a:rPr lang="en" dirty="0">
                <a:latin typeface="Consolas"/>
                <a:ea typeface="Consolas"/>
                <a:cs typeface="Consolas"/>
                <a:sym typeface="Consolas"/>
              </a:rPr>
              <a:t>    </a:t>
            </a:r>
            <a:r>
              <a:rPr lang="en" dirty="0" err="1">
                <a:latin typeface="Consolas"/>
                <a:ea typeface="Consolas"/>
                <a:cs typeface="Consolas"/>
                <a:sym typeface="Consolas"/>
              </a:rPr>
              <a:t>this.preheatOven</a:t>
            </a:r>
            <a:r>
              <a:rPr lang="en" dirty="0">
                <a:latin typeface="Consolas"/>
                <a:ea typeface="Consolas"/>
                <a:cs typeface="Consolas"/>
                <a:sym typeface="Consolas"/>
              </a:rPr>
              <a:t>(400);</a:t>
            </a:r>
            <a:endParaRPr dirty="0"/>
          </a:p>
          <a:p>
            <a:pPr marL="0" lvl="0" indent="0" algn="l" rtl="0">
              <a:lnSpc>
                <a:spcPct val="90000"/>
              </a:lnSpc>
              <a:spcBef>
                <a:spcPts val="0"/>
              </a:spcBef>
              <a:spcAft>
                <a:spcPts val="0"/>
              </a:spcAft>
              <a:buSzPts val="3200"/>
              <a:buNone/>
            </a:pPr>
            <a:r>
              <a:rPr lang="en" dirty="0">
                <a:latin typeface="Consolas"/>
                <a:ea typeface="Consolas"/>
                <a:cs typeface="Consolas"/>
                <a:sym typeface="Consolas"/>
              </a:rPr>
              <a:t>    </a:t>
            </a:r>
            <a:r>
              <a:rPr lang="en" dirty="0" err="1">
                <a:latin typeface="Consolas"/>
                <a:ea typeface="Consolas"/>
                <a:cs typeface="Consolas"/>
                <a:sym typeface="Consolas"/>
              </a:rPr>
              <a:t>this.combineWetIngredients</a:t>
            </a:r>
            <a:r>
              <a:rPr lang="en" dirty="0">
                <a:latin typeface="Consolas"/>
                <a:ea typeface="Consolas"/>
                <a:cs typeface="Consolas"/>
                <a:sym typeface="Consolas"/>
              </a:rPr>
              <a:t>();</a:t>
            </a:r>
            <a:endParaRPr dirty="0"/>
          </a:p>
          <a:p>
            <a:pPr marL="927100" lvl="0" indent="-927100" algn="l" rtl="0">
              <a:lnSpc>
                <a:spcPct val="90000"/>
              </a:lnSpc>
              <a:spcBef>
                <a:spcPts val="0"/>
              </a:spcBef>
              <a:spcAft>
                <a:spcPts val="0"/>
              </a:spcAft>
              <a:buSzPts val="3200"/>
              <a:buNone/>
            </a:pPr>
            <a:r>
              <a:rPr lang="en" dirty="0">
                <a:latin typeface="Consolas"/>
                <a:ea typeface="Consolas"/>
                <a:cs typeface="Consolas"/>
                <a:sym typeface="Consolas"/>
              </a:rPr>
              <a:t>    </a:t>
            </a:r>
            <a:r>
              <a:rPr lang="en" dirty="0" err="1">
                <a:latin typeface="Consolas"/>
                <a:ea typeface="Consolas"/>
                <a:cs typeface="Consolas"/>
                <a:sym typeface="Consolas"/>
              </a:rPr>
              <a:t>this.combineDryIngredients</a:t>
            </a:r>
            <a:r>
              <a:rPr lang="en" dirty="0">
                <a:latin typeface="Consolas"/>
                <a:ea typeface="Consolas"/>
                <a:cs typeface="Consolas"/>
                <a:sym typeface="Consolas"/>
              </a:rPr>
              <a:t>();</a:t>
            </a:r>
            <a:endParaRPr dirty="0"/>
          </a:p>
          <a:p>
            <a:pPr marL="927100" lvl="0" indent="-927100" algn="l" rtl="0">
              <a:lnSpc>
                <a:spcPct val="90000"/>
              </a:lnSpc>
              <a:spcBef>
                <a:spcPts val="0"/>
              </a:spcBef>
              <a:spcAft>
                <a:spcPts val="0"/>
              </a:spcAft>
              <a:buSzPts val="3200"/>
              <a:buNone/>
            </a:pPr>
            <a:r>
              <a:rPr lang="en" dirty="0">
                <a:latin typeface="Consolas"/>
                <a:ea typeface="Consolas"/>
                <a:cs typeface="Consolas"/>
                <a:sym typeface="Consolas"/>
              </a:rPr>
              <a:t>    </a:t>
            </a:r>
            <a:r>
              <a:rPr lang="en" dirty="0" err="1">
                <a:latin typeface="Consolas"/>
                <a:ea typeface="Consolas"/>
                <a:cs typeface="Consolas"/>
                <a:sym typeface="Consolas"/>
              </a:rPr>
              <a:t>this.combineAllIngredients</a:t>
            </a:r>
            <a:r>
              <a:rPr lang="en" dirty="0">
                <a:latin typeface="Consolas"/>
                <a:ea typeface="Consolas"/>
                <a:cs typeface="Consolas"/>
                <a:sym typeface="Consolas"/>
              </a:rPr>
              <a:t>();</a:t>
            </a:r>
            <a:endParaRPr dirty="0"/>
          </a:p>
          <a:p>
            <a:pPr marL="927100" lvl="0" indent="-927100" algn="l" rtl="0">
              <a:lnSpc>
                <a:spcPct val="90000"/>
              </a:lnSpc>
              <a:spcBef>
                <a:spcPts val="0"/>
              </a:spcBef>
              <a:spcAft>
                <a:spcPts val="0"/>
              </a:spcAft>
              <a:buSzPts val="3200"/>
              <a:buNone/>
            </a:pPr>
            <a:r>
              <a:rPr lang="en" dirty="0">
                <a:latin typeface="Consolas"/>
                <a:ea typeface="Consolas"/>
                <a:cs typeface="Consolas"/>
                <a:sym typeface="Consolas"/>
              </a:rPr>
              <a:t>    </a:t>
            </a:r>
            <a:r>
              <a:rPr lang="en" dirty="0" err="1">
                <a:latin typeface="Consolas"/>
                <a:ea typeface="Consolas"/>
                <a:cs typeface="Consolas"/>
                <a:sym typeface="Consolas"/>
              </a:rPr>
              <a:t>this.formDoughBalls</a:t>
            </a:r>
            <a:r>
              <a:rPr lang="en" dirty="0">
                <a:latin typeface="Consolas"/>
                <a:ea typeface="Consolas"/>
                <a:cs typeface="Consolas"/>
                <a:sym typeface="Consolas"/>
              </a:rPr>
              <a:t>(24);</a:t>
            </a:r>
            <a:endParaRPr dirty="0"/>
          </a:p>
          <a:p>
            <a:pPr marL="927100" lvl="0" indent="-927100" algn="l" rtl="0">
              <a:lnSpc>
                <a:spcPct val="90000"/>
              </a:lnSpc>
              <a:spcBef>
                <a:spcPts val="0"/>
              </a:spcBef>
              <a:spcAft>
                <a:spcPts val="0"/>
              </a:spcAft>
              <a:buSzPts val="3200"/>
              <a:buNone/>
            </a:pPr>
            <a:r>
              <a:rPr lang="en" dirty="0">
                <a:latin typeface="Consolas"/>
                <a:ea typeface="Consolas"/>
                <a:cs typeface="Consolas"/>
                <a:sym typeface="Consolas"/>
              </a:rPr>
              <a:t>    </a:t>
            </a:r>
            <a:r>
              <a:rPr lang="en" dirty="0" err="1">
                <a:latin typeface="Consolas"/>
                <a:ea typeface="Consolas"/>
                <a:cs typeface="Consolas"/>
                <a:sym typeface="Consolas"/>
              </a:rPr>
              <a:t>this.bake</a:t>
            </a:r>
            <a:r>
              <a:rPr lang="en" dirty="0">
                <a:latin typeface="Consolas"/>
                <a:ea typeface="Consolas"/>
                <a:cs typeface="Consolas"/>
                <a:sym typeface="Consolas"/>
              </a:rPr>
              <a:t>(10);</a:t>
            </a:r>
            <a:endParaRPr dirty="0"/>
          </a:p>
          <a:p>
            <a:pPr marL="927100" lvl="0" indent="-927100" algn="l" rtl="0">
              <a:lnSpc>
                <a:spcPct val="90000"/>
              </a:lnSpc>
              <a:spcBef>
                <a:spcPts val="0"/>
              </a:spcBef>
              <a:spcAft>
                <a:spcPts val="0"/>
              </a:spcAft>
              <a:buSzPts val="3200"/>
              <a:buNone/>
            </a:pPr>
            <a:r>
              <a:rPr lang="en" dirty="0">
                <a:latin typeface="Consolas"/>
                <a:ea typeface="Consolas"/>
                <a:cs typeface="Consolas"/>
                <a:sym typeface="Consolas"/>
              </a:rPr>
              <a:t>}</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29">
                                            <p:txEl>
                                              <p:pRg st="0" end="0"/>
                                            </p:txEl>
                                          </p:spTgt>
                                        </p:tgtEl>
                                        <p:attrNameLst>
                                          <p:attrName>style.visibility</p:attrName>
                                        </p:attrNameLst>
                                      </p:cBhvr>
                                      <p:to>
                                        <p:strVal val="visible"/>
                                      </p:to>
                                    </p:set>
                                    <p:animEffect transition="in" filter="fade">
                                      <p:cBhvr>
                                        <p:cTn id="7" dur="500"/>
                                        <p:tgtEl>
                                          <p:spTgt spid="72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29">
                                            <p:txEl>
                                              <p:pRg st="1" end="1"/>
                                            </p:txEl>
                                          </p:spTgt>
                                        </p:tgtEl>
                                        <p:attrNameLst>
                                          <p:attrName>style.visibility</p:attrName>
                                        </p:attrNameLst>
                                      </p:cBhvr>
                                      <p:to>
                                        <p:strVal val="visible"/>
                                      </p:to>
                                    </p:set>
                                    <p:animEffect transition="in" filter="fade">
                                      <p:cBhvr>
                                        <p:cTn id="12" dur="500"/>
                                        <p:tgtEl>
                                          <p:spTgt spid="72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29">
                                            <p:txEl>
                                              <p:pRg st="2" end="2"/>
                                            </p:txEl>
                                          </p:spTgt>
                                        </p:tgtEl>
                                        <p:attrNameLst>
                                          <p:attrName>style.visibility</p:attrName>
                                        </p:attrNameLst>
                                      </p:cBhvr>
                                      <p:to>
                                        <p:strVal val="visible"/>
                                      </p:to>
                                    </p:set>
                                    <p:animEffect transition="in" filter="fade">
                                      <p:cBhvr>
                                        <p:cTn id="17" dur="500"/>
                                        <p:tgtEl>
                                          <p:spTgt spid="72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29">
                                            <p:txEl>
                                              <p:pRg st="3" end="3"/>
                                            </p:txEl>
                                          </p:spTgt>
                                        </p:tgtEl>
                                        <p:attrNameLst>
                                          <p:attrName>style.visibility</p:attrName>
                                        </p:attrNameLst>
                                      </p:cBhvr>
                                      <p:to>
                                        <p:strVal val="visible"/>
                                      </p:to>
                                    </p:set>
                                    <p:animEffect transition="in" filter="fade">
                                      <p:cBhvr>
                                        <p:cTn id="22" dur="500"/>
                                        <p:tgtEl>
                                          <p:spTgt spid="72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29">
                                            <p:txEl>
                                              <p:pRg st="4" end="4"/>
                                            </p:txEl>
                                          </p:spTgt>
                                        </p:tgtEl>
                                        <p:attrNameLst>
                                          <p:attrName>style.visibility</p:attrName>
                                        </p:attrNameLst>
                                      </p:cBhvr>
                                      <p:to>
                                        <p:strVal val="visible"/>
                                      </p:to>
                                    </p:set>
                                    <p:animEffect transition="in" filter="fade">
                                      <p:cBhvr>
                                        <p:cTn id="27" dur="500"/>
                                        <p:tgtEl>
                                          <p:spTgt spid="72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29">
                                            <p:txEl>
                                              <p:pRg st="5" end="5"/>
                                            </p:txEl>
                                          </p:spTgt>
                                        </p:tgtEl>
                                        <p:attrNameLst>
                                          <p:attrName>style.visibility</p:attrName>
                                        </p:attrNameLst>
                                      </p:cBhvr>
                                      <p:to>
                                        <p:strVal val="visible"/>
                                      </p:to>
                                    </p:set>
                                    <p:animEffect transition="in" filter="fade">
                                      <p:cBhvr>
                                        <p:cTn id="32" dur="500"/>
                                        <p:tgtEl>
                                          <p:spTgt spid="72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29">
                                            <p:txEl>
                                              <p:pRg st="6" end="6"/>
                                            </p:txEl>
                                          </p:spTgt>
                                        </p:tgtEl>
                                        <p:attrNameLst>
                                          <p:attrName>style.visibility</p:attrName>
                                        </p:attrNameLst>
                                      </p:cBhvr>
                                      <p:to>
                                        <p:strVal val="visible"/>
                                      </p:to>
                                    </p:set>
                                    <p:animEffect transition="in" filter="fade">
                                      <p:cBhvr>
                                        <p:cTn id="37" dur="500"/>
                                        <p:tgtEl>
                                          <p:spTgt spid="729">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29">
                                            <p:txEl>
                                              <p:pRg st="7" end="7"/>
                                            </p:txEl>
                                          </p:spTgt>
                                        </p:tgtEl>
                                        <p:attrNameLst>
                                          <p:attrName>style.visibility</p:attrName>
                                        </p:attrNameLst>
                                      </p:cBhvr>
                                      <p:to>
                                        <p:strVal val="visible"/>
                                      </p:to>
                                    </p:set>
                                    <p:animEffect transition="in" filter="fade">
                                      <p:cBhvr>
                                        <p:cTn id="42" dur="500"/>
                                        <p:tgtEl>
                                          <p:spTgt spid="72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73"/>
          <p:cNvSpPr txBox="1">
            <a:spLocks noGrp="1"/>
          </p:cNvSpPr>
          <p:nvPr>
            <p:ph type="title"/>
          </p:nvPr>
        </p:nvSpPr>
        <p:spPr>
          <a:xfrm>
            <a:off x="609600" y="93448"/>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4400"/>
              <a:buFont typeface="Arial"/>
              <a:buNone/>
            </a:pPr>
            <a:r>
              <a:rPr lang="en" sz="4400" dirty="0">
                <a:solidFill>
                  <a:schemeClr val="dk1"/>
                </a:solidFill>
              </a:rPr>
              <a:t>Top Hat Question</a:t>
            </a:r>
            <a:endParaRPr dirty="0"/>
          </a:p>
        </p:txBody>
      </p:sp>
      <p:sp>
        <p:nvSpPr>
          <p:cNvPr id="736" name="Google Shape;736;p73"/>
          <p:cNvSpPr txBox="1">
            <a:spLocks noGrp="1"/>
          </p:cNvSpPr>
          <p:nvPr>
            <p:ph type="body" idx="1"/>
          </p:nvPr>
        </p:nvSpPr>
        <p:spPr>
          <a:xfrm>
            <a:off x="609600" y="1364654"/>
            <a:ext cx="10972799" cy="5137746"/>
          </a:xfrm>
          <a:prstGeom prst="rect">
            <a:avLst/>
          </a:prstGeom>
          <a:noFill/>
          <a:ln>
            <a:noFill/>
          </a:ln>
        </p:spPr>
        <p:txBody>
          <a:bodyPr spcFirstLastPara="1" wrap="square" lIns="91425" tIns="91425" rIns="91425" bIns="91425" anchor="t" anchorCtr="0">
            <a:noAutofit/>
          </a:bodyPr>
          <a:lstStyle/>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rPr>
              <a:t>Using the </a:t>
            </a:r>
            <a:r>
              <a:rPr lang="en" sz="2000">
                <a:solidFill>
                  <a:srgbClr val="0000FF"/>
                </a:solidFill>
                <a:latin typeface="Consolas"/>
                <a:ea typeface="Consolas"/>
                <a:cs typeface="Consolas"/>
                <a:sym typeface="Consolas"/>
              </a:rPr>
              <a:t>Baker</a:t>
            </a:r>
            <a:r>
              <a:rPr lang="en" sz="2000">
                <a:solidFill>
                  <a:srgbClr val="0000FF"/>
                </a:solidFill>
              </a:rPr>
              <a:t> </a:t>
            </a:r>
            <a:r>
              <a:rPr lang="en" sz="2000">
                <a:solidFill>
                  <a:schemeClr val="dk1"/>
                </a:solidFill>
              </a:rPr>
              <a:t>class from before, is the following method correct for creating cookie dough?  Why or why not?</a:t>
            </a:r>
            <a:endParaRPr/>
          </a:p>
          <a:p>
            <a:pPr marL="927100" marR="0" lvl="0" indent="-927100" algn="l" rtl="0">
              <a:lnSpc>
                <a:spcPct val="90000"/>
              </a:lnSpc>
              <a:spcBef>
                <a:spcPts val="0"/>
              </a:spcBef>
              <a:spcAft>
                <a:spcPts val="0"/>
              </a:spcAft>
              <a:buClr>
                <a:schemeClr val="dk1"/>
              </a:buClr>
              <a:buSzPts val="2800"/>
              <a:buFont typeface="Arial"/>
              <a:buNone/>
            </a:pPr>
            <a:endParaRPr sz="2800">
              <a:solidFill>
                <a:schemeClr val="dk1"/>
              </a:solidFill>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Consolas"/>
                <a:ea typeface="Consolas"/>
                <a:cs typeface="Consolas"/>
                <a:sym typeface="Consolas"/>
              </a:rPr>
              <a:t>public class Baker {</a:t>
            </a:r>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Consolas"/>
                <a:ea typeface="Consolas"/>
                <a:cs typeface="Consolas"/>
                <a:sym typeface="Consolas"/>
              </a:rPr>
              <a:t>    //constructor elided</a:t>
            </a:r>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Consolas"/>
                <a:ea typeface="Consolas"/>
                <a:cs typeface="Consolas"/>
                <a:sym typeface="Consolas"/>
              </a:rPr>
              <a:t>    public void createDough() {</a:t>
            </a:r>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Consolas"/>
                <a:ea typeface="Consolas"/>
                <a:cs typeface="Consolas"/>
                <a:sym typeface="Consolas"/>
              </a:rPr>
              <a:t>        this.combineWetIngredients();</a:t>
            </a:r>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Consolas"/>
                <a:ea typeface="Consolas"/>
                <a:cs typeface="Consolas"/>
                <a:sym typeface="Consolas"/>
              </a:rPr>
              <a:t>        this.combineAllIngredients();</a:t>
            </a:r>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Consolas"/>
                <a:ea typeface="Consolas"/>
                <a:cs typeface="Consolas"/>
                <a:sym typeface="Consolas"/>
              </a:rPr>
              <a:t>        this.combineDryIngredients();</a:t>
            </a:r>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Consolas"/>
                <a:ea typeface="Consolas"/>
                <a:cs typeface="Consolas"/>
                <a:sym typeface="Consolas"/>
              </a:rPr>
              <a:t>    }</a:t>
            </a:r>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Consolas"/>
                <a:ea typeface="Consolas"/>
                <a:cs typeface="Consolas"/>
                <a:sym typeface="Consolas"/>
              </a:rPr>
              <a:t>    //other methods elided</a:t>
            </a:r>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Consolas"/>
                <a:ea typeface="Consolas"/>
                <a:cs typeface="Consolas"/>
                <a:sym typeface="Consolas"/>
              </a:rPr>
              <a:t>}</a:t>
            </a:r>
            <a:endParaRPr/>
          </a:p>
          <a:p>
            <a:pPr marL="927100" marR="0" lvl="0" indent="-927100" algn="l" rtl="0">
              <a:lnSpc>
                <a:spcPct val="90000"/>
              </a:lnSpc>
              <a:spcBef>
                <a:spcPts val="0"/>
              </a:spcBef>
              <a:spcAft>
                <a:spcPts val="0"/>
              </a:spcAft>
              <a:buClr>
                <a:schemeClr val="dk1"/>
              </a:buClr>
              <a:buSzPts val="3200"/>
              <a:buFont typeface="Arial"/>
              <a:buNone/>
            </a:pPr>
            <a:endParaRPr>
              <a:solidFill>
                <a:schemeClr val="dk1"/>
              </a:solidFill>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Arial"/>
                <a:ea typeface="Arial"/>
                <a:cs typeface="Arial"/>
                <a:sym typeface="Arial"/>
              </a:rPr>
              <a:t>A. Yes, it has all the necessary methods in proper order</a:t>
            </a:r>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Arial"/>
                <a:ea typeface="Arial"/>
                <a:cs typeface="Arial"/>
                <a:sym typeface="Arial"/>
              </a:rPr>
              <a:t>B. No, it uses </a:t>
            </a:r>
            <a:r>
              <a:rPr lang="en" sz="2000">
                <a:solidFill>
                  <a:srgbClr val="0000FF"/>
                </a:solidFill>
                <a:latin typeface="Consolas"/>
                <a:ea typeface="Consolas"/>
                <a:cs typeface="Consolas"/>
                <a:sym typeface="Consolas"/>
              </a:rPr>
              <a:t>this</a:t>
            </a:r>
            <a:r>
              <a:rPr lang="en" sz="2000">
                <a:solidFill>
                  <a:schemeClr val="dk1"/>
                </a:solidFill>
                <a:latin typeface="Arial"/>
                <a:ea typeface="Arial"/>
                <a:cs typeface="Arial"/>
                <a:sym typeface="Arial"/>
              </a:rPr>
              <a:t> instead of </a:t>
            </a:r>
            <a:r>
              <a:rPr lang="en" sz="2000">
                <a:solidFill>
                  <a:srgbClr val="0000FF"/>
                </a:solidFill>
                <a:latin typeface="Consolas"/>
                <a:ea typeface="Consolas"/>
                <a:cs typeface="Consolas"/>
                <a:sym typeface="Consolas"/>
              </a:rPr>
              <a:t>Baker</a:t>
            </a:r>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Arial"/>
                <a:ea typeface="Arial"/>
                <a:cs typeface="Arial"/>
                <a:sym typeface="Arial"/>
              </a:rPr>
              <a:t>C. No, it has the methods in the wrong order</a:t>
            </a:r>
            <a:endParaRPr/>
          </a:p>
          <a:p>
            <a:pPr marL="927100" marR="0" lvl="0" indent="-927100" algn="l" rtl="0">
              <a:lnSpc>
                <a:spcPct val="90000"/>
              </a:lnSpc>
              <a:spcBef>
                <a:spcPts val="0"/>
              </a:spcBef>
              <a:spcAft>
                <a:spcPts val="0"/>
              </a:spcAft>
              <a:buClr>
                <a:schemeClr val="dk1"/>
              </a:buClr>
              <a:buSzPts val="2000"/>
              <a:buFont typeface="Arial"/>
              <a:buNone/>
            </a:pPr>
            <a:r>
              <a:rPr lang="en" sz="2000">
                <a:solidFill>
                  <a:schemeClr val="dk1"/>
                </a:solidFill>
                <a:latin typeface="Arial"/>
                <a:ea typeface="Arial"/>
                <a:cs typeface="Arial"/>
                <a:sym typeface="Arial"/>
              </a:rPr>
              <a:t>D. No, it is inefficient</a:t>
            </a:r>
            <a:endParaRPr/>
          </a:p>
          <a:p>
            <a:pPr marL="927100" marR="0" lvl="0" indent="-927100" algn="l" rtl="0">
              <a:lnSpc>
                <a:spcPct val="90000"/>
              </a:lnSpc>
              <a:spcBef>
                <a:spcPts val="0"/>
              </a:spcBef>
              <a:spcAft>
                <a:spcPts val="0"/>
              </a:spcAft>
              <a:buClr>
                <a:schemeClr val="dk1"/>
              </a:buClr>
              <a:buSzPts val="3200"/>
              <a:buFont typeface="Arial"/>
              <a:buNone/>
            </a:pPr>
            <a:endParaRPr>
              <a:solidFill>
                <a:schemeClr val="dk1"/>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74"/>
          <p:cNvSpPr txBox="1">
            <a:spLocks noGrp="1"/>
          </p:cNvSpPr>
          <p:nvPr>
            <p:ph type="title"/>
          </p:nvPr>
        </p:nvSpPr>
        <p:spPr>
          <a:xfrm>
            <a:off x="609600" y="421781"/>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3600"/>
              <a:buNone/>
            </a:pPr>
            <a:r>
              <a:rPr lang="en" dirty="0"/>
              <a:t>Flow of Control Illustrated</a:t>
            </a:r>
            <a:endParaRPr dirty="0"/>
          </a:p>
        </p:txBody>
      </p:sp>
      <p:sp>
        <p:nvSpPr>
          <p:cNvPr id="742" name="Google Shape;742;p74"/>
          <p:cNvSpPr txBox="1">
            <a:spLocks noGrp="1"/>
          </p:cNvSpPr>
          <p:nvPr>
            <p:ph type="body" idx="1"/>
          </p:nvPr>
        </p:nvSpPr>
        <p:spPr>
          <a:xfrm>
            <a:off x="426324" y="1384846"/>
            <a:ext cx="10972799" cy="4844242"/>
          </a:xfrm>
          <a:prstGeom prst="rect">
            <a:avLst/>
          </a:prstGeom>
          <a:noFill/>
          <a:ln>
            <a:noFill/>
          </a:ln>
        </p:spPr>
        <p:txBody>
          <a:bodyPr spcFirstLastPara="1" wrap="square" lIns="121900" tIns="121900" rIns="121900" bIns="121900" anchor="t" anchorCtr="0">
            <a:noAutofit/>
          </a:bodyPr>
          <a:lstStyle/>
          <a:p>
            <a:pPr marL="762000" lvl="0" indent="-457200" algn="l" rtl="0">
              <a:lnSpc>
                <a:spcPct val="90000"/>
              </a:lnSpc>
              <a:spcBef>
                <a:spcPts val="0"/>
              </a:spcBef>
              <a:spcAft>
                <a:spcPts val="0"/>
              </a:spcAft>
              <a:buSzPts val="2800"/>
              <a:buFont typeface="Merriweather Sans"/>
              <a:buChar char="●"/>
            </a:pPr>
            <a:r>
              <a:rPr lang="en" sz="2800" dirty="0"/>
              <a:t>Each of the methods we call in </a:t>
            </a:r>
            <a:r>
              <a:rPr lang="en" sz="2800" dirty="0" err="1">
                <a:solidFill>
                  <a:srgbClr val="0000FF"/>
                </a:solidFill>
                <a:latin typeface="Consolas"/>
                <a:cs typeface="Consolas"/>
                <a:sym typeface="Consolas"/>
              </a:rPr>
              <a:t>m</a:t>
            </a:r>
            <a:r>
              <a:rPr lang="en" sz="2800" dirty="0" err="1">
                <a:solidFill>
                  <a:srgbClr val="0000FF"/>
                </a:solidFill>
                <a:latin typeface="Consolas"/>
                <a:ea typeface="Consolas"/>
                <a:cs typeface="Consolas"/>
                <a:sym typeface="Consolas"/>
              </a:rPr>
              <a:t>akeCookies</a:t>
            </a:r>
            <a:r>
              <a:rPr lang="en" sz="2800" dirty="0">
                <a:solidFill>
                  <a:srgbClr val="0000FF"/>
                </a:solidFill>
                <a:latin typeface="Consolas"/>
                <a:ea typeface="Consolas"/>
                <a:cs typeface="Consolas"/>
                <a:sym typeface="Consolas"/>
              </a:rPr>
              <a:t>()</a:t>
            </a:r>
            <a:r>
              <a:rPr lang="en" sz="2800" dirty="0"/>
              <a:t> has various </a:t>
            </a:r>
            <a:r>
              <a:rPr lang="en" sz="2800" dirty="0" err="1"/>
              <a:t>substeps</a:t>
            </a:r>
            <a:r>
              <a:rPr lang="en" sz="2800" dirty="0"/>
              <a:t> involved</a:t>
            </a:r>
            <a:endParaRPr sz="2800" dirty="0">
              <a:solidFill>
                <a:schemeClr val="dk1"/>
              </a:solidFill>
            </a:endParaRPr>
          </a:p>
          <a:p>
            <a:pPr marL="1257300" lvl="1" indent="-342900" algn="l" rtl="0">
              <a:lnSpc>
                <a:spcPct val="100000"/>
              </a:lnSpc>
              <a:spcBef>
                <a:spcPts val="0"/>
              </a:spcBef>
              <a:spcAft>
                <a:spcPts val="0"/>
              </a:spcAft>
              <a:buSzPts val="2100"/>
              <a:buFont typeface="Courier New"/>
              <a:buChar char="o"/>
            </a:pPr>
            <a:r>
              <a:rPr lang="en" sz="2100" dirty="0" err="1">
                <a:solidFill>
                  <a:srgbClr val="0000FF"/>
                </a:solidFill>
                <a:latin typeface="Consolas"/>
                <a:ea typeface="Consolas"/>
                <a:cs typeface="Consolas"/>
                <a:sym typeface="Consolas"/>
              </a:rPr>
              <a:t>combineWetIngredients</a:t>
            </a:r>
            <a:r>
              <a:rPr lang="en" sz="2100" dirty="0">
                <a:solidFill>
                  <a:srgbClr val="0000FF"/>
                </a:solidFill>
                <a:latin typeface="Consolas"/>
                <a:ea typeface="Consolas"/>
                <a:cs typeface="Consolas"/>
                <a:sym typeface="Consolas"/>
              </a:rPr>
              <a:t>()</a:t>
            </a:r>
            <a:r>
              <a:rPr lang="en" sz="2100" dirty="0"/>
              <a:t> involves adding sugar, butter, vanilla, eggs, and mixing them together</a:t>
            </a:r>
            <a:endParaRPr sz="2100" dirty="0">
              <a:solidFill>
                <a:schemeClr val="dk1"/>
              </a:solidFill>
            </a:endParaRPr>
          </a:p>
          <a:p>
            <a:pPr marL="1257300" lvl="1" indent="-342900" algn="l" rtl="0">
              <a:lnSpc>
                <a:spcPct val="100000"/>
              </a:lnSpc>
              <a:spcBef>
                <a:spcPts val="0"/>
              </a:spcBef>
              <a:spcAft>
                <a:spcPts val="0"/>
              </a:spcAft>
              <a:buSzPts val="2100"/>
              <a:buFont typeface="Courier New"/>
              <a:buChar char="o"/>
            </a:pPr>
            <a:r>
              <a:rPr lang="en" sz="2100" dirty="0">
                <a:solidFill>
                  <a:srgbClr val="0000FF"/>
                </a:solidFill>
                <a:latin typeface="Consolas"/>
                <a:ea typeface="Consolas"/>
                <a:cs typeface="Consolas"/>
                <a:sym typeface="Consolas"/>
              </a:rPr>
              <a:t>bake(int </a:t>
            </a:r>
            <a:r>
              <a:rPr lang="en" sz="2100" dirty="0" err="1">
                <a:solidFill>
                  <a:srgbClr val="0000FF"/>
                </a:solidFill>
                <a:latin typeface="Consolas"/>
                <a:ea typeface="Consolas"/>
                <a:cs typeface="Consolas"/>
                <a:sym typeface="Consolas"/>
              </a:rPr>
              <a:t>cookTime</a:t>
            </a:r>
            <a:r>
              <a:rPr lang="en" sz="2100" dirty="0">
                <a:solidFill>
                  <a:srgbClr val="0000FF"/>
                </a:solidFill>
                <a:latin typeface="Consolas"/>
                <a:ea typeface="Consolas"/>
                <a:cs typeface="Consolas"/>
                <a:sym typeface="Consolas"/>
              </a:rPr>
              <a:t>)</a:t>
            </a:r>
            <a:r>
              <a:rPr lang="en" sz="2100" dirty="0"/>
              <a:t> involves putting cookies in oven, waiting, taking them out</a:t>
            </a:r>
            <a:endParaRPr sz="2100" dirty="0"/>
          </a:p>
          <a:p>
            <a:pPr marL="1219200" lvl="1" indent="-171450" algn="l" rtl="0">
              <a:lnSpc>
                <a:spcPct val="100000"/>
              </a:lnSpc>
              <a:spcBef>
                <a:spcPts val="1300"/>
              </a:spcBef>
              <a:spcAft>
                <a:spcPts val="0"/>
              </a:spcAft>
              <a:buSzPts val="2100"/>
              <a:buFont typeface="Consolas"/>
              <a:buNone/>
            </a:pPr>
            <a:endParaRPr sz="2100" dirty="0">
              <a:solidFill>
                <a:schemeClr val="dk1"/>
              </a:solidFill>
            </a:endParaRPr>
          </a:p>
          <a:p>
            <a:pPr marL="762000" lvl="0" indent="-457200" algn="l" rtl="0">
              <a:lnSpc>
                <a:spcPct val="90000"/>
              </a:lnSpc>
              <a:spcBef>
                <a:spcPts val="1300"/>
              </a:spcBef>
              <a:spcAft>
                <a:spcPts val="0"/>
              </a:spcAft>
              <a:buSzPts val="2800"/>
              <a:buFont typeface="Merriweather Sans"/>
              <a:buChar char="●"/>
            </a:pPr>
            <a:r>
              <a:rPr lang="en" sz="2800" dirty="0"/>
              <a:t>In current code, every </a:t>
            </a:r>
            <a:r>
              <a:rPr lang="en" sz="2800" dirty="0" err="1"/>
              <a:t>substep</a:t>
            </a:r>
            <a:r>
              <a:rPr lang="en" sz="2800" dirty="0"/>
              <a:t> of </a:t>
            </a:r>
            <a:r>
              <a:rPr lang="en" sz="2800" dirty="0" err="1">
                <a:solidFill>
                  <a:srgbClr val="0000FF"/>
                </a:solidFill>
                <a:latin typeface="Consolas"/>
                <a:ea typeface="Consolas"/>
                <a:cs typeface="Consolas"/>
                <a:sym typeface="Consolas"/>
              </a:rPr>
              <a:t>combineWetIngredients</a:t>
            </a:r>
            <a:r>
              <a:rPr lang="en" sz="2800" dirty="0">
                <a:solidFill>
                  <a:srgbClr val="0000FF"/>
                </a:solidFill>
                <a:latin typeface="Consolas"/>
                <a:ea typeface="Consolas"/>
                <a:cs typeface="Consolas"/>
                <a:sym typeface="Consolas"/>
              </a:rPr>
              <a:t>()</a:t>
            </a:r>
            <a:r>
              <a:rPr lang="en" sz="2800" dirty="0">
                <a:latin typeface="Consolas"/>
                <a:ea typeface="Consolas"/>
                <a:cs typeface="Consolas"/>
                <a:sym typeface="Consolas"/>
              </a:rPr>
              <a:t> </a:t>
            </a:r>
            <a:r>
              <a:rPr lang="en" sz="2800" dirty="0"/>
              <a:t>is completed before </a:t>
            </a:r>
            <a:r>
              <a:rPr lang="en" sz="2800" dirty="0" err="1">
                <a:solidFill>
                  <a:srgbClr val="0000FF"/>
                </a:solidFill>
                <a:latin typeface="Consolas"/>
                <a:ea typeface="Consolas"/>
                <a:cs typeface="Consolas"/>
                <a:sym typeface="Consolas"/>
              </a:rPr>
              <a:t>combineDryIngredients</a:t>
            </a:r>
            <a:r>
              <a:rPr lang="en" sz="2800" dirty="0">
                <a:solidFill>
                  <a:srgbClr val="0000FF"/>
                </a:solidFill>
                <a:latin typeface="Consolas"/>
                <a:ea typeface="Consolas"/>
                <a:cs typeface="Consolas"/>
                <a:sym typeface="Consolas"/>
              </a:rPr>
              <a:t>()</a:t>
            </a:r>
            <a:r>
              <a:rPr lang="en" sz="2800" dirty="0"/>
              <a:t> is called</a:t>
            </a:r>
            <a:endParaRPr sz="2800" dirty="0">
              <a:solidFill>
                <a:schemeClr val="dk1"/>
              </a:solidFill>
            </a:endParaRPr>
          </a:p>
          <a:p>
            <a:pPr marL="1219200" lvl="1" indent="-304800" algn="l" rtl="0">
              <a:lnSpc>
                <a:spcPct val="100000"/>
              </a:lnSpc>
              <a:spcBef>
                <a:spcPts val="0"/>
              </a:spcBef>
              <a:spcAft>
                <a:spcPts val="0"/>
              </a:spcAft>
              <a:buSzPts val="2100"/>
              <a:buChar char="o"/>
            </a:pPr>
            <a:r>
              <a:rPr lang="en" sz="2100" dirty="0"/>
              <a:t>execution steps into a called method, executes everything within method</a:t>
            </a:r>
            <a:endParaRPr sz="2100" dirty="0">
              <a:solidFill>
                <a:schemeClr val="dk1"/>
              </a:solidFill>
            </a:endParaRPr>
          </a:p>
          <a:p>
            <a:pPr marL="1219200" lvl="1" indent="-304800" algn="l" rtl="0">
              <a:lnSpc>
                <a:spcPct val="100000"/>
              </a:lnSpc>
              <a:spcBef>
                <a:spcPts val="0"/>
              </a:spcBef>
              <a:spcAft>
                <a:spcPts val="0"/>
              </a:spcAft>
              <a:buSzPts val="2100"/>
              <a:buChar char="o"/>
            </a:pPr>
            <a:r>
              <a:rPr lang="en" sz="2100" dirty="0"/>
              <a:t>both sets of baking steps must be complete before combining bowls, so these methods are both called before </a:t>
            </a:r>
            <a:r>
              <a:rPr lang="en" sz="2100" dirty="0" err="1">
                <a:solidFill>
                  <a:srgbClr val="0000FF"/>
                </a:solidFill>
                <a:latin typeface="Consolas"/>
                <a:ea typeface="Consolas"/>
                <a:cs typeface="Consolas"/>
                <a:sym typeface="Consolas"/>
              </a:rPr>
              <a:t>combineAllIngredients</a:t>
            </a:r>
            <a:r>
              <a:rPr lang="en" sz="2100" dirty="0">
                <a:solidFill>
                  <a:srgbClr val="0000FF"/>
                </a:solidFill>
                <a:latin typeface="Consolas"/>
                <a:ea typeface="Consolas"/>
                <a:cs typeface="Consolas"/>
                <a:sym typeface="Consolas"/>
              </a:rPr>
              <a:t>()</a:t>
            </a:r>
            <a:endParaRPr sz="2100" dirty="0">
              <a:solidFill>
                <a:schemeClr val="dk1"/>
              </a:solidFill>
              <a:latin typeface="Consolas"/>
              <a:ea typeface="Consolas"/>
              <a:cs typeface="Consolas"/>
              <a:sym typeface="Consolas"/>
            </a:endParaRPr>
          </a:p>
          <a:p>
            <a:pPr marL="1219200" lvl="1" indent="-304800" algn="l" rtl="0">
              <a:lnSpc>
                <a:spcPct val="100000"/>
              </a:lnSpc>
              <a:spcBef>
                <a:spcPts val="0"/>
              </a:spcBef>
              <a:spcAft>
                <a:spcPts val="0"/>
              </a:spcAft>
              <a:buSzPts val="2100"/>
              <a:buChar char="o"/>
            </a:pPr>
            <a:r>
              <a:rPr lang="en" sz="2100" dirty="0"/>
              <a:t>could easily switch order in which those two methods are called</a:t>
            </a:r>
            <a:endParaRPr sz="2100"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42">
                                            <p:txEl>
                                              <p:pRg st="0" end="0"/>
                                            </p:txEl>
                                          </p:spTgt>
                                        </p:tgtEl>
                                        <p:attrNameLst>
                                          <p:attrName>style.visibility</p:attrName>
                                        </p:attrNameLst>
                                      </p:cBhvr>
                                      <p:to>
                                        <p:strVal val="visible"/>
                                      </p:to>
                                    </p:set>
                                    <p:animEffect transition="in" filter="fade">
                                      <p:cBhvr>
                                        <p:cTn id="7" dur="500"/>
                                        <p:tgtEl>
                                          <p:spTgt spid="74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42">
                                            <p:txEl>
                                              <p:pRg st="1" end="1"/>
                                            </p:txEl>
                                          </p:spTgt>
                                        </p:tgtEl>
                                        <p:attrNameLst>
                                          <p:attrName>style.visibility</p:attrName>
                                        </p:attrNameLst>
                                      </p:cBhvr>
                                      <p:to>
                                        <p:strVal val="visible"/>
                                      </p:to>
                                    </p:set>
                                    <p:animEffect transition="in" filter="fade">
                                      <p:cBhvr>
                                        <p:cTn id="12" dur="500"/>
                                        <p:tgtEl>
                                          <p:spTgt spid="74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42">
                                            <p:txEl>
                                              <p:pRg st="2" end="2"/>
                                            </p:txEl>
                                          </p:spTgt>
                                        </p:tgtEl>
                                        <p:attrNameLst>
                                          <p:attrName>style.visibility</p:attrName>
                                        </p:attrNameLst>
                                      </p:cBhvr>
                                      <p:to>
                                        <p:strVal val="visible"/>
                                      </p:to>
                                    </p:set>
                                    <p:animEffect transition="in" filter="fade">
                                      <p:cBhvr>
                                        <p:cTn id="17" dur="500"/>
                                        <p:tgtEl>
                                          <p:spTgt spid="74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42">
                                            <p:txEl>
                                              <p:pRg st="4" end="4"/>
                                            </p:txEl>
                                          </p:spTgt>
                                        </p:tgtEl>
                                        <p:attrNameLst>
                                          <p:attrName>style.visibility</p:attrName>
                                        </p:attrNameLst>
                                      </p:cBhvr>
                                      <p:to>
                                        <p:strVal val="visible"/>
                                      </p:to>
                                    </p:set>
                                    <p:animEffect transition="in" filter="fade">
                                      <p:cBhvr>
                                        <p:cTn id="22" dur="500"/>
                                        <p:tgtEl>
                                          <p:spTgt spid="742">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42">
                                            <p:txEl>
                                              <p:pRg st="5" end="5"/>
                                            </p:txEl>
                                          </p:spTgt>
                                        </p:tgtEl>
                                        <p:attrNameLst>
                                          <p:attrName>style.visibility</p:attrName>
                                        </p:attrNameLst>
                                      </p:cBhvr>
                                      <p:to>
                                        <p:strVal val="visible"/>
                                      </p:to>
                                    </p:set>
                                    <p:animEffect transition="in" filter="fade">
                                      <p:cBhvr>
                                        <p:cTn id="27" dur="500"/>
                                        <p:tgtEl>
                                          <p:spTgt spid="742">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42">
                                            <p:txEl>
                                              <p:pRg st="6" end="6"/>
                                            </p:txEl>
                                          </p:spTgt>
                                        </p:tgtEl>
                                        <p:attrNameLst>
                                          <p:attrName>style.visibility</p:attrName>
                                        </p:attrNameLst>
                                      </p:cBhvr>
                                      <p:to>
                                        <p:strVal val="visible"/>
                                      </p:to>
                                    </p:set>
                                    <p:animEffect transition="in" filter="fade">
                                      <p:cBhvr>
                                        <p:cTn id="32" dur="500"/>
                                        <p:tgtEl>
                                          <p:spTgt spid="742">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42">
                                            <p:txEl>
                                              <p:pRg st="7" end="7"/>
                                            </p:txEl>
                                          </p:spTgt>
                                        </p:tgtEl>
                                        <p:attrNameLst>
                                          <p:attrName>style.visibility</p:attrName>
                                        </p:attrNameLst>
                                      </p:cBhvr>
                                      <p:to>
                                        <p:strVal val="visible"/>
                                      </p:to>
                                    </p:set>
                                    <p:animEffect transition="in" filter="fade">
                                      <p:cBhvr>
                                        <p:cTn id="37" dur="500"/>
                                        <p:tgtEl>
                                          <p:spTgt spid="74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75"/>
          <p:cNvSpPr txBox="1">
            <a:spLocks noGrp="1"/>
          </p:cNvSpPr>
          <p:nvPr>
            <p:ph type="title"/>
          </p:nvPr>
        </p:nvSpPr>
        <p:spPr>
          <a:xfrm>
            <a:off x="609600" y="274637"/>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3600"/>
              <a:buNone/>
            </a:pPr>
            <a:r>
              <a:rPr lang="en"/>
              <a:t>Putting it Together (1/2)</a:t>
            </a:r>
            <a:endParaRPr/>
          </a:p>
        </p:txBody>
      </p:sp>
      <p:sp>
        <p:nvSpPr>
          <p:cNvPr id="748" name="Google Shape;748;p75"/>
          <p:cNvSpPr txBox="1">
            <a:spLocks noGrp="1"/>
          </p:cNvSpPr>
          <p:nvPr>
            <p:ph type="body" idx="1"/>
          </p:nvPr>
        </p:nvSpPr>
        <p:spPr>
          <a:xfrm>
            <a:off x="243840" y="1600200"/>
            <a:ext cx="5525851" cy="4967573"/>
          </a:xfrm>
          <a:prstGeom prst="rect">
            <a:avLst/>
          </a:prstGeom>
          <a:noFill/>
          <a:ln>
            <a:noFill/>
          </a:ln>
        </p:spPr>
        <p:txBody>
          <a:bodyPr spcFirstLastPara="1" wrap="square" lIns="121900" tIns="121900" rIns="121900" bIns="121900" anchor="t" anchorCtr="0">
            <a:noAutofit/>
          </a:bodyPr>
          <a:lstStyle/>
          <a:p>
            <a:pPr marL="609600" lvl="0" indent="-488950" algn="l" rtl="0">
              <a:lnSpc>
                <a:spcPct val="90000"/>
              </a:lnSpc>
              <a:spcBef>
                <a:spcPts val="0"/>
              </a:spcBef>
              <a:spcAft>
                <a:spcPts val="0"/>
              </a:spcAft>
              <a:buSzPts val="3200"/>
              <a:buChar char="●"/>
            </a:pPr>
            <a:r>
              <a:rPr lang="en"/>
              <a:t>Now that </a:t>
            </a:r>
            <a:r>
              <a:rPr lang="en">
                <a:solidFill>
                  <a:srgbClr val="0000FF"/>
                </a:solidFill>
                <a:latin typeface="Consolas"/>
                <a:ea typeface="Consolas"/>
                <a:cs typeface="Consolas"/>
                <a:sym typeface="Consolas"/>
              </a:rPr>
              <a:t>Baker</a:t>
            </a:r>
            <a:r>
              <a:rPr lang="en"/>
              <a:t>s have a method to bake cookies, let’s put an app together to make them do so</a:t>
            </a:r>
            <a:endParaRPr/>
          </a:p>
          <a:p>
            <a:pPr marL="609600" lvl="0" indent="-488950" algn="l" rtl="0">
              <a:lnSpc>
                <a:spcPct val="90000"/>
              </a:lnSpc>
              <a:spcBef>
                <a:spcPts val="2400"/>
              </a:spcBef>
              <a:spcAft>
                <a:spcPts val="0"/>
              </a:spcAft>
              <a:buSzPts val="3200"/>
              <a:buChar char="●"/>
            </a:pPr>
            <a:r>
              <a:rPr lang="en"/>
              <a:t>Our app starts in the </a:t>
            </a:r>
            <a:r>
              <a:rPr lang="en">
                <a:solidFill>
                  <a:srgbClr val="0000FF"/>
                </a:solidFill>
                <a:latin typeface="Consolas"/>
                <a:ea typeface="Consolas"/>
                <a:cs typeface="Consolas"/>
                <a:sym typeface="Consolas"/>
              </a:rPr>
              <a:t>main</a:t>
            </a:r>
            <a:r>
              <a:rPr lang="en"/>
              <a:t> method, in </a:t>
            </a:r>
            <a:r>
              <a:rPr lang="en">
                <a:solidFill>
                  <a:srgbClr val="0000FF"/>
                </a:solidFill>
                <a:latin typeface="Consolas"/>
                <a:ea typeface="Consolas"/>
                <a:cs typeface="Consolas"/>
                <a:sym typeface="Consolas"/>
              </a:rPr>
              <a:t>App</a:t>
            </a:r>
            <a:endParaRPr/>
          </a:p>
          <a:p>
            <a:pPr marL="1219200" lvl="1" indent="-457200" algn="l" rtl="0">
              <a:lnSpc>
                <a:spcPct val="100000"/>
              </a:lnSpc>
              <a:spcBef>
                <a:spcPts val="1200"/>
              </a:spcBef>
              <a:spcAft>
                <a:spcPts val="0"/>
              </a:spcAft>
              <a:buSzPts val="2800"/>
              <a:buChar char="○"/>
            </a:pPr>
            <a:r>
              <a:rPr lang="en" sz="2800"/>
              <a:t>generally, use </a:t>
            </a:r>
            <a:r>
              <a:rPr lang="en" sz="2800">
                <a:solidFill>
                  <a:srgbClr val="0000FF"/>
                </a:solidFill>
                <a:latin typeface="Consolas"/>
                <a:ea typeface="Consolas"/>
                <a:cs typeface="Consolas"/>
                <a:sym typeface="Consolas"/>
              </a:rPr>
              <a:t>App</a:t>
            </a:r>
            <a:r>
              <a:rPr lang="en" sz="2800"/>
              <a:t> class to start our program and nothing else</a:t>
            </a:r>
            <a:endParaRPr/>
          </a:p>
        </p:txBody>
      </p:sp>
      <p:sp>
        <p:nvSpPr>
          <p:cNvPr id="749" name="Google Shape;749;p75"/>
          <p:cNvSpPr txBox="1">
            <a:spLocks noGrp="1"/>
          </p:cNvSpPr>
          <p:nvPr>
            <p:ph type="body" idx="4294967295"/>
          </p:nvPr>
        </p:nvSpPr>
        <p:spPr>
          <a:xfrm>
            <a:off x="5843431" y="1573213"/>
            <a:ext cx="6422309" cy="3797300"/>
          </a:xfrm>
          <a:prstGeom prst="rect">
            <a:avLst/>
          </a:prstGeom>
          <a:noFill/>
          <a:ln>
            <a:noFill/>
          </a:ln>
        </p:spPr>
        <p:txBody>
          <a:bodyPr spcFirstLastPara="1" wrap="square" lIns="121900" tIns="121900" rIns="121900" bIns="121900" anchor="t" anchorCtr="0">
            <a:noAutofit/>
          </a:bodyPr>
          <a:lstStyle/>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public class App {</a:t>
            </a:r>
            <a:endParaRPr/>
          </a:p>
          <a:p>
            <a:pPr marL="228600" lvl="0" indent="-50800" algn="l" rtl="0">
              <a:lnSpc>
                <a:spcPct val="90000"/>
              </a:lnSpc>
              <a:spcBef>
                <a:spcPts val="0"/>
              </a:spcBef>
              <a:spcAft>
                <a:spcPts val="0"/>
              </a:spcAft>
              <a:buSzPts val="1900"/>
              <a:buNone/>
            </a:pPr>
            <a:endParaRPr sz="1900">
              <a:latin typeface="Consolas"/>
              <a:ea typeface="Consolas"/>
              <a:cs typeface="Consolas"/>
              <a:sym typeface="Consolas"/>
            </a:endParaRPr>
          </a:p>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    public static void main(String[] args) {</a:t>
            </a:r>
            <a:endParaRPr/>
          </a:p>
          <a:p>
            <a:pPr marL="228600" lvl="0" indent="-50800" algn="l" rtl="0">
              <a:lnSpc>
                <a:spcPct val="90000"/>
              </a:lnSpc>
              <a:spcBef>
                <a:spcPts val="0"/>
              </a:spcBef>
              <a:spcAft>
                <a:spcPts val="0"/>
              </a:spcAft>
              <a:buSzPts val="1900"/>
              <a:buNone/>
            </a:pPr>
            <a:endParaRPr sz="1900">
              <a:latin typeface="Consolas"/>
              <a:ea typeface="Consolas"/>
              <a:cs typeface="Consolas"/>
              <a:sym typeface="Consolas"/>
            </a:endParaRPr>
          </a:p>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    }</a:t>
            </a:r>
            <a:endParaRPr/>
          </a:p>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48">
                                            <p:txEl>
                                              <p:pRg st="0" end="0"/>
                                            </p:txEl>
                                          </p:spTgt>
                                        </p:tgtEl>
                                        <p:attrNameLst>
                                          <p:attrName>style.visibility</p:attrName>
                                        </p:attrNameLst>
                                      </p:cBhvr>
                                      <p:to>
                                        <p:strVal val="visible"/>
                                      </p:to>
                                    </p:set>
                                    <p:animEffect transition="in" filter="fade">
                                      <p:cBhvr>
                                        <p:cTn id="7" dur="500"/>
                                        <p:tgtEl>
                                          <p:spTgt spid="7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48">
                                            <p:txEl>
                                              <p:pRg st="1" end="1"/>
                                            </p:txEl>
                                          </p:spTgt>
                                        </p:tgtEl>
                                        <p:attrNameLst>
                                          <p:attrName>style.visibility</p:attrName>
                                        </p:attrNameLst>
                                      </p:cBhvr>
                                      <p:to>
                                        <p:strVal val="visible"/>
                                      </p:to>
                                    </p:set>
                                    <p:animEffect transition="in" filter="fade">
                                      <p:cBhvr>
                                        <p:cTn id="12" dur="500"/>
                                        <p:tgtEl>
                                          <p:spTgt spid="74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48">
                                            <p:txEl>
                                              <p:pRg st="2" end="2"/>
                                            </p:txEl>
                                          </p:spTgt>
                                        </p:tgtEl>
                                        <p:attrNameLst>
                                          <p:attrName>style.visibility</p:attrName>
                                        </p:attrNameLst>
                                      </p:cBhvr>
                                      <p:to>
                                        <p:strVal val="visible"/>
                                      </p:to>
                                    </p:set>
                                    <p:animEffect transition="in" filter="fade">
                                      <p:cBhvr>
                                        <p:cTn id="17" dur="500"/>
                                        <p:tgtEl>
                                          <p:spTgt spid="74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76"/>
          <p:cNvSpPr txBox="1">
            <a:spLocks noGrp="1"/>
          </p:cNvSpPr>
          <p:nvPr>
            <p:ph type="title"/>
          </p:nvPr>
        </p:nvSpPr>
        <p:spPr>
          <a:xfrm>
            <a:off x="609600" y="274637"/>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3600"/>
              <a:buNone/>
            </a:pPr>
            <a:r>
              <a:rPr lang="en"/>
              <a:t>Putting it Together (2/2)</a:t>
            </a:r>
            <a:endParaRPr/>
          </a:p>
        </p:txBody>
      </p:sp>
      <p:sp>
        <p:nvSpPr>
          <p:cNvPr id="755" name="Google Shape;755;p76"/>
          <p:cNvSpPr txBox="1">
            <a:spLocks noGrp="1"/>
          </p:cNvSpPr>
          <p:nvPr>
            <p:ph type="body" idx="1"/>
          </p:nvPr>
        </p:nvSpPr>
        <p:spPr>
          <a:xfrm>
            <a:off x="509584" y="1600200"/>
            <a:ext cx="10972799" cy="4967573"/>
          </a:xfrm>
          <a:prstGeom prst="rect">
            <a:avLst/>
          </a:prstGeom>
          <a:noFill/>
          <a:ln>
            <a:noFill/>
          </a:ln>
        </p:spPr>
        <p:txBody>
          <a:bodyPr spcFirstLastPara="1" wrap="square" lIns="121900" tIns="121900" rIns="121900" bIns="121900" anchor="t" anchorCtr="0">
            <a:noAutofit/>
          </a:bodyPr>
          <a:lstStyle/>
          <a:p>
            <a:pPr marL="609600" marR="0" lvl="0" indent="-476250" algn="l" rtl="0">
              <a:lnSpc>
                <a:spcPct val="115000"/>
              </a:lnSpc>
              <a:spcBef>
                <a:spcPts val="0"/>
              </a:spcBef>
              <a:spcAft>
                <a:spcPts val="0"/>
              </a:spcAft>
              <a:buClr>
                <a:srgbClr val="000000"/>
              </a:buClr>
              <a:buSzPts val="2700"/>
              <a:buFont typeface="Arial"/>
              <a:buChar char="●"/>
            </a:pPr>
            <a:r>
              <a:rPr lang="en" sz="2700"/>
              <a:t>First, we need a </a:t>
            </a:r>
            <a:r>
              <a:rPr lang="en" sz="2700">
                <a:solidFill>
                  <a:srgbClr val="0000FF"/>
                </a:solidFill>
                <a:latin typeface="Consolas"/>
                <a:ea typeface="Consolas"/>
                <a:cs typeface="Consolas"/>
                <a:sym typeface="Consolas"/>
              </a:rPr>
              <a:t>Baker</a:t>
            </a:r>
            <a:endParaRPr/>
          </a:p>
          <a:p>
            <a:pPr marL="927100" marR="0" lvl="0" indent="-927100" algn="l" rtl="0">
              <a:lnSpc>
                <a:spcPct val="115000"/>
              </a:lnSpc>
              <a:spcBef>
                <a:spcPts val="1300"/>
              </a:spcBef>
              <a:spcAft>
                <a:spcPts val="0"/>
              </a:spcAft>
              <a:buSzPts val="2400"/>
              <a:buNone/>
            </a:pPr>
            <a:endParaRPr sz="2400"/>
          </a:p>
        </p:txBody>
      </p:sp>
      <p:sp>
        <p:nvSpPr>
          <p:cNvPr id="756" name="Google Shape;756;p76"/>
          <p:cNvSpPr txBox="1">
            <a:spLocks noGrp="1"/>
          </p:cNvSpPr>
          <p:nvPr>
            <p:ph type="body" idx="4294967295"/>
          </p:nvPr>
        </p:nvSpPr>
        <p:spPr>
          <a:xfrm>
            <a:off x="5844800" y="1573213"/>
            <a:ext cx="6347200" cy="4949825"/>
          </a:xfrm>
          <a:prstGeom prst="rect">
            <a:avLst/>
          </a:prstGeom>
          <a:noFill/>
          <a:ln>
            <a:noFill/>
          </a:ln>
        </p:spPr>
        <p:txBody>
          <a:bodyPr spcFirstLastPara="1" wrap="square" lIns="121900" tIns="121900" rIns="121900" bIns="121900" anchor="t" anchorCtr="0">
            <a:noAutofit/>
          </a:bodyPr>
          <a:lstStyle/>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public class App {</a:t>
            </a:r>
            <a:endParaRPr/>
          </a:p>
          <a:p>
            <a:pPr marL="228600" lvl="0" indent="-50800" algn="l" rtl="0">
              <a:lnSpc>
                <a:spcPct val="90000"/>
              </a:lnSpc>
              <a:spcBef>
                <a:spcPts val="0"/>
              </a:spcBef>
              <a:spcAft>
                <a:spcPts val="0"/>
              </a:spcAft>
              <a:buSzPts val="1900"/>
              <a:buNone/>
            </a:pPr>
            <a:endParaRPr sz="1900">
              <a:latin typeface="Consolas"/>
              <a:ea typeface="Consolas"/>
              <a:cs typeface="Consolas"/>
              <a:sym typeface="Consolas"/>
            </a:endParaRPr>
          </a:p>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    public static void main(String[] args) {</a:t>
            </a:r>
            <a:endParaRPr/>
          </a:p>
          <a:p>
            <a:pPr marL="228600" lvl="0" indent="-50800" algn="l" rtl="0">
              <a:lnSpc>
                <a:spcPct val="90000"/>
              </a:lnSpc>
              <a:spcBef>
                <a:spcPts val="0"/>
              </a:spcBef>
              <a:spcAft>
                <a:spcPts val="0"/>
              </a:spcAft>
              <a:buSzPts val="1900"/>
              <a:buNone/>
            </a:pPr>
            <a:endParaRPr sz="1900">
              <a:latin typeface="Consolas"/>
              <a:ea typeface="Consolas"/>
              <a:cs typeface="Consolas"/>
              <a:sym typeface="Consolas"/>
            </a:endParaRPr>
          </a:p>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    }</a:t>
            </a:r>
            <a:endParaRPr/>
          </a:p>
          <a:p>
            <a:pPr marL="228600" lvl="0" indent="-50800" algn="l" rtl="0">
              <a:lnSpc>
                <a:spcPct val="90000"/>
              </a:lnSpc>
              <a:spcBef>
                <a:spcPts val="0"/>
              </a:spcBef>
              <a:spcAft>
                <a:spcPts val="0"/>
              </a:spcAft>
              <a:buSzPts val="1900"/>
              <a:buNone/>
            </a:pPr>
            <a:r>
              <a:rPr lang="en" sz="1900">
                <a:latin typeface="Consolas"/>
                <a:ea typeface="Consolas"/>
                <a:cs typeface="Consolas"/>
                <a:sym typeface="Consolas"/>
              </a:rPr>
              <a:t>}</a:t>
            </a:r>
            <a:endParaRPr/>
          </a:p>
          <a:p>
            <a:pPr marL="228600" lvl="0" indent="-50800" algn="l" rtl="0">
              <a:lnSpc>
                <a:spcPct val="90000"/>
              </a:lnSpc>
              <a:spcBef>
                <a:spcPts val="0"/>
              </a:spcBef>
              <a:spcAft>
                <a:spcPts val="0"/>
              </a:spcAft>
              <a:buSzPts val="2100"/>
              <a:buNone/>
            </a:pPr>
            <a:endParaRPr sz="2100" b="1">
              <a:solidFill>
                <a:srgbClr val="FF0000"/>
              </a:solidFill>
            </a:endParaRPr>
          </a:p>
          <a:p>
            <a:pPr marL="228600" lvl="0" indent="-50800" algn="l" rtl="0">
              <a:lnSpc>
                <a:spcPct val="90000"/>
              </a:lnSpc>
              <a:spcBef>
                <a:spcPts val="0"/>
              </a:spcBef>
              <a:spcAft>
                <a:spcPts val="0"/>
              </a:spcAft>
              <a:buSzPts val="2800"/>
              <a:buNone/>
            </a:pPr>
            <a:endParaRPr>
              <a:latin typeface="Consolas"/>
              <a:ea typeface="Consolas"/>
              <a:cs typeface="Consolas"/>
              <a:sym typeface="Consolas"/>
            </a:endParaRPr>
          </a:p>
        </p:txBody>
      </p:sp>
      <p:cxnSp>
        <p:nvCxnSpPr>
          <p:cNvPr id="757" name="Google Shape;757;p76"/>
          <p:cNvCxnSpPr/>
          <p:nvPr/>
        </p:nvCxnSpPr>
        <p:spPr>
          <a:xfrm rot="10800000" flipH="1">
            <a:off x="7763435" y="2749303"/>
            <a:ext cx="71718" cy="1167198"/>
          </a:xfrm>
          <a:prstGeom prst="straightConnector1">
            <a:avLst/>
          </a:prstGeom>
          <a:noFill/>
          <a:ln w="9525" cap="flat" cmpd="sng">
            <a:solidFill>
              <a:srgbClr val="FF0000"/>
            </a:solidFill>
            <a:prstDash val="solid"/>
            <a:round/>
            <a:headEnd type="none" w="sm" len="sm"/>
            <a:tailEnd type="triangle" w="lg" len="lg"/>
          </a:ln>
        </p:spPr>
      </p:cxnSp>
      <p:sp>
        <p:nvSpPr>
          <p:cNvPr id="758" name="Google Shape;758;p76"/>
          <p:cNvSpPr txBox="1"/>
          <p:nvPr/>
        </p:nvSpPr>
        <p:spPr>
          <a:xfrm>
            <a:off x="6173700" y="2369203"/>
            <a:ext cx="3345300" cy="3801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rgbClr val="FF0000"/>
              </a:buClr>
              <a:buSzPts val="1900"/>
              <a:buFont typeface="Consolas"/>
              <a:buNone/>
            </a:pPr>
            <a:r>
              <a:rPr lang="en" sz="1900" b="0" i="0" u="none" strike="noStrike" cap="none">
                <a:solidFill>
                  <a:srgbClr val="FF0000"/>
                </a:solidFill>
                <a:latin typeface="Consolas"/>
                <a:ea typeface="Consolas"/>
                <a:cs typeface="Consolas"/>
                <a:sym typeface="Consolas"/>
              </a:rPr>
              <a:t>        new Baker();</a:t>
            </a:r>
            <a:endParaRPr sz="1400" b="0" i="0" u="none" strike="noStrike" cap="none">
              <a:solidFill>
                <a:srgbClr val="000000"/>
              </a:solidFill>
              <a:latin typeface="Arial"/>
              <a:ea typeface="Arial"/>
              <a:cs typeface="Arial"/>
              <a:sym typeface="Arial"/>
            </a:endParaRPr>
          </a:p>
        </p:txBody>
      </p:sp>
      <p:sp>
        <p:nvSpPr>
          <p:cNvPr id="759" name="Google Shape;759;p76"/>
          <p:cNvSpPr txBox="1"/>
          <p:nvPr/>
        </p:nvSpPr>
        <p:spPr>
          <a:xfrm>
            <a:off x="6173700" y="3916500"/>
            <a:ext cx="3117900" cy="5247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Clr>
                <a:schemeClr val="dk1"/>
              </a:buClr>
              <a:buSzPts val="1500"/>
              <a:buFont typeface="Arial"/>
              <a:buNone/>
            </a:pPr>
            <a:r>
              <a:rPr lang="en" sz="2100" b="1" i="0" u="none" strike="noStrike" cap="none">
                <a:solidFill>
                  <a:srgbClr val="FF0000"/>
                </a:solidFill>
                <a:latin typeface="Arial"/>
                <a:ea typeface="Arial"/>
                <a:cs typeface="Arial"/>
                <a:sym typeface="Arial"/>
              </a:rPr>
              <a:t>instantiates a </a:t>
            </a:r>
            <a:r>
              <a:rPr lang="en" sz="2100" b="1" i="0" u="none" strike="noStrike" cap="none">
                <a:solidFill>
                  <a:srgbClr val="0000FF"/>
                </a:solidFill>
                <a:latin typeface="Consolas"/>
                <a:ea typeface="Consolas"/>
                <a:cs typeface="Consolas"/>
                <a:sym typeface="Consolas"/>
              </a:rPr>
              <a:t>Baker</a:t>
            </a:r>
            <a:endParaRPr sz="1400" b="0" i="0" u="none" strike="noStrike" cap="none">
              <a:solidFill>
                <a:srgbClr val="000000"/>
              </a:solidFill>
              <a:latin typeface="Arial"/>
              <a:ea typeface="Arial"/>
              <a:cs typeface="Arial"/>
              <a:sym typeface="Arial"/>
            </a:endParaRPr>
          </a:p>
        </p:txBody>
      </p:sp>
      <p:sp>
        <p:nvSpPr>
          <p:cNvPr id="760" name="Google Shape;760;p76"/>
          <p:cNvSpPr txBox="1"/>
          <p:nvPr/>
        </p:nvSpPr>
        <p:spPr>
          <a:xfrm>
            <a:off x="6227100" y="4653933"/>
            <a:ext cx="3867300" cy="17169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Clr>
                <a:schemeClr val="dk1"/>
              </a:buClr>
              <a:buSzPts val="1500"/>
              <a:buFont typeface="Arial"/>
              <a:buNone/>
            </a:pPr>
            <a:r>
              <a:rPr lang="en" sz="1900" b="0" i="0" u="none" strike="noStrike" cap="none">
                <a:solidFill>
                  <a:srgbClr val="999999"/>
                </a:solidFill>
                <a:latin typeface="Consolas"/>
                <a:ea typeface="Consolas"/>
                <a:cs typeface="Consolas"/>
                <a:sym typeface="Consolas"/>
              </a:rPr>
              <a:t>// in Baker class</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500"/>
              <a:buFont typeface="Arial"/>
              <a:buNone/>
            </a:pPr>
            <a:r>
              <a:rPr lang="en" sz="1900" b="0" i="0" u="none" strike="noStrike" cap="none">
                <a:solidFill>
                  <a:srgbClr val="FF0000"/>
                </a:solidFill>
                <a:latin typeface="Consolas"/>
                <a:ea typeface="Consolas"/>
                <a:cs typeface="Consolas"/>
                <a:sym typeface="Consolas"/>
              </a:rPr>
              <a:t>public Baker() {</a:t>
            </a:r>
            <a:endParaRPr sz="14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chemeClr val="dk1"/>
              </a:buClr>
              <a:buSzPts val="1900"/>
              <a:buFont typeface="Arial"/>
              <a:buNone/>
            </a:pPr>
            <a:endParaRPr sz="1900" b="1" i="0" u="none" strike="noStrike" cap="none">
              <a:solidFill>
                <a:srgbClr val="FF0000"/>
              </a:solidFill>
              <a:latin typeface="Consolas"/>
              <a:ea typeface="Consolas"/>
              <a:cs typeface="Consolas"/>
              <a:sym typeface="Consolas"/>
            </a:endParaRPr>
          </a:p>
          <a:p>
            <a:pPr marL="0" marR="0" lvl="0" indent="0" algn="l" rtl="0">
              <a:lnSpc>
                <a:spcPct val="115000"/>
              </a:lnSpc>
              <a:spcBef>
                <a:spcPts val="0"/>
              </a:spcBef>
              <a:spcAft>
                <a:spcPts val="0"/>
              </a:spcAft>
              <a:buClr>
                <a:schemeClr val="dk1"/>
              </a:buClr>
              <a:buSzPts val="1500"/>
              <a:buFont typeface="Arial"/>
              <a:buNone/>
            </a:pPr>
            <a:r>
              <a:rPr lang="en" sz="1900" b="0" i="0" u="none" strike="noStrike" cap="none">
                <a:solidFill>
                  <a:srgbClr val="FF0000"/>
                </a:solidFill>
                <a:latin typeface="Consolas"/>
                <a:ea typeface="Consolas"/>
                <a:cs typeface="Consolas"/>
                <a:sym typeface="Consolas"/>
              </a:rPr>
              <a:t>}</a:t>
            </a:r>
            <a:endParaRPr sz="1400" b="0" i="0" u="none" strike="noStrike" cap="none">
              <a:solidFill>
                <a:srgbClr val="000000"/>
              </a:solidFill>
              <a:latin typeface="Arial"/>
              <a:ea typeface="Arial"/>
              <a:cs typeface="Arial"/>
              <a:sym typeface="Arial"/>
            </a:endParaRPr>
          </a:p>
        </p:txBody>
      </p:sp>
      <p:sp>
        <p:nvSpPr>
          <p:cNvPr id="761" name="Google Shape;761;p76"/>
          <p:cNvSpPr txBox="1"/>
          <p:nvPr/>
        </p:nvSpPr>
        <p:spPr>
          <a:xfrm>
            <a:off x="6104000" y="5349932"/>
            <a:ext cx="3850800" cy="642274"/>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Clr>
                <a:schemeClr val="dk1"/>
              </a:buClr>
              <a:buSzPts val="1500"/>
              <a:buFont typeface="Arial"/>
              <a:buNone/>
            </a:pPr>
            <a:r>
              <a:rPr lang="en" sz="1900" b="0" i="0" u="none" strike="noStrike" cap="none" dirty="0">
                <a:solidFill>
                  <a:schemeClr val="dk1"/>
                </a:solidFill>
                <a:latin typeface="Consolas"/>
                <a:ea typeface="Consolas"/>
                <a:cs typeface="Consolas"/>
                <a:sym typeface="Consolas"/>
              </a:rPr>
              <a:t>    </a:t>
            </a:r>
            <a:r>
              <a:rPr lang="en" sz="1900" b="1" i="0" u="none" strike="noStrike" cap="none" dirty="0" err="1">
                <a:solidFill>
                  <a:srgbClr val="FF0000"/>
                </a:solidFill>
                <a:latin typeface="Consolas"/>
                <a:ea typeface="Consolas"/>
                <a:cs typeface="Consolas"/>
                <a:sym typeface="Consolas"/>
              </a:rPr>
              <a:t>this.makeCookies</a:t>
            </a:r>
            <a:r>
              <a:rPr lang="en" sz="1900" b="1" i="0" u="none" strike="noStrike" cap="none" dirty="0">
                <a:solidFill>
                  <a:srgbClr val="FF0000"/>
                </a:solidFill>
                <a:latin typeface="Consolas"/>
                <a:ea typeface="Consolas"/>
                <a:cs typeface="Consolas"/>
                <a:sym typeface="Consolas"/>
              </a:rPr>
              <a:t>();</a:t>
            </a:r>
            <a:endParaRPr sz="1400" b="0" i="0" u="none" strike="noStrike" cap="none" dirty="0">
              <a:solidFill>
                <a:srgbClr val="000000"/>
              </a:solidFill>
              <a:latin typeface="Arial"/>
              <a:ea typeface="Arial"/>
              <a:cs typeface="Arial"/>
              <a:sym typeface="Arial"/>
            </a:endParaRPr>
          </a:p>
        </p:txBody>
      </p:sp>
      <p:sp>
        <p:nvSpPr>
          <p:cNvPr id="762" name="Google Shape;762;p76"/>
          <p:cNvSpPr txBox="1"/>
          <p:nvPr/>
        </p:nvSpPr>
        <p:spPr>
          <a:xfrm>
            <a:off x="520324" y="3547371"/>
            <a:ext cx="5516400" cy="2823462"/>
          </a:xfrm>
          <a:prstGeom prst="rect">
            <a:avLst/>
          </a:prstGeom>
          <a:noFill/>
          <a:ln>
            <a:noFill/>
          </a:ln>
        </p:spPr>
        <p:txBody>
          <a:bodyPr spcFirstLastPara="1" wrap="square" lIns="121900" tIns="121900" rIns="121900" bIns="121900" anchor="t" anchorCtr="0">
            <a:noAutofit/>
          </a:bodyPr>
          <a:lstStyle/>
          <a:p>
            <a:pPr marL="609600" marR="0" lvl="0" indent="-476250" algn="l" rtl="0">
              <a:lnSpc>
                <a:spcPct val="114999"/>
              </a:lnSpc>
              <a:spcBef>
                <a:spcPts val="0"/>
              </a:spcBef>
              <a:spcAft>
                <a:spcPts val="0"/>
              </a:spcAft>
              <a:buClr>
                <a:schemeClr val="dk1"/>
              </a:buClr>
              <a:buSzPts val="2700"/>
              <a:buFont typeface="Arial"/>
              <a:buChar char="●"/>
            </a:pPr>
            <a:r>
              <a:rPr lang="en" sz="2700" b="0" i="0" u="none" strike="noStrike" cap="none" dirty="0">
                <a:solidFill>
                  <a:schemeClr val="dk1"/>
                </a:solidFill>
                <a:latin typeface="Arial"/>
                <a:ea typeface="Arial"/>
                <a:cs typeface="Arial"/>
                <a:sym typeface="Arial"/>
              </a:rPr>
              <a:t>How do we get our </a:t>
            </a:r>
            <a:r>
              <a:rPr lang="en" sz="2700" b="0" i="0" u="none" strike="noStrike" cap="none" dirty="0">
                <a:solidFill>
                  <a:srgbClr val="0000FF"/>
                </a:solidFill>
                <a:latin typeface="Consolas"/>
                <a:ea typeface="Consolas"/>
                <a:cs typeface="Consolas"/>
                <a:sym typeface="Consolas"/>
              </a:rPr>
              <a:t>Baker</a:t>
            </a:r>
            <a:r>
              <a:rPr lang="en" sz="2700" b="0" i="0" u="none" strike="noStrike" cap="none" dirty="0">
                <a:solidFill>
                  <a:schemeClr val="dk1"/>
                </a:solidFill>
                <a:latin typeface="Arial"/>
                <a:ea typeface="Arial"/>
                <a:cs typeface="Arial"/>
                <a:sym typeface="Arial"/>
              </a:rPr>
              <a:t> to bake cookies?</a:t>
            </a:r>
            <a:endParaRPr sz="2700" b="0" i="0" u="none" strike="noStrike" cap="none" dirty="0">
              <a:solidFill>
                <a:schemeClr val="dk1"/>
              </a:solidFill>
              <a:latin typeface="Arial"/>
              <a:ea typeface="Arial"/>
              <a:cs typeface="Arial"/>
              <a:sym typeface="Arial"/>
            </a:endParaRPr>
          </a:p>
          <a:p>
            <a:pPr marL="1219200" marR="0" lvl="1" indent="-457200" algn="l" rtl="0">
              <a:lnSpc>
                <a:spcPct val="114999"/>
              </a:lnSpc>
              <a:spcBef>
                <a:spcPts val="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call the </a:t>
            </a:r>
            <a:r>
              <a:rPr lang="en" sz="2400" dirty="0" err="1">
                <a:solidFill>
                  <a:srgbClr val="0000FF"/>
                </a:solidFill>
                <a:latin typeface="Consolas"/>
                <a:cs typeface="Consolas"/>
                <a:sym typeface="Consolas"/>
              </a:rPr>
              <a:t>m</a:t>
            </a:r>
            <a:r>
              <a:rPr lang="en" sz="2400" b="0" i="0" u="none" strike="noStrike" cap="none" dirty="0" err="1">
                <a:solidFill>
                  <a:srgbClr val="0000FF"/>
                </a:solidFill>
                <a:latin typeface="Consolas"/>
                <a:ea typeface="Consolas"/>
                <a:cs typeface="Consolas"/>
                <a:sym typeface="Consolas"/>
              </a:rPr>
              <a:t>akeCookies</a:t>
            </a:r>
            <a:r>
              <a:rPr lang="en" sz="2400" b="0" i="0" u="none" strike="noStrike" cap="none" dirty="0">
                <a:solidFill>
                  <a:schemeClr val="dk1"/>
                </a:solidFill>
                <a:latin typeface="Arial"/>
                <a:ea typeface="Arial"/>
                <a:cs typeface="Arial"/>
                <a:sym typeface="Arial"/>
              </a:rPr>
              <a:t> method from constructor!</a:t>
            </a:r>
            <a:endParaRPr sz="2400" b="0" i="0" u="none" strike="noStrike" cap="none" dirty="0">
              <a:solidFill>
                <a:schemeClr val="dk1"/>
              </a:solidFill>
              <a:latin typeface="Arial"/>
              <a:ea typeface="Arial"/>
              <a:cs typeface="Arial"/>
              <a:sym typeface="Arial"/>
            </a:endParaRPr>
          </a:p>
          <a:p>
            <a:pPr marL="1219200" marR="0" lvl="1" indent="-457200" algn="l" rtl="0">
              <a:lnSpc>
                <a:spcPct val="114999"/>
              </a:lnSpc>
              <a:spcBef>
                <a:spcPts val="0"/>
              </a:spcBef>
              <a:spcAft>
                <a:spcPts val="0"/>
              </a:spcAft>
              <a:buClr>
                <a:schemeClr val="dk1"/>
              </a:buClr>
              <a:buSzPts val="2400"/>
              <a:buFont typeface="Arial"/>
              <a:buChar char="○"/>
            </a:pPr>
            <a:r>
              <a:rPr lang="en" sz="2400" b="0" i="0" u="none" strike="noStrike" cap="none" dirty="0">
                <a:solidFill>
                  <a:schemeClr val="dk1"/>
                </a:solidFill>
                <a:latin typeface="Arial"/>
                <a:ea typeface="Arial"/>
                <a:cs typeface="Arial"/>
                <a:sym typeface="Arial"/>
              </a:rPr>
              <a:t>this is not the only way -- stay tuned for next lecture</a:t>
            </a:r>
            <a:endParaRPr sz="2400" b="0" i="0" u="none" strike="noStrike" cap="none" dirty="0">
              <a:solidFill>
                <a:schemeClr val="dk1"/>
              </a:solidFill>
              <a:latin typeface="Arial"/>
              <a:ea typeface="Arial"/>
              <a:cs typeface="Arial"/>
              <a:sym typeface="Arial"/>
            </a:endParaRPr>
          </a:p>
        </p:txBody>
      </p:sp>
      <p:sp>
        <p:nvSpPr>
          <p:cNvPr id="763" name="Google Shape;763;p76"/>
          <p:cNvSpPr txBox="1"/>
          <p:nvPr/>
        </p:nvSpPr>
        <p:spPr>
          <a:xfrm>
            <a:off x="522447" y="2192633"/>
            <a:ext cx="5516400" cy="1527600"/>
          </a:xfrm>
          <a:prstGeom prst="rect">
            <a:avLst/>
          </a:prstGeom>
          <a:noFill/>
          <a:ln>
            <a:noFill/>
          </a:ln>
        </p:spPr>
        <p:txBody>
          <a:bodyPr spcFirstLastPara="1" wrap="square" lIns="121900" tIns="121900" rIns="121900" bIns="121900" anchor="t" anchorCtr="0">
            <a:noAutofit/>
          </a:bodyPr>
          <a:lstStyle/>
          <a:p>
            <a:pPr marL="609600" marR="0" lvl="0" indent="-476250" algn="l" rtl="0">
              <a:lnSpc>
                <a:spcPct val="115000"/>
              </a:lnSpc>
              <a:spcBef>
                <a:spcPts val="0"/>
              </a:spcBef>
              <a:spcAft>
                <a:spcPts val="0"/>
              </a:spcAft>
              <a:buClr>
                <a:schemeClr val="dk1"/>
              </a:buClr>
              <a:buSzPts val="2700"/>
              <a:buFont typeface="Arial"/>
              <a:buChar char="●"/>
            </a:pPr>
            <a:r>
              <a:rPr lang="en" sz="2700" b="0" i="0" u="none" strike="noStrike" cap="none">
                <a:solidFill>
                  <a:schemeClr val="dk1"/>
                </a:solidFill>
                <a:latin typeface="Arial"/>
                <a:ea typeface="Arial"/>
                <a:cs typeface="Arial"/>
                <a:sym typeface="Arial"/>
              </a:rPr>
              <a:t>Calling </a:t>
            </a:r>
            <a:r>
              <a:rPr lang="en" sz="2700" b="0" i="0" u="none" strike="noStrike" cap="none">
                <a:solidFill>
                  <a:srgbClr val="0000FF"/>
                </a:solidFill>
                <a:latin typeface="Consolas"/>
                <a:ea typeface="Consolas"/>
                <a:cs typeface="Consolas"/>
                <a:sym typeface="Consolas"/>
              </a:rPr>
              <a:t>new Baker()</a:t>
            </a:r>
            <a:r>
              <a:rPr lang="en" sz="2700" b="0" i="0" u="none" strike="noStrike" cap="none">
                <a:solidFill>
                  <a:schemeClr val="dk1"/>
                </a:solidFill>
                <a:latin typeface="Arial"/>
                <a:ea typeface="Arial"/>
                <a:cs typeface="Arial"/>
                <a:sym typeface="Arial"/>
              </a:rPr>
              <a:t> will execute </a:t>
            </a:r>
            <a:r>
              <a:rPr lang="en" sz="2700" b="0" i="0" u="none" strike="noStrike" cap="none">
                <a:solidFill>
                  <a:srgbClr val="0000FF"/>
                </a:solidFill>
                <a:latin typeface="Consolas"/>
                <a:ea typeface="Consolas"/>
                <a:cs typeface="Consolas"/>
                <a:sym typeface="Consolas"/>
              </a:rPr>
              <a:t>Baker</a:t>
            </a:r>
            <a:r>
              <a:rPr lang="en" sz="2700" b="0" i="0" u="none" strike="noStrike" cap="none">
                <a:solidFill>
                  <a:schemeClr val="dk1"/>
                </a:solidFill>
                <a:latin typeface="Arial"/>
                <a:ea typeface="Arial"/>
                <a:cs typeface="Arial"/>
                <a:sym typeface="Arial"/>
              </a:rPr>
              <a:t>’s constructor</a:t>
            </a:r>
            <a:endParaRPr sz="2400" b="0" i="0" u="none" strike="noStrike" cap="none">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55">
                                            <p:txEl>
                                              <p:pRg st="0" end="0"/>
                                            </p:txEl>
                                          </p:spTgt>
                                        </p:tgtEl>
                                        <p:attrNameLst>
                                          <p:attrName>style.visibility</p:attrName>
                                        </p:attrNameLst>
                                      </p:cBhvr>
                                      <p:to>
                                        <p:strVal val="visible"/>
                                      </p:to>
                                    </p:set>
                                    <p:animEffect transition="in" filter="fade">
                                      <p:cBhvr>
                                        <p:cTn id="7" dur="500"/>
                                        <p:tgtEl>
                                          <p:spTgt spid="7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58"/>
                                        </p:tgtEl>
                                        <p:attrNameLst>
                                          <p:attrName>style.visibility</p:attrName>
                                        </p:attrNameLst>
                                      </p:cBhvr>
                                      <p:to>
                                        <p:strVal val="visible"/>
                                      </p:to>
                                    </p:set>
                                    <p:animEffect transition="in" filter="fade">
                                      <p:cBhvr>
                                        <p:cTn id="12" dur="500"/>
                                        <p:tgtEl>
                                          <p:spTgt spid="758"/>
                                        </p:tgtEl>
                                      </p:cBhvr>
                                    </p:animEffect>
                                  </p:childTnLst>
                                </p:cTn>
                              </p:par>
                              <p:par>
                                <p:cTn id="13" presetID="10" presetClass="entr" presetSubtype="0" fill="hold" nodeType="withEffect">
                                  <p:stCondLst>
                                    <p:cond delay="0"/>
                                  </p:stCondLst>
                                  <p:childTnLst>
                                    <p:set>
                                      <p:cBhvr>
                                        <p:cTn id="14" dur="1" fill="hold">
                                          <p:stCondLst>
                                            <p:cond delay="0"/>
                                          </p:stCondLst>
                                        </p:cTn>
                                        <p:tgtEl>
                                          <p:spTgt spid="757"/>
                                        </p:tgtEl>
                                        <p:attrNameLst>
                                          <p:attrName>style.visibility</p:attrName>
                                        </p:attrNameLst>
                                      </p:cBhvr>
                                      <p:to>
                                        <p:strVal val="visible"/>
                                      </p:to>
                                    </p:set>
                                    <p:animEffect transition="in" filter="fade">
                                      <p:cBhvr>
                                        <p:cTn id="15" dur="500"/>
                                        <p:tgtEl>
                                          <p:spTgt spid="757"/>
                                        </p:tgtEl>
                                      </p:cBhvr>
                                    </p:animEffect>
                                  </p:childTnLst>
                                </p:cTn>
                              </p:par>
                              <p:par>
                                <p:cTn id="16" presetID="10" presetClass="entr" presetSubtype="0" fill="hold" nodeType="withEffect">
                                  <p:stCondLst>
                                    <p:cond delay="0"/>
                                  </p:stCondLst>
                                  <p:childTnLst>
                                    <p:set>
                                      <p:cBhvr>
                                        <p:cTn id="17" dur="1" fill="hold">
                                          <p:stCondLst>
                                            <p:cond delay="0"/>
                                          </p:stCondLst>
                                        </p:cTn>
                                        <p:tgtEl>
                                          <p:spTgt spid="759"/>
                                        </p:tgtEl>
                                        <p:attrNameLst>
                                          <p:attrName>style.visibility</p:attrName>
                                        </p:attrNameLst>
                                      </p:cBhvr>
                                      <p:to>
                                        <p:strVal val="visible"/>
                                      </p:to>
                                    </p:set>
                                    <p:animEffect transition="in" filter="fade">
                                      <p:cBhvr>
                                        <p:cTn id="18" dur="500"/>
                                        <p:tgtEl>
                                          <p:spTgt spid="75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63">
                                            <p:txEl>
                                              <p:pRg st="0" end="0"/>
                                            </p:txEl>
                                          </p:spTgt>
                                        </p:tgtEl>
                                        <p:attrNameLst>
                                          <p:attrName>style.visibility</p:attrName>
                                        </p:attrNameLst>
                                      </p:cBhvr>
                                      <p:to>
                                        <p:strVal val="visible"/>
                                      </p:to>
                                    </p:set>
                                    <p:animEffect transition="in" filter="fade">
                                      <p:cBhvr>
                                        <p:cTn id="23" dur="500"/>
                                        <p:tgtEl>
                                          <p:spTgt spid="763">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760"/>
                                        </p:tgtEl>
                                        <p:attrNameLst>
                                          <p:attrName>style.visibility</p:attrName>
                                        </p:attrNameLst>
                                      </p:cBhvr>
                                      <p:to>
                                        <p:strVal val="visible"/>
                                      </p:to>
                                    </p:set>
                                    <p:animEffect transition="in" filter="fade">
                                      <p:cBhvr>
                                        <p:cTn id="28" dur="500"/>
                                        <p:tgtEl>
                                          <p:spTgt spid="76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762">
                                            <p:txEl>
                                              <p:pRg st="0" end="0"/>
                                            </p:txEl>
                                          </p:spTgt>
                                        </p:tgtEl>
                                        <p:attrNameLst>
                                          <p:attrName>style.visibility</p:attrName>
                                        </p:attrNameLst>
                                      </p:cBhvr>
                                      <p:to>
                                        <p:strVal val="visible"/>
                                      </p:to>
                                    </p:set>
                                    <p:animEffect transition="in" filter="fade">
                                      <p:cBhvr>
                                        <p:cTn id="33" dur="500"/>
                                        <p:tgtEl>
                                          <p:spTgt spid="762">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762">
                                            <p:txEl>
                                              <p:pRg st="1" end="1"/>
                                            </p:txEl>
                                          </p:spTgt>
                                        </p:tgtEl>
                                        <p:attrNameLst>
                                          <p:attrName>style.visibility</p:attrName>
                                        </p:attrNameLst>
                                      </p:cBhvr>
                                      <p:to>
                                        <p:strVal val="visible"/>
                                      </p:to>
                                    </p:set>
                                    <p:animEffect transition="in" filter="fade">
                                      <p:cBhvr>
                                        <p:cTn id="38" dur="500"/>
                                        <p:tgtEl>
                                          <p:spTgt spid="762">
                                            <p:txEl>
                                              <p:pRg st="1" end="1"/>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761"/>
                                        </p:tgtEl>
                                        <p:attrNameLst>
                                          <p:attrName>style.visibility</p:attrName>
                                        </p:attrNameLst>
                                      </p:cBhvr>
                                      <p:to>
                                        <p:strVal val="visible"/>
                                      </p:to>
                                    </p:set>
                                    <p:animEffect transition="in" filter="fade">
                                      <p:cBhvr>
                                        <p:cTn id="41" dur="500"/>
                                        <p:tgtEl>
                                          <p:spTgt spid="761"/>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62">
                                            <p:txEl>
                                              <p:pRg st="2" end="2"/>
                                            </p:txEl>
                                          </p:spTgt>
                                        </p:tgtEl>
                                        <p:attrNameLst>
                                          <p:attrName>style.visibility</p:attrName>
                                        </p:attrNameLst>
                                      </p:cBhvr>
                                      <p:to>
                                        <p:strVal val="visible"/>
                                      </p:to>
                                    </p:set>
                                    <p:animEffect transition="in" filter="fade">
                                      <p:cBhvr>
                                        <p:cTn id="46" dur="500"/>
                                        <p:tgtEl>
                                          <p:spTgt spid="76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77"/>
          <p:cNvSpPr txBox="1">
            <a:spLocks noGrp="1"/>
          </p:cNvSpPr>
          <p:nvPr>
            <p:ph type="title"/>
          </p:nvPr>
        </p:nvSpPr>
        <p:spPr>
          <a:xfrm>
            <a:off x="609600" y="274637"/>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3600"/>
              <a:buNone/>
            </a:pPr>
            <a:r>
              <a:rPr lang="en" dirty="0"/>
              <a:t>Following Flow of Control</a:t>
            </a:r>
            <a:endParaRPr dirty="0"/>
          </a:p>
        </p:txBody>
      </p:sp>
      <p:sp>
        <p:nvSpPr>
          <p:cNvPr id="769" name="Google Shape;769;p77"/>
          <p:cNvSpPr txBox="1">
            <a:spLocks noGrp="1"/>
          </p:cNvSpPr>
          <p:nvPr>
            <p:ph type="body" idx="1"/>
          </p:nvPr>
        </p:nvSpPr>
        <p:spPr>
          <a:xfrm>
            <a:off x="609600" y="1600200"/>
            <a:ext cx="5592763" cy="4967573"/>
          </a:xfrm>
          <a:prstGeom prst="rect">
            <a:avLst/>
          </a:prstGeom>
          <a:noFill/>
          <a:ln>
            <a:noFill/>
          </a:ln>
        </p:spPr>
        <p:txBody>
          <a:bodyPr spcFirstLastPara="1" wrap="square" lIns="121900" tIns="121900" rIns="121900" bIns="121900" anchor="t" anchorCtr="0">
            <a:noAutofit/>
          </a:bodyPr>
          <a:lstStyle/>
          <a:p>
            <a:pPr marL="927100" lvl="0" indent="-927100" algn="l" rtl="0">
              <a:lnSpc>
                <a:spcPct val="110000"/>
              </a:lnSpc>
              <a:spcBef>
                <a:spcPts val="0"/>
              </a:spcBef>
              <a:spcAft>
                <a:spcPts val="0"/>
              </a:spcAft>
              <a:buSzPts val="1600"/>
              <a:buNone/>
            </a:pPr>
            <a:r>
              <a:rPr lang="en" sz="1600" dirty="0">
                <a:solidFill>
                  <a:schemeClr val="dk1"/>
                </a:solidFill>
                <a:latin typeface="Consolas"/>
                <a:ea typeface="Consolas"/>
                <a:cs typeface="Consolas"/>
                <a:sym typeface="Consolas"/>
              </a:rPr>
              <a:t>public class App {</a:t>
            </a:r>
            <a:endParaRPr dirty="0"/>
          </a:p>
          <a:p>
            <a:pPr marL="927100" lvl="0" indent="-927100" algn="l" rtl="0">
              <a:lnSpc>
                <a:spcPct val="110000"/>
              </a:lnSpc>
              <a:spcBef>
                <a:spcPts val="0"/>
              </a:spcBef>
              <a:spcAft>
                <a:spcPts val="0"/>
              </a:spcAft>
              <a:buClr>
                <a:schemeClr val="dk1"/>
              </a:buClr>
              <a:buSzPts val="1500"/>
              <a:buFont typeface="Arial"/>
              <a:buNone/>
            </a:pPr>
            <a:r>
              <a:rPr lang="en" sz="1600" dirty="0">
                <a:solidFill>
                  <a:schemeClr val="dk1"/>
                </a:solidFill>
                <a:latin typeface="Consolas"/>
                <a:ea typeface="Consolas"/>
                <a:cs typeface="Consolas"/>
                <a:sym typeface="Consolas"/>
              </a:rPr>
              <a:t>    public static void main(String[] </a:t>
            </a:r>
            <a:r>
              <a:rPr lang="en" sz="1600" dirty="0" err="1">
                <a:solidFill>
                  <a:schemeClr val="dk1"/>
                </a:solidFill>
                <a:latin typeface="Consolas"/>
                <a:ea typeface="Consolas"/>
                <a:cs typeface="Consolas"/>
                <a:sym typeface="Consolas"/>
              </a:rPr>
              <a:t>args</a:t>
            </a:r>
            <a:r>
              <a:rPr lang="en" sz="1600" dirty="0">
                <a:solidFill>
                  <a:schemeClr val="dk1"/>
                </a:solidFill>
                <a:latin typeface="Consolas"/>
                <a:ea typeface="Consolas"/>
                <a:cs typeface="Consolas"/>
                <a:sym typeface="Consolas"/>
              </a:rPr>
              <a:t>) {</a:t>
            </a:r>
            <a:endParaRPr dirty="0"/>
          </a:p>
          <a:p>
            <a:pPr marL="927100" lvl="0" indent="-927100" algn="l" rtl="0">
              <a:lnSpc>
                <a:spcPct val="110000"/>
              </a:lnSpc>
              <a:spcBef>
                <a:spcPts val="0"/>
              </a:spcBef>
              <a:spcAft>
                <a:spcPts val="0"/>
              </a:spcAft>
              <a:buClr>
                <a:schemeClr val="dk1"/>
              </a:buClr>
              <a:buSzPts val="1500"/>
              <a:buFont typeface="Arial"/>
              <a:buNone/>
            </a:pPr>
            <a:r>
              <a:rPr lang="en" sz="1600" dirty="0">
                <a:solidFill>
                  <a:schemeClr val="dk1"/>
                </a:solidFill>
                <a:latin typeface="Consolas"/>
                <a:ea typeface="Consolas"/>
                <a:cs typeface="Consolas"/>
                <a:sym typeface="Consolas"/>
              </a:rPr>
              <a:t>        new Baker();</a:t>
            </a:r>
            <a:endParaRPr dirty="0"/>
          </a:p>
          <a:p>
            <a:pPr marL="927100" lvl="0" indent="-927100" algn="l" rtl="0">
              <a:lnSpc>
                <a:spcPct val="110000"/>
              </a:lnSpc>
              <a:spcBef>
                <a:spcPts val="0"/>
              </a:spcBef>
              <a:spcAft>
                <a:spcPts val="0"/>
              </a:spcAft>
              <a:buSzPts val="1600"/>
              <a:buNone/>
            </a:pPr>
            <a:r>
              <a:rPr lang="en" sz="1600" dirty="0">
                <a:solidFill>
                  <a:schemeClr val="dk1"/>
                </a:solidFill>
                <a:latin typeface="Consolas"/>
                <a:ea typeface="Consolas"/>
                <a:cs typeface="Consolas"/>
                <a:sym typeface="Consolas"/>
              </a:rPr>
              <a:t>    }</a:t>
            </a:r>
            <a:endParaRPr dirty="0"/>
          </a:p>
          <a:p>
            <a:pPr marL="927100" lvl="0" indent="-927100" algn="l" rtl="0">
              <a:lnSpc>
                <a:spcPct val="110000"/>
              </a:lnSpc>
              <a:spcBef>
                <a:spcPts val="0"/>
              </a:spcBef>
              <a:spcAft>
                <a:spcPts val="0"/>
              </a:spcAft>
              <a:buSzPts val="1600"/>
              <a:buNone/>
            </a:pPr>
            <a:r>
              <a:rPr lang="en" sz="1600" dirty="0">
                <a:solidFill>
                  <a:schemeClr val="dk1"/>
                </a:solidFill>
                <a:latin typeface="Consolas"/>
                <a:ea typeface="Consolas"/>
                <a:cs typeface="Consolas"/>
                <a:sym typeface="Consolas"/>
              </a:rPr>
              <a:t>}</a:t>
            </a:r>
            <a:endParaRPr dirty="0"/>
          </a:p>
          <a:p>
            <a:pPr marL="927100" lvl="0" indent="-927100" algn="l" rtl="0">
              <a:lnSpc>
                <a:spcPct val="110000"/>
              </a:lnSpc>
              <a:spcBef>
                <a:spcPts val="0"/>
              </a:spcBef>
              <a:spcAft>
                <a:spcPts val="0"/>
              </a:spcAft>
              <a:buSzPts val="1600"/>
              <a:buNone/>
            </a:pPr>
            <a:endParaRPr sz="1600" dirty="0">
              <a:solidFill>
                <a:schemeClr val="dk1"/>
              </a:solidFill>
              <a:latin typeface="Consolas"/>
              <a:ea typeface="Consolas"/>
              <a:cs typeface="Consolas"/>
              <a:sym typeface="Consolas"/>
            </a:endParaRPr>
          </a:p>
          <a:p>
            <a:pPr marL="927100" lvl="0" indent="-927100" algn="l" rtl="0">
              <a:lnSpc>
                <a:spcPct val="110000"/>
              </a:lnSpc>
              <a:spcBef>
                <a:spcPts val="0"/>
              </a:spcBef>
              <a:spcAft>
                <a:spcPts val="0"/>
              </a:spcAft>
              <a:buSzPts val="1600"/>
              <a:buNone/>
            </a:pPr>
            <a:r>
              <a:rPr lang="en" sz="1600" dirty="0">
                <a:solidFill>
                  <a:schemeClr val="dk1"/>
                </a:solidFill>
                <a:latin typeface="Consolas"/>
                <a:ea typeface="Consolas"/>
                <a:cs typeface="Consolas"/>
                <a:sym typeface="Consolas"/>
              </a:rPr>
              <a:t>public class Baker {</a:t>
            </a:r>
            <a:endParaRPr dirty="0"/>
          </a:p>
          <a:p>
            <a:pPr marL="927100" lvl="0" indent="-927100" algn="l" rtl="0">
              <a:lnSpc>
                <a:spcPct val="110000"/>
              </a:lnSpc>
              <a:spcBef>
                <a:spcPts val="0"/>
              </a:spcBef>
              <a:spcAft>
                <a:spcPts val="0"/>
              </a:spcAft>
              <a:buSzPts val="1500"/>
              <a:buNone/>
            </a:pPr>
            <a:r>
              <a:rPr lang="en" sz="1600" dirty="0">
                <a:solidFill>
                  <a:schemeClr val="dk1"/>
                </a:solidFill>
                <a:latin typeface="Consolas"/>
                <a:ea typeface="Consolas"/>
                <a:cs typeface="Consolas"/>
                <a:sym typeface="Consolas"/>
              </a:rPr>
              <a:t>    </a:t>
            </a:r>
            <a:r>
              <a:rPr lang="en" sz="1600" dirty="0">
                <a:latin typeface="Consolas"/>
                <a:ea typeface="Consolas"/>
                <a:cs typeface="Consolas"/>
                <a:sym typeface="Consolas"/>
              </a:rPr>
              <a:t>public Baker() {</a:t>
            </a:r>
            <a:endParaRPr dirty="0"/>
          </a:p>
          <a:p>
            <a:pPr marL="927100" lvl="0" indent="-927100" algn="l" rtl="0">
              <a:lnSpc>
                <a:spcPct val="110000"/>
              </a:lnSpc>
              <a:spcBef>
                <a:spcPts val="0"/>
              </a:spcBef>
              <a:spcAft>
                <a:spcPts val="0"/>
              </a:spcAft>
              <a:buSzPts val="1500"/>
              <a:buNone/>
            </a:pPr>
            <a:r>
              <a:rPr lang="en" sz="1600" dirty="0">
                <a:latin typeface="Consolas"/>
                <a:ea typeface="Consolas"/>
                <a:cs typeface="Consolas"/>
                <a:sym typeface="Consolas"/>
              </a:rPr>
              <a:t>        </a:t>
            </a:r>
            <a:r>
              <a:rPr lang="en" sz="1600" dirty="0" err="1">
                <a:latin typeface="Consolas"/>
                <a:ea typeface="Consolas"/>
                <a:cs typeface="Consolas"/>
                <a:sym typeface="Consolas"/>
              </a:rPr>
              <a:t>this.makeCookies</a:t>
            </a:r>
            <a:r>
              <a:rPr lang="en" sz="1600" dirty="0">
                <a:latin typeface="Consolas"/>
                <a:ea typeface="Consolas"/>
                <a:cs typeface="Consolas"/>
                <a:sym typeface="Consolas"/>
              </a:rPr>
              <a:t>();</a:t>
            </a:r>
            <a:endParaRPr dirty="0"/>
          </a:p>
          <a:p>
            <a:pPr marL="927100" lvl="0" indent="-927100" algn="l" rtl="0">
              <a:lnSpc>
                <a:spcPct val="110000"/>
              </a:lnSpc>
              <a:spcBef>
                <a:spcPts val="0"/>
              </a:spcBef>
              <a:spcAft>
                <a:spcPts val="0"/>
              </a:spcAft>
              <a:buSzPts val="1500"/>
              <a:buNone/>
            </a:pPr>
            <a:r>
              <a:rPr lang="en" sz="1600" dirty="0">
                <a:latin typeface="Consolas"/>
                <a:ea typeface="Consolas"/>
                <a:cs typeface="Consolas"/>
                <a:sym typeface="Consolas"/>
              </a:rPr>
              <a:t>    }</a:t>
            </a:r>
            <a:endParaRPr sz="1600" dirty="0">
              <a:solidFill>
                <a:schemeClr val="dk1"/>
              </a:solidFill>
              <a:latin typeface="Consolas"/>
              <a:ea typeface="Consolas"/>
              <a:cs typeface="Consolas"/>
              <a:sym typeface="Consolas"/>
            </a:endParaRPr>
          </a:p>
          <a:p>
            <a:pPr marL="927100" lvl="0" indent="-927100" algn="l" rtl="0">
              <a:lnSpc>
                <a:spcPct val="110000"/>
              </a:lnSpc>
              <a:spcBef>
                <a:spcPts val="0"/>
              </a:spcBef>
              <a:spcAft>
                <a:spcPts val="0"/>
              </a:spcAft>
              <a:buSzPts val="1600"/>
              <a:buNone/>
            </a:pPr>
            <a:r>
              <a:rPr lang="en" sz="1600" dirty="0">
                <a:latin typeface="Consolas"/>
                <a:ea typeface="Consolas"/>
                <a:cs typeface="Consolas"/>
                <a:sym typeface="Consolas"/>
              </a:rPr>
              <a:t>    </a:t>
            </a:r>
            <a:r>
              <a:rPr lang="en" sz="1600" dirty="0">
                <a:solidFill>
                  <a:schemeClr val="dk1"/>
                </a:solidFill>
                <a:latin typeface="Consolas"/>
                <a:ea typeface="Consolas"/>
                <a:cs typeface="Consolas"/>
                <a:sym typeface="Consolas"/>
              </a:rPr>
              <a:t>public void </a:t>
            </a:r>
            <a:r>
              <a:rPr lang="en" sz="1600" dirty="0">
                <a:latin typeface="Consolas"/>
                <a:ea typeface="Consolas"/>
                <a:cs typeface="Consolas"/>
                <a:sym typeface="Consolas"/>
              </a:rPr>
              <a:t>m</a:t>
            </a:r>
            <a:r>
              <a:rPr lang="en" sz="1600">
                <a:solidFill>
                  <a:schemeClr val="dk1"/>
                </a:solidFill>
                <a:latin typeface="Consolas"/>
                <a:ea typeface="Consolas"/>
                <a:cs typeface="Consolas"/>
                <a:sym typeface="Consolas"/>
              </a:rPr>
              <a:t>akeCookies</a:t>
            </a:r>
            <a:r>
              <a:rPr lang="en" sz="1600" dirty="0">
                <a:solidFill>
                  <a:schemeClr val="dk1"/>
                </a:solidFill>
                <a:latin typeface="Consolas"/>
                <a:ea typeface="Consolas"/>
                <a:cs typeface="Consolas"/>
                <a:sym typeface="Consolas"/>
              </a:rPr>
              <a:t>() {</a:t>
            </a:r>
            <a:endParaRPr dirty="0"/>
          </a:p>
          <a:p>
            <a:pPr marL="927100" lvl="0" indent="-927100" algn="l" rtl="0">
              <a:lnSpc>
                <a:spcPct val="110000"/>
              </a:lnSpc>
              <a:spcBef>
                <a:spcPts val="0"/>
              </a:spcBef>
              <a:spcAft>
                <a:spcPts val="0"/>
              </a:spcAft>
              <a:buSzPts val="1600"/>
              <a:buNone/>
            </a:pPr>
            <a:r>
              <a:rPr lang="en" sz="1600" dirty="0">
                <a:solidFill>
                  <a:schemeClr val="dk1"/>
                </a:solidFill>
                <a:latin typeface="Consolas"/>
                <a:ea typeface="Consolas"/>
                <a:cs typeface="Consolas"/>
                <a:sym typeface="Consolas"/>
              </a:rPr>
              <a:t>        </a:t>
            </a:r>
            <a:r>
              <a:rPr lang="en" sz="1600" dirty="0" err="1">
                <a:solidFill>
                  <a:schemeClr val="dk1"/>
                </a:solidFill>
                <a:latin typeface="Consolas"/>
                <a:ea typeface="Consolas"/>
                <a:cs typeface="Consolas"/>
                <a:sym typeface="Consolas"/>
              </a:rPr>
              <a:t>this.preheatOven</a:t>
            </a:r>
            <a:r>
              <a:rPr lang="en" sz="1600" dirty="0">
                <a:solidFill>
                  <a:schemeClr val="dk1"/>
                </a:solidFill>
                <a:latin typeface="Consolas"/>
                <a:ea typeface="Consolas"/>
                <a:cs typeface="Consolas"/>
                <a:sym typeface="Consolas"/>
              </a:rPr>
              <a:t>(400);</a:t>
            </a:r>
            <a:endParaRPr dirty="0"/>
          </a:p>
          <a:p>
            <a:pPr marL="927100" lvl="0" indent="-927100" algn="l" rtl="0">
              <a:lnSpc>
                <a:spcPct val="110000"/>
              </a:lnSpc>
              <a:spcBef>
                <a:spcPts val="0"/>
              </a:spcBef>
              <a:spcAft>
                <a:spcPts val="0"/>
              </a:spcAft>
              <a:buSzPts val="1600"/>
              <a:buNone/>
            </a:pPr>
            <a:r>
              <a:rPr lang="en" sz="1600" dirty="0">
                <a:solidFill>
                  <a:schemeClr val="dk1"/>
                </a:solidFill>
                <a:latin typeface="Consolas"/>
                <a:ea typeface="Consolas"/>
                <a:cs typeface="Consolas"/>
                <a:sym typeface="Consolas"/>
              </a:rPr>
              <a:t>        </a:t>
            </a:r>
            <a:r>
              <a:rPr lang="en" sz="1600" dirty="0" err="1">
                <a:solidFill>
                  <a:schemeClr val="dk1"/>
                </a:solidFill>
                <a:latin typeface="Consolas"/>
                <a:ea typeface="Consolas"/>
                <a:cs typeface="Consolas"/>
                <a:sym typeface="Consolas"/>
              </a:rPr>
              <a:t>this.combineWetIngredients</a:t>
            </a:r>
            <a:r>
              <a:rPr lang="en" sz="1600" dirty="0">
                <a:solidFill>
                  <a:schemeClr val="dk1"/>
                </a:solidFill>
                <a:latin typeface="Consolas"/>
                <a:ea typeface="Consolas"/>
                <a:cs typeface="Consolas"/>
                <a:sym typeface="Consolas"/>
              </a:rPr>
              <a:t>();</a:t>
            </a:r>
            <a:endParaRPr dirty="0"/>
          </a:p>
          <a:p>
            <a:pPr marL="927100" lvl="0" indent="-927100" algn="l" rtl="0">
              <a:lnSpc>
                <a:spcPct val="110000"/>
              </a:lnSpc>
              <a:spcBef>
                <a:spcPts val="0"/>
              </a:spcBef>
              <a:spcAft>
                <a:spcPts val="0"/>
              </a:spcAft>
              <a:buSzPts val="1600"/>
              <a:buNone/>
            </a:pPr>
            <a:r>
              <a:rPr lang="en" sz="1600" dirty="0">
                <a:solidFill>
                  <a:schemeClr val="dk1"/>
                </a:solidFill>
                <a:latin typeface="Consolas"/>
                <a:ea typeface="Consolas"/>
                <a:cs typeface="Consolas"/>
                <a:sym typeface="Consolas"/>
              </a:rPr>
              <a:t>        </a:t>
            </a:r>
            <a:r>
              <a:rPr lang="en" sz="1600" dirty="0" err="1">
                <a:solidFill>
                  <a:schemeClr val="dk1"/>
                </a:solidFill>
                <a:latin typeface="Consolas"/>
                <a:ea typeface="Consolas"/>
                <a:cs typeface="Consolas"/>
                <a:sym typeface="Consolas"/>
              </a:rPr>
              <a:t>this.combineDryIngredients</a:t>
            </a:r>
            <a:r>
              <a:rPr lang="en" sz="1600" dirty="0">
                <a:solidFill>
                  <a:schemeClr val="dk1"/>
                </a:solidFill>
                <a:latin typeface="Consolas"/>
                <a:ea typeface="Consolas"/>
                <a:cs typeface="Consolas"/>
                <a:sym typeface="Consolas"/>
              </a:rPr>
              <a:t>();</a:t>
            </a:r>
            <a:endParaRPr dirty="0"/>
          </a:p>
          <a:p>
            <a:pPr marL="927100" lvl="0" indent="-927100" algn="l" rtl="0">
              <a:lnSpc>
                <a:spcPct val="110000"/>
              </a:lnSpc>
              <a:spcBef>
                <a:spcPts val="0"/>
              </a:spcBef>
              <a:spcAft>
                <a:spcPts val="0"/>
              </a:spcAft>
              <a:buSzPts val="1600"/>
              <a:buNone/>
            </a:pPr>
            <a:r>
              <a:rPr lang="en" sz="1600" dirty="0">
                <a:solidFill>
                  <a:schemeClr val="dk1"/>
                </a:solidFill>
                <a:latin typeface="Consolas"/>
                <a:ea typeface="Consolas"/>
                <a:cs typeface="Consolas"/>
                <a:sym typeface="Consolas"/>
              </a:rPr>
              <a:t>        </a:t>
            </a:r>
            <a:r>
              <a:rPr lang="en" sz="1600" dirty="0" err="1">
                <a:solidFill>
                  <a:schemeClr val="dk1"/>
                </a:solidFill>
                <a:latin typeface="Consolas"/>
                <a:ea typeface="Consolas"/>
                <a:cs typeface="Consolas"/>
                <a:sym typeface="Consolas"/>
              </a:rPr>
              <a:t>this.combineAllIngredients</a:t>
            </a:r>
            <a:r>
              <a:rPr lang="en" sz="1600" dirty="0">
                <a:solidFill>
                  <a:schemeClr val="dk1"/>
                </a:solidFill>
                <a:latin typeface="Consolas"/>
                <a:ea typeface="Consolas"/>
                <a:cs typeface="Consolas"/>
                <a:sym typeface="Consolas"/>
              </a:rPr>
              <a:t>();</a:t>
            </a:r>
            <a:endParaRPr dirty="0"/>
          </a:p>
          <a:p>
            <a:pPr marL="927100" lvl="0" indent="-927100" algn="l" rtl="0">
              <a:lnSpc>
                <a:spcPct val="110000"/>
              </a:lnSpc>
              <a:spcBef>
                <a:spcPts val="0"/>
              </a:spcBef>
              <a:spcAft>
                <a:spcPts val="0"/>
              </a:spcAft>
              <a:buSzPts val="1600"/>
              <a:buNone/>
            </a:pPr>
            <a:r>
              <a:rPr lang="en" sz="1600" dirty="0">
                <a:solidFill>
                  <a:schemeClr val="dk1"/>
                </a:solidFill>
                <a:latin typeface="Consolas"/>
                <a:ea typeface="Consolas"/>
                <a:cs typeface="Consolas"/>
                <a:sym typeface="Consolas"/>
              </a:rPr>
              <a:t>        </a:t>
            </a:r>
            <a:r>
              <a:rPr lang="en" sz="1600" dirty="0" err="1">
                <a:solidFill>
                  <a:schemeClr val="dk1"/>
                </a:solidFill>
                <a:latin typeface="Consolas"/>
                <a:ea typeface="Consolas"/>
                <a:cs typeface="Consolas"/>
                <a:sym typeface="Consolas"/>
              </a:rPr>
              <a:t>this.formDoughBalls</a:t>
            </a:r>
            <a:r>
              <a:rPr lang="en" sz="1600" dirty="0">
                <a:solidFill>
                  <a:schemeClr val="dk1"/>
                </a:solidFill>
                <a:latin typeface="Consolas"/>
                <a:ea typeface="Consolas"/>
                <a:cs typeface="Consolas"/>
                <a:sym typeface="Consolas"/>
              </a:rPr>
              <a:t>(24);</a:t>
            </a:r>
            <a:endParaRPr dirty="0"/>
          </a:p>
          <a:p>
            <a:pPr marL="927100" lvl="0" indent="-927100" algn="l" rtl="0">
              <a:lnSpc>
                <a:spcPct val="110000"/>
              </a:lnSpc>
              <a:spcBef>
                <a:spcPts val="0"/>
              </a:spcBef>
              <a:spcAft>
                <a:spcPts val="0"/>
              </a:spcAft>
              <a:buSzPts val="1600"/>
              <a:buNone/>
            </a:pPr>
            <a:r>
              <a:rPr lang="en" sz="1600" dirty="0">
                <a:solidFill>
                  <a:schemeClr val="dk1"/>
                </a:solidFill>
                <a:latin typeface="Consolas"/>
                <a:ea typeface="Consolas"/>
                <a:cs typeface="Consolas"/>
                <a:sym typeface="Consolas"/>
              </a:rPr>
              <a:t>        </a:t>
            </a:r>
            <a:r>
              <a:rPr lang="en" sz="1600" dirty="0" err="1">
                <a:solidFill>
                  <a:schemeClr val="dk1"/>
                </a:solidFill>
                <a:latin typeface="Consolas"/>
                <a:ea typeface="Consolas"/>
                <a:cs typeface="Consolas"/>
                <a:sym typeface="Consolas"/>
              </a:rPr>
              <a:t>this.bake</a:t>
            </a:r>
            <a:r>
              <a:rPr lang="en" sz="1600" dirty="0">
                <a:solidFill>
                  <a:schemeClr val="dk1"/>
                </a:solidFill>
                <a:latin typeface="Consolas"/>
                <a:ea typeface="Consolas"/>
                <a:cs typeface="Consolas"/>
                <a:sym typeface="Consolas"/>
              </a:rPr>
              <a:t>(10);</a:t>
            </a:r>
            <a:endParaRPr dirty="0"/>
          </a:p>
          <a:p>
            <a:pPr marL="927100" lvl="0" indent="-927100" algn="l" rtl="0">
              <a:lnSpc>
                <a:spcPct val="110000"/>
              </a:lnSpc>
              <a:spcBef>
                <a:spcPts val="0"/>
              </a:spcBef>
              <a:spcAft>
                <a:spcPts val="0"/>
              </a:spcAft>
              <a:buSzPts val="1600"/>
              <a:buNone/>
            </a:pPr>
            <a:r>
              <a:rPr lang="en" sz="1600" dirty="0">
                <a:solidFill>
                  <a:schemeClr val="dk1"/>
                </a:solidFill>
                <a:latin typeface="Consolas"/>
                <a:ea typeface="Consolas"/>
                <a:cs typeface="Consolas"/>
                <a:sym typeface="Consolas"/>
              </a:rPr>
              <a:t>    }</a:t>
            </a:r>
            <a:endParaRPr dirty="0"/>
          </a:p>
          <a:p>
            <a:pPr marL="927100" lvl="0" indent="-927100" algn="l" rtl="0">
              <a:lnSpc>
                <a:spcPct val="110000"/>
              </a:lnSpc>
              <a:spcBef>
                <a:spcPts val="0"/>
              </a:spcBef>
              <a:spcAft>
                <a:spcPts val="0"/>
              </a:spcAft>
              <a:buClr>
                <a:schemeClr val="dk1"/>
              </a:buClr>
              <a:buSzPts val="1500"/>
              <a:buFont typeface="Arial"/>
              <a:buNone/>
            </a:pPr>
            <a:r>
              <a:rPr lang="en" sz="1600" dirty="0">
                <a:solidFill>
                  <a:schemeClr val="dk1"/>
                </a:solidFill>
                <a:latin typeface="Consolas"/>
                <a:ea typeface="Consolas"/>
                <a:cs typeface="Consolas"/>
                <a:sym typeface="Consolas"/>
              </a:rPr>
              <a:t>    </a:t>
            </a:r>
            <a:endParaRPr dirty="0"/>
          </a:p>
        </p:txBody>
      </p:sp>
      <p:sp>
        <p:nvSpPr>
          <p:cNvPr id="770" name="Google Shape;770;p77"/>
          <p:cNvSpPr txBox="1">
            <a:spLocks noGrp="1"/>
          </p:cNvSpPr>
          <p:nvPr>
            <p:ph type="body" idx="4294967295"/>
          </p:nvPr>
        </p:nvSpPr>
        <p:spPr>
          <a:xfrm>
            <a:off x="6036226" y="69687"/>
            <a:ext cx="6155774" cy="6735763"/>
          </a:xfrm>
          <a:prstGeom prst="rect">
            <a:avLst/>
          </a:prstGeom>
          <a:noFill/>
          <a:ln>
            <a:noFill/>
          </a:ln>
        </p:spPr>
        <p:txBody>
          <a:bodyPr spcFirstLastPara="1" wrap="square" lIns="121900" tIns="121900" rIns="121900" bIns="121900" anchor="t" anchorCtr="0">
            <a:noAutofit/>
          </a:bodyPr>
          <a:lstStyle/>
          <a:p>
            <a:pPr marL="228600" lvl="0" indent="-50800" algn="l" rtl="0">
              <a:lnSpc>
                <a:spcPct val="100000"/>
              </a:lnSpc>
              <a:spcBef>
                <a:spcPts val="0"/>
              </a:spcBef>
              <a:spcAft>
                <a:spcPts val="0"/>
              </a:spcAft>
              <a:buSzPts val="1600"/>
              <a:buNone/>
            </a:pPr>
            <a:endParaRPr sz="1600" dirty="0">
              <a:latin typeface="Consolas"/>
              <a:ea typeface="Consolas"/>
              <a:cs typeface="Consolas"/>
              <a:sym typeface="Consolas"/>
            </a:endParaRPr>
          </a:p>
          <a:p>
            <a:pPr marL="228600" lvl="0" indent="-50800" algn="l" rtl="0">
              <a:lnSpc>
                <a:spcPct val="100000"/>
              </a:lnSpc>
              <a:spcBef>
                <a:spcPts val="0"/>
              </a:spcBef>
              <a:spcAft>
                <a:spcPts val="0"/>
              </a:spcAft>
              <a:buSzPts val="1600"/>
              <a:buNone/>
            </a:pPr>
            <a:endParaRPr sz="1600" dirty="0">
              <a:latin typeface="Consolas"/>
              <a:ea typeface="Consolas"/>
              <a:cs typeface="Consolas"/>
              <a:sym typeface="Consolas"/>
            </a:endParaRPr>
          </a:p>
          <a:p>
            <a:pPr marL="0" lvl="0" indent="0" algn="l" rtl="0">
              <a:lnSpc>
                <a:spcPct val="100000"/>
              </a:lnSpc>
              <a:spcBef>
                <a:spcPts val="0"/>
              </a:spcBef>
              <a:spcAft>
                <a:spcPts val="0"/>
              </a:spcAft>
              <a:buClr>
                <a:schemeClr val="dk1"/>
              </a:buClr>
              <a:buSzPts val="1500"/>
              <a:buFont typeface="Arial"/>
              <a:buNone/>
            </a:pPr>
            <a:r>
              <a:rPr lang="en" sz="1600" dirty="0">
                <a:solidFill>
                  <a:schemeClr val="dk1"/>
                </a:solidFill>
                <a:latin typeface="Consolas"/>
                <a:ea typeface="Consolas"/>
                <a:cs typeface="Consolas"/>
                <a:sym typeface="Consolas"/>
              </a:rPr>
              <a:t>     public void </a:t>
            </a:r>
            <a:r>
              <a:rPr lang="en" sz="1600" dirty="0" err="1">
                <a:solidFill>
                  <a:schemeClr val="dk1"/>
                </a:solidFill>
                <a:latin typeface="Consolas"/>
                <a:ea typeface="Consolas"/>
                <a:cs typeface="Consolas"/>
                <a:sym typeface="Consolas"/>
              </a:rPr>
              <a:t>preheatOven</a:t>
            </a:r>
            <a:r>
              <a:rPr lang="en" sz="1600" dirty="0">
                <a:solidFill>
                  <a:schemeClr val="dk1"/>
                </a:solidFill>
                <a:latin typeface="Consolas"/>
                <a:ea typeface="Consolas"/>
                <a:cs typeface="Consolas"/>
                <a:sym typeface="Consolas"/>
              </a:rPr>
              <a:t>(int temp) {</a:t>
            </a:r>
            <a:endParaRPr dirty="0"/>
          </a:p>
          <a:p>
            <a:pPr marL="228600" lvl="0" indent="-50800" algn="l" rtl="0">
              <a:lnSpc>
                <a:spcPct val="100000"/>
              </a:lnSpc>
              <a:spcBef>
                <a:spcPts val="0"/>
              </a:spcBef>
              <a:spcAft>
                <a:spcPts val="0"/>
              </a:spcAft>
              <a:buClr>
                <a:schemeClr val="dk1"/>
              </a:buClr>
              <a:buSzPts val="1500"/>
              <a:buFont typeface="Arial"/>
              <a:buNone/>
            </a:pPr>
            <a:r>
              <a:rPr lang="en" sz="1600" dirty="0">
                <a:solidFill>
                  <a:schemeClr val="dk1"/>
                </a:solidFill>
                <a:latin typeface="Consolas"/>
                <a:ea typeface="Consolas"/>
                <a:cs typeface="Consolas"/>
                <a:sym typeface="Consolas"/>
              </a:rPr>
              <a:t>        // code to preheat oven to a temp</a:t>
            </a:r>
            <a:endParaRPr dirty="0"/>
          </a:p>
          <a:p>
            <a:pPr marL="228600" lvl="0" indent="-50800" algn="l" rtl="0">
              <a:lnSpc>
                <a:spcPct val="100000"/>
              </a:lnSpc>
              <a:spcBef>
                <a:spcPts val="0"/>
              </a:spcBef>
              <a:spcAft>
                <a:spcPts val="0"/>
              </a:spcAft>
              <a:buClr>
                <a:schemeClr val="dk1"/>
              </a:buClr>
              <a:buSzPts val="1500"/>
              <a:buFont typeface="Arial"/>
              <a:buNone/>
            </a:pPr>
            <a:r>
              <a:rPr lang="en" sz="1600" dirty="0">
                <a:solidFill>
                  <a:schemeClr val="dk1"/>
                </a:solidFill>
                <a:latin typeface="Consolas"/>
                <a:ea typeface="Consolas"/>
                <a:cs typeface="Consolas"/>
                <a:sym typeface="Consolas"/>
              </a:rPr>
              <a:t>    }</a:t>
            </a:r>
            <a:endParaRPr dirty="0"/>
          </a:p>
          <a:p>
            <a:pPr marL="228600" lvl="0" indent="-50800" algn="l" rtl="0">
              <a:lnSpc>
                <a:spcPct val="100000"/>
              </a:lnSpc>
              <a:spcBef>
                <a:spcPts val="0"/>
              </a:spcBef>
              <a:spcAft>
                <a:spcPts val="0"/>
              </a:spcAft>
              <a:buSzPts val="1600"/>
              <a:buNone/>
            </a:pPr>
            <a:endParaRPr sz="1600" dirty="0">
              <a:latin typeface="Consolas"/>
              <a:ea typeface="Consolas"/>
              <a:cs typeface="Consolas"/>
              <a:sym typeface="Consolas"/>
            </a:endParaRPr>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public void </a:t>
            </a:r>
            <a:r>
              <a:rPr lang="en" sz="1600" dirty="0" err="1">
                <a:latin typeface="Consolas"/>
                <a:ea typeface="Consolas"/>
                <a:cs typeface="Consolas"/>
                <a:sym typeface="Consolas"/>
              </a:rPr>
              <a:t>combineWetIngredients</a:t>
            </a:r>
            <a:r>
              <a:rPr lang="en" sz="1600" dirty="0">
                <a:latin typeface="Consolas"/>
                <a:ea typeface="Consolas"/>
                <a:cs typeface="Consolas"/>
                <a:sym typeface="Consolas"/>
              </a:rPr>
              <a:t>() {</a:t>
            </a:r>
            <a:endParaRPr dirty="0"/>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 code to mix eggs, sugar, butter, vanilla</a:t>
            </a:r>
            <a:endParaRPr dirty="0"/>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a:t>
            </a:r>
            <a:endParaRPr dirty="0"/>
          </a:p>
          <a:p>
            <a:pPr marL="228600" lvl="0" indent="-50800" algn="l" rtl="0">
              <a:lnSpc>
                <a:spcPct val="100000"/>
              </a:lnSpc>
              <a:spcBef>
                <a:spcPts val="0"/>
              </a:spcBef>
              <a:spcAft>
                <a:spcPts val="0"/>
              </a:spcAft>
              <a:buSzPts val="1600"/>
              <a:buNone/>
            </a:pPr>
            <a:endParaRPr sz="1600" dirty="0">
              <a:latin typeface="Consolas"/>
              <a:ea typeface="Consolas"/>
              <a:cs typeface="Consolas"/>
              <a:sym typeface="Consolas"/>
            </a:endParaRPr>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public void </a:t>
            </a:r>
            <a:r>
              <a:rPr lang="en" sz="1600" dirty="0" err="1">
                <a:latin typeface="Consolas"/>
                <a:ea typeface="Consolas"/>
                <a:cs typeface="Consolas"/>
                <a:sym typeface="Consolas"/>
              </a:rPr>
              <a:t>combineDryIngredients</a:t>
            </a:r>
            <a:r>
              <a:rPr lang="en" sz="1600" dirty="0">
                <a:latin typeface="Consolas"/>
                <a:ea typeface="Consolas"/>
                <a:cs typeface="Consolas"/>
                <a:sym typeface="Consolas"/>
              </a:rPr>
              <a:t>() {</a:t>
            </a:r>
            <a:endParaRPr dirty="0"/>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 code to mix flour, salt, baking soda</a:t>
            </a:r>
            <a:endParaRPr dirty="0"/>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a:t>
            </a:r>
            <a:endParaRPr dirty="0"/>
          </a:p>
          <a:p>
            <a:pPr marL="228600" lvl="0" indent="-50800" algn="l" rtl="0">
              <a:lnSpc>
                <a:spcPct val="100000"/>
              </a:lnSpc>
              <a:spcBef>
                <a:spcPts val="0"/>
              </a:spcBef>
              <a:spcAft>
                <a:spcPts val="0"/>
              </a:spcAft>
              <a:buSzPts val="1600"/>
              <a:buNone/>
            </a:pPr>
            <a:endParaRPr sz="1600" dirty="0">
              <a:latin typeface="Consolas"/>
              <a:ea typeface="Consolas"/>
              <a:cs typeface="Consolas"/>
              <a:sym typeface="Consolas"/>
            </a:endParaRPr>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public void </a:t>
            </a:r>
            <a:r>
              <a:rPr lang="en" sz="1600" dirty="0" err="1">
                <a:latin typeface="Consolas"/>
                <a:ea typeface="Consolas"/>
                <a:cs typeface="Consolas"/>
                <a:sym typeface="Consolas"/>
              </a:rPr>
              <a:t>combineAllIngredients</a:t>
            </a:r>
            <a:r>
              <a:rPr lang="en" sz="1600" dirty="0">
                <a:latin typeface="Consolas"/>
                <a:ea typeface="Consolas"/>
                <a:cs typeface="Consolas"/>
                <a:sym typeface="Consolas"/>
              </a:rPr>
              <a:t>() {</a:t>
            </a:r>
            <a:endParaRPr dirty="0"/>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 code to combine wet and dry ingredients</a:t>
            </a:r>
            <a:endParaRPr dirty="0"/>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a:t>
            </a:r>
            <a:endParaRPr dirty="0"/>
          </a:p>
          <a:p>
            <a:pPr marL="228600" lvl="0" indent="-50800" algn="l" rtl="0">
              <a:lnSpc>
                <a:spcPct val="100000"/>
              </a:lnSpc>
              <a:spcBef>
                <a:spcPts val="0"/>
              </a:spcBef>
              <a:spcAft>
                <a:spcPts val="0"/>
              </a:spcAft>
              <a:buSzPts val="1600"/>
              <a:buNone/>
            </a:pPr>
            <a:endParaRPr sz="1600" dirty="0">
              <a:latin typeface="Consolas"/>
              <a:ea typeface="Consolas"/>
              <a:cs typeface="Consolas"/>
              <a:sym typeface="Consolas"/>
            </a:endParaRPr>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public void </a:t>
            </a:r>
            <a:r>
              <a:rPr lang="en" sz="1600" dirty="0" err="1">
                <a:latin typeface="Consolas"/>
                <a:ea typeface="Consolas"/>
                <a:cs typeface="Consolas"/>
                <a:sym typeface="Consolas"/>
              </a:rPr>
              <a:t>formDoughBalls</a:t>
            </a:r>
            <a:r>
              <a:rPr lang="en" sz="1600" dirty="0">
                <a:latin typeface="Consolas"/>
                <a:ea typeface="Consolas"/>
                <a:cs typeface="Consolas"/>
                <a:sym typeface="Consolas"/>
              </a:rPr>
              <a:t>(int </a:t>
            </a:r>
            <a:r>
              <a:rPr lang="en" sz="1600" dirty="0" err="1">
                <a:latin typeface="Consolas"/>
                <a:ea typeface="Consolas"/>
                <a:cs typeface="Consolas"/>
                <a:sym typeface="Consolas"/>
              </a:rPr>
              <a:t>numBalls</a:t>
            </a:r>
            <a:r>
              <a:rPr lang="en" sz="1600" dirty="0">
                <a:latin typeface="Consolas"/>
                <a:ea typeface="Consolas"/>
                <a:cs typeface="Consolas"/>
                <a:sym typeface="Consolas"/>
              </a:rPr>
              <a:t>) {</a:t>
            </a:r>
            <a:endParaRPr dirty="0"/>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 code to form balls of dough</a:t>
            </a:r>
            <a:endParaRPr dirty="0"/>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a:t>
            </a:r>
            <a:endParaRPr dirty="0"/>
          </a:p>
          <a:p>
            <a:pPr marL="228600" lvl="0" indent="-50800" algn="l" rtl="0">
              <a:lnSpc>
                <a:spcPct val="100000"/>
              </a:lnSpc>
              <a:spcBef>
                <a:spcPts val="0"/>
              </a:spcBef>
              <a:spcAft>
                <a:spcPts val="0"/>
              </a:spcAft>
              <a:buSzPts val="1600"/>
              <a:buNone/>
            </a:pPr>
            <a:endParaRPr sz="1600" dirty="0">
              <a:latin typeface="Consolas"/>
              <a:ea typeface="Consolas"/>
              <a:cs typeface="Consolas"/>
              <a:sym typeface="Consolas"/>
            </a:endParaRPr>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public void bake(int </a:t>
            </a:r>
            <a:r>
              <a:rPr lang="en" sz="1600" dirty="0" err="1">
                <a:latin typeface="Consolas"/>
                <a:ea typeface="Consolas"/>
                <a:cs typeface="Consolas"/>
                <a:sym typeface="Consolas"/>
              </a:rPr>
              <a:t>cookTime</a:t>
            </a:r>
            <a:r>
              <a:rPr lang="en" sz="1600" dirty="0">
                <a:latin typeface="Consolas"/>
                <a:ea typeface="Consolas"/>
                <a:cs typeface="Consolas"/>
                <a:sym typeface="Consolas"/>
              </a:rPr>
              <a:t>) {</a:t>
            </a:r>
            <a:endParaRPr dirty="0"/>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//code to bake cookies and remove from oven</a:t>
            </a:r>
            <a:endParaRPr dirty="0"/>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a:t>
            </a:r>
            <a:endParaRPr dirty="0"/>
          </a:p>
          <a:p>
            <a:pPr marL="228600" lvl="0" indent="-50800" algn="l" rtl="0">
              <a:lnSpc>
                <a:spcPct val="100000"/>
              </a:lnSpc>
              <a:spcBef>
                <a:spcPts val="0"/>
              </a:spcBef>
              <a:spcAft>
                <a:spcPts val="0"/>
              </a:spcAft>
              <a:buSzPts val="1600"/>
              <a:buNone/>
            </a:pPr>
            <a:r>
              <a:rPr lang="en" sz="1600" dirty="0">
                <a:latin typeface="Consolas"/>
                <a:ea typeface="Consolas"/>
                <a:cs typeface="Consolas"/>
                <a:sym typeface="Consolas"/>
              </a:rPr>
              <a:t>} // end of Baker class</a:t>
            </a:r>
            <a:endParaRPr dirty="0"/>
          </a:p>
        </p:txBody>
      </p:sp>
      <p:sp>
        <p:nvSpPr>
          <p:cNvPr id="771" name="Google Shape;771;p77"/>
          <p:cNvSpPr/>
          <p:nvPr/>
        </p:nvSpPr>
        <p:spPr>
          <a:xfrm>
            <a:off x="529346" y="2070398"/>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72" name="Google Shape;772;p77"/>
          <p:cNvSpPr/>
          <p:nvPr/>
        </p:nvSpPr>
        <p:spPr>
          <a:xfrm>
            <a:off x="834146" y="4711323"/>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73" name="Google Shape;773;p77"/>
          <p:cNvSpPr/>
          <p:nvPr/>
        </p:nvSpPr>
        <p:spPr>
          <a:xfrm>
            <a:off x="842208" y="5005840"/>
            <a:ext cx="609600" cy="155682"/>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74" name="Google Shape;774;p77"/>
          <p:cNvSpPr/>
          <p:nvPr/>
        </p:nvSpPr>
        <p:spPr>
          <a:xfrm>
            <a:off x="868726" y="5286821"/>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75" name="Google Shape;775;p77"/>
          <p:cNvSpPr/>
          <p:nvPr/>
        </p:nvSpPr>
        <p:spPr>
          <a:xfrm>
            <a:off x="834146" y="5556534"/>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76" name="Google Shape;776;p77"/>
          <p:cNvSpPr/>
          <p:nvPr/>
        </p:nvSpPr>
        <p:spPr>
          <a:xfrm>
            <a:off x="842208" y="5804439"/>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77" name="Google Shape;777;p77"/>
          <p:cNvSpPr/>
          <p:nvPr/>
        </p:nvSpPr>
        <p:spPr>
          <a:xfrm>
            <a:off x="834146" y="6098956"/>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78" name="Google Shape;778;p77"/>
          <p:cNvSpPr/>
          <p:nvPr/>
        </p:nvSpPr>
        <p:spPr>
          <a:xfrm>
            <a:off x="6532900" y="1978153"/>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79" name="Google Shape;779;p77"/>
          <p:cNvSpPr/>
          <p:nvPr/>
        </p:nvSpPr>
        <p:spPr>
          <a:xfrm>
            <a:off x="6532900" y="962153"/>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80" name="Google Shape;780;p77"/>
          <p:cNvSpPr/>
          <p:nvPr/>
        </p:nvSpPr>
        <p:spPr>
          <a:xfrm>
            <a:off x="6532900" y="5841770"/>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81" name="Google Shape;781;p77"/>
          <p:cNvSpPr/>
          <p:nvPr/>
        </p:nvSpPr>
        <p:spPr>
          <a:xfrm>
            <a:off x="6532900" y="4858686"/>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82" name="Google Shape;782;p77"/>
          <p:cNvSpPr/>
          <p:nvPr/>
        </p:nvSpPr>
        <p:spPr>
          <a:xfrm>
            <a:off x="6532900" y="3842686"/>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83" name="Google Shape;783;p77"/>
          <p:cNvSpPr/>
          <p:nvPr/>
        </p:nvSpPr>
        <p:spPr>
          <a:xfrm>
            <a:off x="6532900" y="2910420"/>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84" name="Google Shape;784;p77"/>
          <p:cNvSpPr/>
          <p:nvPr/>
        </p:nvSpPr>
        <p:spPr>
          <a:xfrm>
            <a:off x="1398336" y="2602837"/>
            <a:ext cx="731700" cy="217200"/>
          </a:xfrm>
          <a:prstGeom prst="lef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77"/>
          <p:cNvSpPr/>
          <p:nvPr/>
        </p:nvSpPr>
        <p:spPr>
          <a:xfrm>
            <a:off x="788736" y="3909686"/>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
        <p:nvSpPr>
          <p:cNvPr id="786" name="Google Shape;786;p77"/>
          <p:cNvSpPr/>
          <p:nvPr/>
        </p:nvSpPr>
        <p:spPr>
          <a:xfrm>
            <a:off x="3471930" y="4706362"/>
            <a:ext cx="409200" cy="217200"/>
          </a:xfrm>
          <a:prstGeom prst="rect">
            <a:avLst/>
          </a:prstGeom>
          <a:noFill/>
          <a:ln w="19050"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77"/>
          <p:cNvSpPr/>
          <p:nvPr/>
        </p:nvSpPr>
        <p:spPr>
          <a:xfrm>
            <a:off x="9350191" y="657793"/>
            <a:ext cx="936300" cy="314700"/>
          </a:xfrm>
          <a:prstGeom prst="rect">
            <a:avLst/>
          </a:prstGeom>
          <a:noFill/>
          <a:ln w="19050"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
        <p:nvSpPr>
          <p:cNvPr id="788" name="Google Shape;788;p77"/>
          <p:cNvSpPr/>
          <p:nvPr/>
        </p:nvSpPr>
        <p:spPr>
          <a:xfrm>
            <a:off x="3754299" y="5707601"/>
            <a:ext cx="409200" cy="314700"/>
          </a:xfrm>
          <a:prstGeom prst="rect">
            <a:avLst/>
          </a:prstGeom>
          <a:noFill/>
          <a:ln w="19050"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
        <p:nvSpPr>
          <p:cNvPr id="789" name="Google Shape;789;p77"/>
          <p:cNvSpPr/>
          <p:nvPr/>
        </p:nvSpPr>
        <p:spPr>
          <a:xfrm>
            <a:off x="9656112" y="4551388"/>
            <a:ext cx="1419600" cy="314700"/>
          </a:xfrm>
          <a:prstGeom prst="rect">
            <a:avLst/>
          </a:prstGeom>
          <a:noFill/>
          <a:ln w="19050"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
        <p:nvSpPr>
          <p:cNvPr id="790" name="Google Shape;790;p77"/>
          <p:cNvSpPr/>
          <p:nvPr/>
        </p:nvSpPr>
        <p:spPr>
          <a:xfrm>
            <a:off x="2613335" y="5992059"/>
            <a:ext cx="409200" cy="314700"/>
          </a:xfrm>
          <a:prstGeom prst="rect">
            <a:avLst/>
          </a:prstGeom>
          <a:noFill/>
          <a:ln w="19050"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
        <p:nvSpPr>
          <p:cNvPr id="791" name="Google Shape;791;p77"/>
          <p:cNvSpPr/>
          <p:nvPr/>
        </p:nvSpPr>
        <p:spPr>
          <a:xfrm>
            <a:off x="8546424" y="5518636"/>
            <a:ext cx="1419600" cy="314700"/>
          </a:xfrm>
          <a:prstGeom prst="rect">
            <a:avLst/>
          </a:prstGeom>
          <a:noFill/>
          <a:ln w="19050"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
        <p:nvSpPr>
          <p:cNvPr id="792" name="Google Shape;792;p77"/>
          <p:cNvSpPr/>
          <p:nvPr/>
        </p:nvSpPr>
        <p:spPr>
          <a:xfrm>
            <a:off x="961200" y="2303664"/>
            <a:ext cx="609600" cy="174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FF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71"/>
                                        </p:tgtEl>
                                        <p:attrNameLst>
                                          <p:attrName>style.visibility</p:attrName>
                                        </p:attrNameLst>
                                      </p:cBhvr>
                                      <p:to>
                                        <p:strVal val="visible"/>
                                      </p:to>
                                    </p:set>
                                    <p:animEffect transition="in" filter="fade">
                                      <p:cBhvr>
                                        <p:cTn id="7" dur="500"/>
                                        <p:tgtEl>
                                          <p:spTgt spid="77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771"/>
                                        </p:tgtEl>
                                      </p:cBhvr>
                                    </p:animEffect>
                                    <p:set>
                                      <p:cBhvr>
                                        <p:cTn id="12" dur="1" fill="hold">
                                          <p:stCondLst>
                                            <p:cond delay="500"/>
                                          </p:stCondLst>
                                        </p:cTn>
                                        <p:tgtEl>
                                          <p:spTgt spid="771"/>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792"/>
                                        </p:tgtEl>
                                        <p:attrNameLst>
                                          <p:attrName>style.visibility</p:attrName>
                                        </p:attrNameLst>
                                      </p:cBhvr>
                                      <p:to>
                                        <p:strVal val="visible"/>
                                      </p:to>
                                    </p:set>
                                    <p:animEffect transition="in" filter="fade">
                                      <p:cBhvr>
                                        <p:cTn id="15" dur="500"/>
                                        <p:tgtEl>
                                          <p:spTgt spid="79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792"/>
                                        </p:tgtEl>
                                      </p:cBhvr>
                                    </p:animEffect>
                                    <p:set>
                                      <p:cBhvr>
                                        <p:cTn id="20" dur="1" fill="hold">
                                          <p:stCondLst>
                                            <p:cond delay="500"/>
                                          </p:stCondLst>
                                        </p:cTn>
                                        <p:tgtEl>
                                          <p:spTgt spid="792"/>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785"/>
                                        </p:tgtEl>
                                        <p:attrNameLst>
                                          <p:attrName>style.visibility</p:attrName>
                                        </p:attrNameLst>
                                      </p:cBhvr>
                                      <p:to>
                                        <p:strVal val="visible"/>
                                      </p:to>
                                    </p:set>
                                    <p:animEffect transition="in" filter="fade">
                                      <p:cBhvr>
                                        <p:cTn id="23" dur="500"/>
                                        <p:tgtEl>
                                          <p:spTgt spid="78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500"/>
                                        <p:tgtEl>
                                          <p:spTgt spid="785"/>
                                        </p:tgtEl>
                                      </p:cBhvr>
                                    </p:animEffect>
                                    <p:set>
                                      <p:cBhvr>
                                        <p:cTn id="28" dur="1" fill="hold">
                                          <p:stCondLst>
                                            <p:cond delay="500"/>
                                          </p:stCondLst>
                                        </p:cTn>
                                        <p:tgtEl>
                                          <p:spTgt spid="785"/>
                                        </p:tgtEl>
                                        <p:attrNameLst>
                                          <p:attrName>style.visibility</p:attrName>
                                        </p:attrNameLst>
                                      </p:cBhvr>
                                      <p:to>
                                        <p:strVal val="hidden"/>
                                      </p:to>
                                    </p:set>
                                  </p:childTnLst>
                                </p:cTn>
                              </p:par>
                              <p:par>
                                <p:cTn id="29" presetID="10" presetClass="entr" presetSubtype="0" fill="hold" nodeType="withEffect">
                                  <p:stCondLst>
                                    <p:cond delay="0"/>
                                  </p:stCondLst>
                                  <p:childTnLst>
                                    <p:set>
                                      <p:cBhvr>
                                        <p:cTn id="30" dur="1" fill="hold">
                                          <p:stCondLst>
                                            <p:cond delay="0"/>
                                          </p:stCondLst>
                                        </p:cTn>
                                        <p:tgtEl>
                                          <p:spTgt spid="772"/>
                                        </p:tgtEl>
                                        <p:attrNameLst>
                                          <p:attrName>style.visibility</p:attrName>
                                        </p:attrNameLst>
                                      </p:cBhvr>
                                      <p:to>
                                        <p:strVal val="visible"/>
                                      </p:to>
                                    </p:set>
                                    <p:animEffect transition="in" filter="fade">
                                      <p:cBhvr>
                                        <p:cTn id="31" dur="500"/>
                                        <p:tgtEl>
                                          <p:spTgt spid="77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nodeType="clickEffect">
                                  <p:stCondLst>
                                    <p:cond delay="0"/>
                                  </p:stCondLst>
                                  <p:childTnLst>
                                    <p:animEffect transition="out" filter="fade">
                                      <p:cBhvr>
                                        <p:cTn id="35" dur="500"/>
                                        <p:tgtEl>
                                          <p:spTgt spid="772"/>
                                        </p:tgtEl>
                                      </p:cBhvr>
                                    </p:animEffect>
                                    <p:set>
                                      <p:cBhvr>
                                        <p:cTn id="36" dur="1" fill="hold">
                                          <p:stCondLst>
                                            <p:cond delay="500"/>
                                          </p:stCondLst>
                                        </p:cTn>
                                        <p:tgtEl>
                                          <p:spTgt spid="772"/>
                                        </p:tgtEl>
                                        <p:attrNameLst>
                                          <p:attrName>style.visibility</p:attrName>
                                        </p:attrNameLst>
                                      </p:cBhvr>
                                      <p:to>
                                        <p:strVal val="hidden"/>
                                      </p:to>
                                    </p:set>
                                  </p:childTnLst>
                                </p:cTn>
                              </p:par>
                              <p:par>
                                <p:cTn id="37" presetID="10" presetClass="entr" presetSubtype="0" fill="hold" nodeType="withEffect">
                                  <p:stCondLst>
                                    <p:cond delay="0"/>
                                  </p:stCondLst>
                                  <p:childTnLst>
                                    <p:set>
                                      <p:cBhvr>
                                        <p:cTn id="38" dur="1" fill="hold">
                                          <p:stCondLst>
                                            <p:cond delay="0"/>
                                          </p:stCondLst>
                                        </p:cTn>
                                        <p:tgtEl>
                                          <p:spTgt spid="779"/>
                                        </p:tgtEl>
                                        <p:attrNameLst>
                                          <p:attrName>style.visibility</p:attrName>
                                        </p:attrNameLst>
                                      </p:cBhvr>
                                      <p:to>
                                        <p:strVal val="visible"/>
                                      </p:to>
                                    </p:set>
                                    <p:animEffect transition="in" filter="fade">
                                      <p:cBhvr>
                                        <p:cTn id="39" dur="500"/>
                                        <p:tgtEl>
                                          <p:spTgt spid="779"/>
                                        </p:tgtEl>
                                      </p:cBhvr>
                                    </p:animEffect>
                                  </p:childTnLst>
                                </p:cTn>
                              </p:par>
                              <p:par>
                                <p:cTn id="40" presetID="10" presetClass="entr" presetSubtype="0" fill="hold" nodeType="withEffect">
                                  <p:stCondLst>
                                    <p:cond delay="0"/>
                                  </p:stCondLst>
                                  <p:childTnLst>
                                    <p:set>
                                      <p:cBhvr>
                                        <p:cTn id="41" dur="1" fill="hold">
                                          <p:stCondLst>
                                            <p:cond delay="0"/>
                                          </p:stCondLst>
                                        </p:cTn>
                                        <p:tgtEl>
                                          <p:spTgt spid="786"/>
                                        </p:tgtEl>
                                        <p:attrNameLst>
                                          <p:attrName>style.visibility</p:attrName>
                                        </p:attrNameLst>
                                      </p:cBhvr>
                                      <p:to>
                                        <p:strVal val="visible"/>
                                      </p:to>
                                    </p:set>
                                    <p:animEffect transition="in" filter="fade">
                                      <p:cBhvr>
                                        <p:cTn id="42" dur="500"/>
                                        <p:tgtEl>
                                          <p:spTgt spid="786"/>
                                        </p:tgtEl>
                                      </p:cBhvr>
                                    </p:animEffect>
                                  </p:childTnLst>
                                </p:cTn>
                              </p:par>
                              <p:par>
                                <p:cTn id="43" presetID="10" presetClass="entr" presetSubtype="0" fill="hold" nodeType="withEffect">
                                  <p:stCondLst>
                                    <p:cond delay="0"/>
                                  </p:stCondLst>
                                  <p:childTnLst>
                                    <p:set>
                                      <p:cBhvr>
                                        <p:cTn id="44" dur="1" fill="hold">
                                          <p:stCondLst>
                                            <p:cond delay="0"/>
                                          </p:stCondLst>
                                        </p:cTn>
                                        <p:tgtEl>
                                          <p:spTgt spid="787"/>
                                        </p:tgtEl>
                                        <p:attrNameLst>
                                          <p:attrName>style.visibility</p:attrName>
                                        </p:attrNameLst>
                                      </p:cBhvr>
                                      <p:to>
                                        <p:strVal val="visible"/>
                                      </p:to>
                                    </p:set>
                                    <p:animEffect transition="in" filter="fade">
                                      <p:cBhvr>
                                        <p:cTn id="45" dur="500"/>
                                        <p:tgtEl>
                                          <p:spTgt spid="787"/>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xit" presetSubtype="0" fill="hold" nodeType="clickEffect">
                                  <p:stCondLst>
                                    <p:cond delay="0"/>
                                  </p:stCondLst>
                                  <p:childTnLst>
                                    <p:animEffect transition="out" filter="fade">
                                      <p:cBhvr>
                                        <p:cTn id="49" dur="500"/>
                                        <p:tgtEl>
                                          <p:spTgt spid="779"/>
                                        </p:tgtEl>
                                      </p:cBhvr>
                                    </p:animEffect>
                                    <p:set>
                                      <p:cBhvr>
                                        <p:cTn id="50" dur="1" fill="hold">
                                          <p:stCondLst>
                                            <p:cond delay="500"/>
                                          </p:stCondLst>
                                        </p:cTn>
                                        <p:tgtEl>
                                          <p:spTgt spid="779"/>
                                        </p:tgtEl>
                                        <p:attrNameLst>
                                          <p:attrName>style.visibility</p:attrName>
                                        </p:attrNameLst>
                                      </p:cBhvr>
                                      <p:to>
                                        <p:strVal val="hidden"/>
                                      </p:to>
                                    </p:set>
                                  </p:childTnLst>
                                </p:cTn>
                              </p:par>
                              <p:par>
                                <p:cTn id="51" presetID="10" presetClass="exit" presetSubtype="0" fill="hold" nodeType="withEffect">
                                  <p:stCondLst>
                                    <p:cond delay="0"/>
                                  </p:stCondLst>
                                  <p:childTnLst>
                                    <p:animEffect transition="out" filter="fade">
                                      <p:cBhvr>
                                        <p:cTn id="52" dur="500"/>
                                        <p:tgtEl>
                                          <p:spTgt spid="786"/>
                                        </p:tgtEl>
                                      </p:cBhvr>
                                    </p:animEffect>
                                    <p:set>
                                      <p:cBhvr>
                                        <p:cTn id="53" dur="1" fill="hold">
                                          <p:stCondLst>
                                            <p:cond delay="500"/>
                                          </p:stCondLst>
                                        </p:cTn>
                                        <p:tgtEl>
                                          <p:spTgt spid="786"/>
                                        </p:tgtEl>
                                        <p:attrNameLst>
                                          <p:attrName>style.visibility</p:attrName>
                                        </p:attrNameLst>
                                      </p:cBhvr>
                                      <p:to>
                                        <p:strVal val="hidden"/>
                                      </p:to>
                                    </p:set>
                                  </p:childTnLst>
                                </p:cTn>
                              </p:par>
                              <p:par>
                                <p:cTn id="54" presetID="10" presetClass="exit" presetSubtype="0" fill="hold" nodeType="withEffect">
                                  <p:stCondLst>
                                    <p:cond delay="0"/>
                                  </p:stCondLst>
                                  <p:childTnLst>
                                    <p:animEffect transition="out" filter="fade">
                                      <p:cBhvr>
                                        <p:cTn id="55" dur="500"/>
                                        <p:tgtEl>
                                          <p:spTgt spid="787"/>
                                        </p:tgtEl>
                                      </p:cBhvr>
                                    </p:animEffect>
                                    <p:set>
                                      <p:cBhvr>
                                        <p:cTn id="56" dur="1" fill="hold">
                                          <p:stCondLst>
                                            <p:cond delay="500"/>
                                          </p:stCondLst>
                                        </p:cTn>
                                        <p:tgtEl>
                                          <p:spTgt spid="787"/>
                                        </p:tgtEl>
                                        <p:attrNameLst>
                                          <p:attrName>style.visibility</p:attrName>
                                        </p:attrNameLst>
                                      </p:cBhvr>
                                      <p:to>
                                        <p:strVal val="hidden"/>
                                      </p:to>
                                    </p:set>
                                  </p:childTnLst>
                                </p:cTn>
                              </p:par>
                              <p:par>
                                <p:cTn id="57" presetID="10" presetClass="entr" presetSubtype="0" fill="hold" nodeType="withEffect">
                                  <p:stCondLst>
                                    <p:cond delay="0"/>
                                  </p:stCondLst>
                                  <p:childTnLst>
                                    <p:set>
                                      <p:cBhvr>
                                        <p:cTn id="58" dur="1" fill="hold">
                                          <p:stCondLst>
                                            <p:cond delay="0"/>
                                          </p:stCondLst>
                                        </p:cTn>
                                        <p:tgtEl>
                                          <p:spTgt spid="773"/>
                                        </p:tgtEl>
                                        <p:attrNameLst>
                                          <p:attrName>style.visibility</p:attrName>
                                        </p:attrNameLst>
                                      </p:cBhvr>
                                      <p:to>
                                        <p:strVal val="visible"/>
                                      </p:to>
                                    </p:set>
                                    <p:animEffect transition="in" filter="fade">
                                      <p:cBhvr>
                                        <p:cTn id="59" dur="500"/>
                                        <p:tgtEl>
                                          <p:spTgt spid="773"/>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xit" presetSubtype="0" fill="hold" nodeType="clickEffect">
                                  <p:stCondLst>
                                    <p:cond delay="0"/>
                                  </p:stCondLst>
                                  <p:childTnLst>
                                    <p:animEffect transition="out" filter="fade">
                                      <p:cBhvr>
                                        <p:cTn id="63" dur="500"/>
                                        <p:tgtEl>
                                          <p:spTgt spid="773"/>
                                        </p:tgtEl>
                                      </p:cBhvr>
                                    </p:animEffect>
                                    <p:set>
                                      <p:cBhvr>
                                        <p:cTn id="64" dur="1" fill="hold">
                                          <p:stCondLst>
                                            <p:cond delay="500"/>
                                          </p:stCondLst>
                                        </p:cTn>
                                        <p:tgtEl>
                                          <p:spTgt spid="773"/>
                                        </p:tgtEl>
                                        <p:attrNameLst>
                                          <p:attrName>style.visibility</p:attrName>
                                        </p:attrNameLst>
                                      </p:cBhvr>
                                      <p:to>
                                        <p:strVal val="hidden"/>
                                      </p:to>
                                    </p:set>
                                  </p:childTnLst>
                                </p:cTn>
                              </p:par>
                              <p:par>
                                <p:cTn id="65" presetID="10" presetClass="entr" presetSubtype="0" fill="hold" nodeType="withEffect">
                                  <p:stCondLst>
                                    <p:cond delay="0"/>
                                  </p:stCondLst>
                                  <p:childTnLst>
                                    <p:set>
                                      <p:cBhvr>
                                        <p:cTn id="66" dur="1" fill="hold">
                                          <p:stCondLst>
                                            <p:cond delay="0"/>
                                          </p:stCondLst>
                                        </p:cTn>
                                        <p:tgtEl>
                                          <p:spTgt spid="778"/>
                                        </p:tgtEl>
                                        <p:attrNameLst>
                                          <p:attrName>style.visibility</p:attrName>
                                        </p:attrNameLst>
                                      </p:cBhvr>
                                      <p:to>
                                        <p:strVal val="visible"/>
                                      </p:to>
                                    </p:set>
                                    <p:animEffect transition="in" filter="fade">
                                      <p:cBhvr>
                                        <p:cTn id="67" dur="500"/>
                                        <p:tgtEl>
                                          <p:spTgt spid="77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xit" presetSubtype="0" fill="hold" nodeType="clickEffect">
                                  <p:stCondLst>
                                    <p:cond delay="0"/>
                                  </p:stCondLst>
                                  <p:childTnLst>
                                    <p:animEffect transition="out" filter="fade">
                                      <p:cBhvr>
                                        <p:cTn id="71" dur="1"/>
                                        <p:tgtEl>
                                          <p:spTgt spid="778"/>
                                        </p:tgtEl>
                                      </p:cBhvr>
                                    </p:animEffect>
                                    <p:set>
                                      <p:cBhvr>
                                        <p:cTn id="72" dur="1" fill="hold">
                                          <p:stCondLst>
                                            <p:cond delay="1"/>
                                          </p:stCondLst>
                                        </p:cTn>
                                        <p:tgtEl>
                                          <p:spTgt spid="778"/>
                                        </p:tgtEl>
                                        <p:attrNameLst>
                                          <p:attrName>style.visibility</p:attrName>
                                        </p:attrNameLst>
                                      </p:cBhvr>
                                      <p:to>
                                        <p:strVal val="hidden"/>
                                      </p:to>
                                    </p:set>
                                  </p:childTnLst>
                                </p:cTn>
                              </p:par>
                              <p:par>
                                <p:cTn id="73" presetID="10" presetClass="entr" presetSubtype="0" fill="hold" nodeType="withEffect">
                                  <p:stCondLst>
                                    <p:cond delay="0"/>
                                  </p:stCondLst>
                                  <p:childTnLst>
                                    <p:set>
                                      <p:cBhvr>
                                        <p:cTn id="74" dur="1" fill="hold">
                                          <p:stCondLst>
                                            <p:cond delay="0"/>
                                          </p:stCondLst>
                                        </p:cTn>
                                        <p:tgtEl>
                                          <p:spTgt spid="774"/>
                                        </p:tgtEl>
                                        <p:attrNameLst>
                                          <p:attrName>style.visibility</p:attrName>
                                        </p:attrNameLst>
                                      </p:cBhvr>
                                      <p:to>
                                        <p:strVal val="visible"/>
                                      </p:to>
                                    </p:set>
                                    <p:animEffect transition="in" filter="fade">
                                      <p:cBhvr>
                                        <p:cTn id="75" dur="500"/>
                                        <p:tgtEl>
                                          <p:spTgt spid="774"/>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xit" presetSubtype="0" fill="hold" nodeType="clickEffect">
                                  <p:stCondLst>
                                    <p:cond delay="0"/>
                                  </p:stCondLst>
                                  <p:childTnLst>
                                    <p:animEffect transition="out" filter="fade">
                                      <p:cBhvr>
                                        <p:cTn id="79" dur="500"/>
                                        <p:tgtEl>
                                          <p:spTgt spid="774"/>
                                        </p:tgtEl>
                                      </p:cBhvr>
                                    </p:animEffect>
                                    <p:set>
                                      <p:cBhvr>
                                        <p:cTn id="80" dur="1" fill="hold">
                                          <p:stCondLst>
                                            <p:cond delay="500"/>
                                          </p:stCondLst>
                                        </p:cTn>
                                        <p:tgtEl>
                                          <p:spTgt spid="774"/>
                                        </p:tgtEl>
                                        <p:attrNameLst>
                                          <p:attrName>style.visibility</p:attrName>
                                        </p:attrNameLst>
                                      </p:cBhvr>
                                      <p:to>
                                        <p:strVal val="hidden"/>
                                      </p:to>
                                    </p:set>
                                  </p:childTnLst>
                                </p:cTn>
                              </p:par>
                              <p:par>
                                <p:cTn id="81" presetID="10" presetClass="entr" presetSubtype="0" fill="hold" nodeType="withEffect">
                                  <p:stCondLst>
                                    <p:cond delay="0"/>
                                  </p:stCondLst>
                                  <p:childTnLst>
                                    <p:set>
                                      <p:cBhvr>
                                        <p:cTn id="82" dur="1" fill="hold">
                                          <p:stCondLst>
                                            <p:cond delay="0"/>
                                          </p:stCondLst>
                                        </p:cTn>
                                        <p:tgtEl>
                                          <p:spTgt spid="783"/>
                                        </p:tgtEl>
                                        <p:attrNameLst>
                                          <p:attrName>style.visibility</p:attrName>
                                        </p:attrNameLst>
                                      </p:cBhvr>
                                      <p:to>
                                        <p:strVal val="visible"/>
                                      </p:to>
                                    </p:set>
                                    <p:animEffect transition="in" filter="fade">
                                      <p:cBhvr>
                                        <p:cTn id="83" dur="500"/>
                                        <p:tgtEl>
                                          <p:spTgt spid="783"/>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xit" presetSubtype="0" fill="hold" nodeType="clickEffect">
                                  <p:stCondLst>
                                    <p:cond delay="0"/>
                                  </p:stCondLst>
                                  <p:childTnLst>
                                    <p:animEffect transition="out" filter="fade">
                                      <p:cBhvr>
                                        <p:cTn id="87" dur="500"/>
                                        <p:tgtEl>
                                          <p:spTgt spid="783"/>
                                        </p:tgtEl>
                                      </p:cBhvr>
                                    </p:animEffect>
                                    <p:set>
                                      <p:cBhvr>
                                        <p:cTn id="88" dur="1" fill="hold">
                                          <p:stCondLst>
                                            <p:cond delay="500"/>
                                          </p:stCondLst>
                                        </p:cTn>
                                        <p:tgtEl>
                                          <p:spTgt spid="783"/>
                                        </p:tgtEl>
                                        <p:attrNameLst>
                                          <p:attrName>style.visibility</p:attrName>
                                        </p:attrNameLst>
                                      </p:cBhvr>
                                      <p:to>
                                        <p:strVal val="hidden"/>
                                      </p:to>
                                    </p:set>
                                  </p:childTnLst>
                                </p:cTn>
                              </p:par>
                              <p:par>
                                <p:cTn id="89" presetID="10" presetClass="entr" presetSubtype="0" fill="hold" nodeType="withEffect">
                                  <p:stCondLst>
                                    <p:cond delay="0"/>
                                  </p:stCondLst>
                                  <p:childTnLst>
                                    <p:set>
                                      <p:cBhvr>
                                        <p:cTn id="90" dur="1" fill="hold">
                                          <p:stCondLst>
                                            <p:cond delay="0"/>
                                          </p:stCondLst>
                                        </p:cTn>
                                        <p:tgtEl>
                                          <p:spTgt spid="775"/>
                                        </p:tgtEl>
                                        <p:attrNameLst>
                                          <p:attrName>style.visibility</p:attrName>
                                        </p:attrNameLst>
                                      </p:cBhvr>
                                      <p:to>
                                        <p:strVal val="visible"/>
                                      </p:to>
                                    </p:set>
                                    <p:animEffect transition="in" filter="fade">
                                      <p:cBhvr>
                                        <p:cTn id="91" dur="500"/>
                                        <p:tgtEl>
                                          <p:spTgt spid="775"/>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xit" presetSubtype="0" fill="hold" nodeType="clickEffect">
                                  <p:stCondLst>
                                    <p:cond delay="0"/>
                                  </p:stCondLst>
                                  <p:childTnLst>
                                    <p:animEffect transition="out" filter="fade">
                                      <p:cBhvr>
                                        <p:cTn id="95" dur="500"/>
                                        <p:tgtEl>
                                          <p:spTgt spid="775"/>
                                        </p:tgtEl>
                                      </p:cBhvr>
                                    </p:animEffect>
                                    <p:set>
                                      <p:cBhvr>
                                        <p:cTn id="96" dur="1" fill="hold">
                                          <p:stCondLst>
                                            <p:cond delay="500"/>
                                          </p:stCondLst>
                                        </p:cTn>
                                        <p:tgtEl>
                                          <p:spTgt spid="775"/>
                                        </p:tgtEl>
                                        <p:attrNameLst>
                                          <p:attrName>style.visibility</p:attrName>
                                        </p:attrNameLst>
                                      </p:cBhvr>
                                      <p:to>
                                        <p:strVal val="hidden"/>
                                      </p:to>
                                    </p:set>
                                  </p:childTnLst>
                                </p:cTn>
                              </p:par>
                              <p:par>
                                <p:cTn id="97" presetID="10" presetClass="entr" presetSubtype="0" fill="hold" nodeType="withEffect">
                                  <p:stCondLst>
                                    <p:cond delay="0"/>
                                  </p:stCondLst>
                                  <p:childTnLst>
                                    <p:set>
                                      <p:cBhvr>
                                        <p:cTn id="98" dur="1" fill="hold">
                                          <p:stCondLst>
                                            <p:cond delay="0"/>
                                          </p:stCondLst>
                                        </p:cTn>
                                        <p:tgtEl>
                                          <p:spTgt spid="782"/>
                                        </p:tgtEl>
                                        <p:attrNameLst>
                                          <p:attrName>style.visibility</p:attrName>
                                        </p:attrNameLst>
                                      </p:cBhvr>
                                      <p:to>
                                        <p:strVal val="visible"/>
                                      </p:to>
                                    </p:set>
                                    <p:animEffect transition="in" filter="fade">
                                      <p:cBhvr>
                                        <p:cTn id="99" dur="500"/>
                                        <p:tgtEl>
                                          <p:spTgt spid="782"/>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xit" presetSubtype="0" fill="hold" nodeType="clickEffect">
                                  <p:stCondLst>
                                    <p:cond delay="0"/>
                                  </p:stCondLst>
                                  <p:childTnLst>
                                    <p:animEffect transition="out" filter="fade">
                                      <p:cBhvr>
                                        <p:cTn id="103" dur="500"/>
                                        <p:tgtEl>
                                          <p:spTgt spid="782"/>
                                        </p:tgtEl>
                                      </p:cBhvr>
                                    </p:animEffect>
                                    <p:set>
                                      <p:cBhvr>
                                        <p:cTn id="104" dur="1" fill="hold">
                                          <p:stCondLst>
                                            <p:cond delay="500"/>
                                          </p:stCondLst>
                                        </p:cTn>
                                        <p:tgtEl>
                                          <p:spTgt spid="782"/>
                                        </p:tgtEl>
                                        <p:attrNameLst>
                                          <p:attrName>style.visibility</p:attrName>
                                        </p:attrNameLst>
                                      </p:cBhvr>
                                      <p:to>
                                        <p:strVal val="hidden"/>
                                      </p:to>
                                    </p:set>
                                  </p:childTnLst>
                                </p:cTn>
                              </p:par>
                              <p:par>
                                <p:cTn id="105" presetID="10" presetClass="entr" presetSubtype="0" fill="hold" nodeType="withEffect">
                                  <p:stCondLst>
                                    <p:cond delay="0"/>
                                  </p:stCondLst>
                                  <p:childTnLst>
                                    <p:set>
                                      <p:cBhvr>
                                        <p:cTn id="106" dur="1" fill="hold">
                                          <p:stCondLst>
                                            <p:cond delay="0"/>
                                          </p:stCondLst>
                                        </p:cTn>
                                        <p:tgtEl>
                                          <p:spTgt spid="776"/>
                                        </p:tgtEl>
                                        <p:attrNameLst>
                                          <p:attrName>style.visibility</p:attrName>
                                        </p:attrNameLst>
                                      </p:cBhvr>
                                      <p:to>
                                        <p:strVal val="visible"/>
                                      </p:to>
                                    </p:set>
                                    <p:animEffect transition="in" filter="fade">
                                      <p:cBhvr>
                                        <p:cTn id="107" dur="500"/>
                                        <p:tgtEl>
                                          <p:spTgt spid="776"/>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xit" presetSubtype="0" fill="hold" nodeType="clickEffect">
                                  <p:stCondLst>
                                    <p:cond delay="0"/>
                                  </p:stCondLst>
                                  <p:childTnLst>
                                    <p:animEffect transition="out" filter="fade">
                                      <p:cBhvr>
                                        <p:cTn id="111" dur="500"/>
                                        <p:tgtEl>
                                          <p:spTgt spid="776"/>
                                        </p:tgtEl>
                                      </p:cBhvr>
                                    </p:animEffect>
                                    <p:set>
                                      <p:cBhvr>
                                        <p:cTn id="112" dur="1" fill="hold">
                                          <p:stCondLst>
                                            <p:cond delay="500"/>
                                          </p:stCondLst>
                                        </p:cTn>
                                        <p:tgtEl>
                                          <p:spTgt spid="776"/>
                                        </p:tgtEl>
                                        <p:attrNameLst>
                                          <p:attrName>style.visibility</p:attrName>
                                        </p:attrNameLst>
                                      </p:cBhvr>
                                      <p:to>
                                        <p:strVal val="hidden"/>
                                      </p:to>
                                    </p:set>
                                  </p:childTnLst>
                                </p:cTn>
                              </p:par>
                              <p:par>
                                <p:cTn id="113" presetID="10" presetClass="entr" presetSubtype="0" fill="hold" nodeType="withEffect">
                                  <p:stCondLst>
                                    <p:cond delay="0"/>
                                  </p:stCondLst>
                                  <p:childTnLst>
                                    <p:set>
                                      <p:cBhvr>
                                        <p:cTn id="114" dur="1" fill="hold">
                                          <p:stCondLst>
                                            <p:cond delay="0"/>
                                          </p:stCondLst>
                                        </p:cTn>
                                        <p:tgtEl>
                                          <p:spTgt spid="781"/>
                                        </p:tgtEl>
                                        <p:attrNameLst>
                                          <p:attrName>style.visibility</p:attrName>
                                        </p:attrNameLst>
                                      </p:cBhvr>
                                      <p:to>
                                        <p:strVal val="visible"/>
                                      </p:to>
                                    </p:set>
                                    <p:animEffect transition="in" filter="fade">
                                      <p:cBhvr>
                                        <p:cTn id="115" dur="500"/>
                                        <p:tgtEl>
                                          <p:spTgt spid="781"/>
                                        </p:tgtEl>
                                      </p:cBhvr>
                                    </p:animEffect>
                                  </p:childTnLst>
                                </p:cTn>
                              </p:par>
                              <p:par>
                                <p:cTn id="116" presetID="10" presetClass="entr" presetSubtype="0" fill="hold" nodeType="withEffect">
                                  <p:stCondLst>
                                    <p:cond delay="0"/>
                                  </p:stCondLst>
                                  <p:childTnLst>
                                    <p:set>
                                      <p:cBhvr>
                                        <p:cTn id="117" dur="1" fill="hold">
                                          <p:stCondLst>
                                            <p:cond delay="0"/>
                                          </p:stCondLst>
                                        </p:cTn>
                                        <p:tgtEl>
                                          <p:spTgt spid="788"/>
                                        </p:tgtEl>
                                        <p:attrNameLst>
                                          <p:attrName>style.visibility</p:attrName>
                                        </p:attrNameLst>
                                      </p:cBhvr>
                                      <p:to>
                                        <p:strVal val="visible"/>
                                      </p:to>
                                    </p:set>
                                    <p:animEffect transition="in" filter="fade">
                                      <p:cBhvr>
                                        <p:cTn id="118" dur="500"/>
                                        <p:tgtEl>
                                          <p:spTgt spid="788"/>
                                        </p:tgtEl>
                                      </p:cBhvr>
                                    </p:animEffect>
                                  </p:childTnLst>
                                </p:cTn>
                              </p:par>
                              <p:par>
                                <p:cTn id="119" presetID="10" presetClass="entr" presetSubtype="0" fill="hold" nodeType="withEffect">
                                  <p:stCondLst>
                                    <p:cond delay="0"/>
                                  </p:stCondLst>
                                  <p:childTnLst>
                                    <p:set>
                                      <p:cBhvr>
                                        <p:cTn id="120" dur="1" fill="hold">
                                          <p:stCondLst>
                                            <p:cond delay="0"/>
                                          </p:stCondLst>
                                        </p:cTn>
                                        <p:tgtEl>
                                          <p:spTgt spid="789"/>
                                        </p:tgtEl>
                                        <p:attrNameLst>
                                          <p:attrName>style.visibility</p:attrName>
                                        </p:attrNameLst>
                                      </p:cBhvr>
                                      <p:to>
                                        <p:strVal val="visible"/>
                                      </p:to>
                                    </p:set>
                                    <p:animEffect transition="in" filter="fade">
                                      <p:cBhvr>
                                        <p:cTn id="121" dur="500"/>
                                        <p:tgtEl>
                                          <p:spTgt spid="789"/>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xit" presetSubtype="0" fill="hold" nodeType="clickEffect">
                                  <p:stCondLst>
                                    <p:cond delay="0"/>
                                  </p:stCondLst>
                                  <p:childTnLst>
                                    <p:animEffect transition="out" filter="fade">
                                      <p:cBhvr>
                                        <p:cTn id="125" dur="500"/>
                                        <p:tgtEl>
                                          <p:spTgt spid="781"/>
                                        </p:tgtEl>
                                      </p:cBhvr>
                                    </p:animEffect>
                                    <p:set>
                                      <p:cBhvr>
                                        <p:cTn id="126" dur="1" fill="hold">
                                          <p:stCondLst>
                                            <p:cond delay="500"/>
                                          </p:stCondLst>
                                        </p:cTn>
                                        <p:tgtEl>
                                          <p:spTgt spid="781"/>
                                        </p:tgtEl>
                                        <p:attrNameLst>
                                          <p:attrName>style.visibility</p:attrName>
                                        </p:attrNameLst>
                                      </p:cBhvr>
                                      <p:to>
                                        <p:strVal val="hidden"/>
                                      </p:to>
                                    </p:set>
                                  </p:childTnLst>
                                </p:cTn>
                              </p:par>
                              <p:par>
                                <p:cTn id="127" presetID="10" presetClass="exit" presetSubtype="0" fill="hold" nodeType="withEffect">
                                  <p:stCondLst>
                                    <p:cond delay="0"/>
                                  </p:stCondLst>
                                  <p:childTnLst>
                                    <p:animEffect transition="out" filter="fade">
                                      <p:cBhvr>
                                        <p:cTn id="128" dur="500"/>
                                        <p:tgtEl>
                                          <p:spTgt spid="788"/>
                                        </p:tgtEl>
                                      </p:cBhvr>
                                    </p:animEffect>
                                    <p:set>
                                      <p:cBhvr>
                                        <p:cTn id="129" dur="1" fill="hold">
                                          <p:stCondLst>
                                            <p:cond delay="500"/>
                                          </p:stCondLst>
                                        </p:cTn>
                                        <p:tgtEl>
                                          <p:spTgt spid="788"/>
                                        </p:tgtEl>
                                        <p:attrNameLst>
                                          <p:attrName>style.visibility</p:attrName>
                                        </p:attrNameLst>
                                      </p:cBhvr>
                                      <p:to>
                                        <p:strVal val="hidden"/>
                                      </p:to>
                                    </p:set>
                                  </p:childTnLst>
                                </p:cTn>
                              </p:par>
                              <p:par>
                                <p:cTn id="130" presetID="10" presetClass="exit" presetSubtype="0" fill="hold" nodeType="withEffect">
                                  <p:stCondLst>
                                    <p:cond delay="0"/>
                                  </p:stCondLst>
                                  <p:childTnLst>
                                    <p:animEffect transition="out" filter="fade">
                                      <p:cBhvr>
                                        <p:cTn id="131" dur="500"/>
                                        <p:tgtEl>
                                          <p:spTgt spid="789"/>
                                        </p:tgtEl>
                                      </p:cBhvr>
                                    </p:animEffect>
                                    <p:set>
                                      <p:cBhvr>
                                        <p:cTn id="132" dur="1" fill="hold">
                                          <p:stCondLst>
                                            <p:cond delay="500"/>
                                          </p:stCondLst>
                                        </p:cTn>
                                        <p:tgtEl>
                                          <p:spTgt spid="789"/>
                                        </p:tgtEl>
                                        <p:attrNameLst>
                                          <p:attrName>style.visibility</p:attrName>
                                        </p:attrNameLst>
                                      </p:cBhvr>
                                      <p:to>
                                        <p:strVal val="hidden"/>
                                      </p:to>
                                    </p:set>
                                  </p:childTnLst>
                                </p:cTn>
                              </p:par>
                              <p:par>
                                <p:cTn id="133" presetID="10" presetClass="entr" presetSubtype="0" fill="hold" nodeType="withEffect">
                                  <p:stCondLst>
                                    <p:cond delay="0"/>
                                  </p:stCondLst>
                                  <p:childTnLst>
                                    <p:set>
                                      <p:cBhvr>
                                        <p:cTn id="134" dur="1" fill="hold">
                                          <p:stCondLst>
                                            <p:cond delay="0"/>
                                          </p:stCondLst>
                                        </p:cTn>
                                        <p:tgtEl>
                                          <p:spTgt spid="777"/>
                                        </p:tgtEl>
                                        <p:attrNameLst>
                                          <p:attrName>style.visibility</p:attrName>
                                        </p:attrNameLst>
                                      </p:cBhvr>
                                      <p:to>
                                        <p:strVal val="visible"/>
                                      </p:to>
                                    </p:set>
                                    <p:animEffect transition="in" filter="fade">
                                      <p:cBhvr>
                                        <p:cTn id="135" dur="500"/>
                                        <p:tgtEl>
                                          <p:spTgt spid="777"/>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xit" presetSubtype="0" fill="hold" nodeType="clickEffect">
                                  <p:stCondLst>
                                    <p:cond delay="0"/>
                                  </p:stCondLst>
                                  <p:childTnLst>
                                    <p:animEffect transition="out" filter="fade">
                                      <p:cBhvr>
                                        <p:cTn id="139" dur="500"/>
                                        <p:tgtEl>
                                          <p:spTgt spid="777"/>
                                        </p:tgtEl>
                                      </p:cBhvr>
                                    </p:animEffect>
                                    <p:set>
                                      <p:cBhvr>
                                        <p:cTn id="140" dur="1" fill="hold">
                                          <p:stCondLst>
                                            <p:cond delay="500"/>
                                          </p:stCondLst>
                                        </p:cTn>
                                        <p:tgtEl>
                                          <p:spTgt spid="777"/>
                                        </p:tgtEl>
                                        <p:attrNameLst>
                                          <p:attrName>style.visibility</p:attrName>
                                        </p:attrNameLst>
                                      </p:cBhvr>
                                      <p:to>
                                        <p:strVal val="hidden"/>
                                      </p:to>
                                    </p:set>
                                  </p:childTnLst>
                                </p:cTn>
                              </p:par>
                              <p:par>
                                <p:cTn id="141" presetID="10" presetClass="entr" presetSubtype="0" fill="hold" nodeType="withEffect">
                                  <p:stCondLst>
                                    <p:cond delay="0"/>
                                  </p:stCondLst>
                                  <p:childTnLst>
                                    <p:set>
                                      <p:cBhvr>
                                        <p:cTn id="142" dur="1" fill="hold">
                                          <p:stCondLst>
                                            <p:cond delay="0"/>
                                          </p:stCondLst>
                                        </p:cTn>
                                        <p:tgtEl>
                                          <p:spTgt spid="780"/>
                                        </p:tgtEl>
                                        <p:attrNameLst>
                                          <p:attrName>style.visibility</p:attrName>
                                        </p:attrNameLst>
                                      </p:cBhvr>
                                      <p:to>
                                        <p:strVal val="visible"/>
                                      </p:to>
                                    </p:set>
                                    <p:animEffect transition="in" filter="fade">
                                      <p:cBhvr>
                                        <p:cTn id="143" dur="500"/>
                                        <p:tgtEl>
                                          <p:spTgt spid="780"/>
                                        </p:tgtEl>
                                      </p:cBhvr>
                                    </p:animEffect>
                                  </p:childTnLst>
                                </p:cTn>
                              </p:par>
                              <p:par>
                                <p:cTn id="144" presetID="10" presetClass="entr" presetSubtype="0" fill="hold" nodeType="withEffect">
                                  <p:stCondLst>
                                    <p:cond delay="0"/>
                                  </p:stCondLst>
                                  <p:childTnLst>
                                    <p:set>
                                      <p:cBhvr>
                                        <p:cTn id="145" dur="1" fill="hold">
                                          <p:stCondLst>
                                            <p:cond delay="0"/>
                                          </p:stCondLst>
                                        </p:cTn>
                                        <p:tgtEl>
                                          <p:spTgt spid="790"/>
                                        </p:tgtEl>
                                        <p:attrNameLst>
                                          <p:attrName>style.visibility</p:attrName>
                                        </p:attrNameLst>
                                      </p:cBhvr>
                                      <p:to>
                                        <p:strVal val="visible"/>
                                      </p:to>
                                    </p:set>
                                    <p:animEffect transition="in" filter="fade">
                                      <p:cBhvr>
                                        <p:cTn id="146" dur="500"/>
                                        <p:tgtEl>
                                          <p:spTgt spid="790"/>
                                        </p:tgtEl>
                                      </p:cBhvr>
                                    </p:animEffect>
                                  </p:childTnLst>
                                </p:cTn>
                              </p:par>
                              <p:par>
                                <p:cTn id="147" presetID="10" presetClass="entr" presetSubtype="0" fill="hold" nodeType="withEffect">
                                  <p:stCondLst>
                                    <p:cond delay="0"/>
                                  </p:stCondLst>
                                  <p:childTnLst>
                                    <p:set>
                                      <p:cBhvr>
                                        <p:cTn id="148" dur="1" fill="hold">
                                          <p:stCondLst>
                                            <p:cond delay="0"/>
                                          </p:stCondLst>
                                        </p:cTn>
                                        <p:tgtEl>
                                          <p:spTgt spid="791"/>
                                        </p:tgtEl>
                                        <p:attrNameLst>
                                          <p:attrName>style.visibility</p:attrName>
                                        </p:attrNameLst>
                                      </p:cBhvr>
                                      <p:to>
                                        <p:strVal val="visible"/>
                                      </p:to>
                                    </p:set>
                                    <p:animEffect transition="in" filter="fade">
                                      <p:cBhvr>
                                        <p:cTn id="149" dur="500"/>
                                        <p:tgtEl>
                                          <p:spTgt spid="791"/>
                                        </p:tgtEl>
                                      </p:cBhvr>
                                    </p:animEffect>
                                  </p:childTnLst>
                                </p:cTn>
                              </p:par>
                            </p:childTnLst>
                          </p:cTn>
                        </p:par>
                      </p:childTnLst>
                    </p:cTn>
                  </p:par>
                  <p:par>
                    <p:cTn id="150" fill="hold">
                      <p:stCondLst>
                        <p:cond delay="indefinite"/>
                      </p:stCondLst>
                      <p:childTnLst>
                        <p:par>
                          <p:cTn id="151" fill="hold">
                            <p:stCondLst>
                              <p:cond delay="0"/>
                            </p:stCondLst>
                            <p:childTnLst>
                              <p:par>
                                <p:cTn id="152" presetID="10" presetClass="exit" presetSubtype="0" fill="hold" nodeType="clickEffect">
                                  <p:stCondLst>
                                    <p:cond delay="0"/>
                                  </p:stCondLst>
                                  <p:childTnLst>
                                    <p:animEffect transition="out" filter="fade">
                                      <p:cBhvr>
                                        <p:cTn id="153" dur="500"/>
                                        <p:tgtEl>
                                          <p:spTgt spid="780"/>
                                        </p:tgtEl>
                                      </p:cBhvr>
                                    </p:animEffect>
                                    <p:set>
                                      <p:cBhvr>
                                        <p:cTn id="154" dur="1" fill="hold">
                                          <p:stCondLst>
                                            <p:cond delay="500"/>
                                          </p:stCondLst>
                                        </p:cTn>
                                        <p:tgtEl>
                                          <p:spTgt spid="780"/>
                                        </p:tgtEl>
                                        <p:attrNameLst>
                                          <p:attrName>style.visibility</p:attrName>
                                        </p:attrNameLst>
                                      </p:cBhvr>
                                      <p:to>
                                        <p:strVal val="hidden"/>
                                      </p:to>
                                    </p:set>
                                  </p:childTnLst>
                                </p:cTn>
                              </p:par>
                              <p:par>
                                <p:cTn id="155" presetID="10" presetClass="exit" presetSubtype="0" fill="hold" nodeType="withEffect">
                                  <p:stCondLst>
                                    <p:cond delay="0"/>
                                  </p:stCondLst>
                                  <p:childTnLst>
                                    <p:animEffect transition="out" filter="fade">
                                      <p:cBhvr>
                                        <p:cTn id="156" dur="500"/>
                                        <p:tgtEl>
                                          <p:spTgt spid="790"/>
                                        </p:tgtEl>
                                      </p:cBhvr>
                                    </p:animEffect>
                                    <p:set>
                                      <p:cBhvr>
                                        <p:cTn id="157" dur="1" fill="hold">
                                          <p:stCondLst>
                                            <p:cond delay="500"/>
                                          </p:stCondLst>
                                        </p:cTn>
                                        <p:tgtEl>
                                          <p:spTgt spid="790"/>
                                        </p:tgtEl>
                                        <p:attrNameLst>
                                          <p:attrName>style.visibility</p:attrName>
                                        </p:attrNameLst>
                                      </p:cBhvr>
                                      <p:to>
                                        <p:strVal val="hidden"/>
                                      </p:to>
                                    </p:set>
                                  </p:childTnLst>
                                </p:cTn>
                              </p:par>
                              <p:par>
                                <p:cTn id="158" presetID="10" presetClass="exit" presetSubtype="0" fill="hold" nodeType="withEffect">
                                  <p:stCondLst>
                                    <p:cond delay="0"/>
                                  </p:stCondLst>
                                  <p:childTnLst>
                                    <p:animEffect transition="out" filter="fade">
                                      <p:cBhvr>
                                        <p:cTn id="159" dur="500"/>
                                        <p:tgtEl>
                                          <p:spTgt spid="791"/>
                                        </p:tgtEl>
                                      </p:cBhvr>
                                    </p:animEffect>
                                    <p:set>
                                      <p:cBhvr>
                                        <p:cTn id="160" dur="1" fill="hold">
                                          <p:stCondLst>
                                            <p:cond delay="500"/>
                                          </p:stCondLst>
                                        </p:cTn>
                                        <p:tgtEl>
                                          <p:spTgt spid="791"/>
                                        </p:tgtEl>
                                        <p:attrNameLst>
                                          <p:attrName>style.visibility</p:attrName>
                                        </p:attrNameLst>
                                      </p:cBhvr>
                                      <p:to>
                                        <p:strVal val="hidden"/>
                                      </p:to>
                                    </p:set>
                                  </p:childTnLst>
                                </p:cTn>
                              </p:par>
                              <p:par>
                                <p:cTn id="161" presetID="10" presetClass="entr" presetSubtype="0" fill="hold" nodeType="withEffect">
                                  <p:stCondLst>
                                    <p:cond delay="0"/>
                                  </p:stCondLst>
                                  <p:childTnLst>
                                    <p:set>
                                      <p:cBhvr>
                                        <p:cTn id="162" dur="1" fill="hold">
                                          <p:stCondLst>
                                            <p:cond delay="0"/>
                                          </p:stCondLst>
                                        </p:cTn>
                                        <p:tgtEl>
                                          <p:spTgt spid="784"/>
                                        </p:tgtEl>
                                        <p:attrNameLst>
                                          <p:attrName>style.visibility</p:attrName>
                                        </p:attrNameLst>
                                      </p:cBhvr>
                                      <p:to>
                                        <p:strVal val="visible"/>
                                      </p:to>
                                    </p:set>
                                    <p:animEffect transition="in" filter="fade">
                                      <p:cBhvr>
                                        <p:cTn id="163" dur="500"/>
                                        <p:tgtEl>
                                          <p:spTgt spid="7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7"/>
          <p:cNvSpPr txBox="1"/>
          <p:nvPr/>
        </p:nvSpPr>
        <p:spPr>
          <a:xfrm>
            <a:off x="325260" y="1417637"/>
            <a:ext cx="12136768" cy="4967599"/>
          </a:xfrm>
          <a:prstGeom prst="rect">
            <a:avLst/>
          </a:prstGeom>
          <a:noFill/>
          <a:ln>
            <a:noFill/>
          </a:ln>
        </p:spPr>
        <p:txBody>
          <a:bodyPr spcFirstLastPara="1" wrap="square" lIns="121900" tIns="121900" rIns="121900" bIns="121900" anchor="ctr" anchorCtr="0">
            <a:noAutofit/>
          </a:bodyPr>
          <a:lstStyle/>
          <a:p>
            <a:pPr marL="736582" marR="0" lvl="0" indent="-698482" algn="l" rtl="0">
              <a:lnSpc>
                <a:spcPct val="100000"/>
              </a:lnSpc>
              <a:spcBef>
                <a:spcPts val="0"/>
              </a:spcBef>
              <a:spcAft>
                <a:spcPts val="0"/>
              </a:spcAft>
              <a:buClr>
                <a:schemeClr val="dk1"/>
              </a:buClr>
              <a:buSzPts val="3200"/>
              <a:buFont typeface="Arial"/>
              <a:buAutoNum type="arabicPeriod"/>
            </a:pPr>
            <a:r>
              <a:rPr lang="en" sz="3200" b="0" i="0" u="sng" strike="noStrike" cap="none">
                <a:solidFill>
                  <a:schemeClr val="dk1"/>
                </a:solidFill>
                <a:latin typeface="Arial"/>
                <a:ea typeface="Arial"/>
                <a:cs typeface="Arial"/>
                <a:sym typeface="Arial"/>
                <a:hlinkClick r:id="rId3" action="ppaction://hlinksldjump"/>
              </a:rPr>
              <a:t>Mathematical functions in Java</a:t>
            </a:r>
            <a:endParaRPr sz="3200" b="0" i="0" u="none" strike="noStrike" cap="none">
              <a:solidFill>
                <a:schemeClr val="dk1"/>
              </a:solidFill>
              <a:latin typeface="Arial"/>
              <a:ea typeface="Arial"/>
              <a:cs typeface="Arial"/>
              <a:sym typeface="Arial"/>
            </a:endParaRPr>
          </a:p>
          <a:p>
            <a:pPr marL="736582" marR="0" lvl="0" indent="-698482" algn="l" rtl="0">
              <a:lnSpc>
                <a:spcPct val="100000"/>
              </a:lnSpc>
              <a:spcBef>
                <a:spcPts val="1333"/>
              </a:spcBef>
              <a:spcAft>
                <a:spcPts val="0"/>
              </a:spcAft>
              <a:buClr>
                <a:schemeClr val="dk1"/>
              </a:buClr>
              <a:buSzPts val="3200"/>
              <a:buFont typeface="Arial"/>
              <a:buAutoNum type="arabicPeriod"/>
            </a:pPr>
            <a:r>
              <a:rPr lang="en" sz="3200" b="0" i="0" u="sng" strike="noStrike" cap="none">
                <a:solidFill>
                  <a:schemeClr val="dk1"/>
                </a:solidFill>
                <a:latin typeface="Arial"/>
                <a:ea typeface="Arial"/>
                <a:cs typeface="Arial"/>
                <a:sym typeface="Arial"/>
                <a:hlinkClick r:id="rId4" action="ppaction://hlinksldjump"/>
              </a:rPr>
              <a:t>Defining more complicated methods with inputs and outputs</a:t>
            </a:r>
            <a:endParaRPr sz="3200" b="0" i="0" u="none" strike="noStrike" cap="none">
              <a:solidFill>
                <a:schemeClr val="dk1"/>
              </a:solidFill>
              <a:latin typeface="Arial"/>
              <a:ea typeface="Arial"/>
              <a:cs typeface="Arial"/>
              <a:sym typeface="Arial"/>
            </a:endParaRPr>
          </a:p>
          <a:p>
            <a:pPr marL="736582" marR="0" lvl="0" indent="-698482" algn="l" rtl="0">
              <a:lnSpc>
                <a:spcPct val="100000"/>
              </a:lnSpc>
              <a:spcBef>
                <a:spcPts val="1333"/>
              </a:spcBef>
              <a:spcAft>
                <a:spcPts val="0"/>
              </a:spcAft>
              <a:buClr>
                <a:schemeClr val="dk1"/>
              </a:buClr>
              <a:buSzPts val="3200"/>
              <a:buFont typeface="Arial"/>
              <a:buAutoNum type="arabicPeriod"/>
            </a:pPr>
            <a:r>
              <a:rPr lang="en" sz="3200" b="0" i="0" u="sng" strike="noStrike" cap="none">
                <a:solidFill>
                  <a:schemeClr val="dk1"/>
                </a:solidFill>
                <a:latin typeface="Arial"/>
                <a:ea typeface="Arial"/>
                <a:cs typeface="Arial"/>
                <a:sym typeface="Arial"/>
                <a:hlinkClick r:id="rId5" action="ppaction://hlinksldjump"/>
              </a:rPr>
              <a:t>The constructor</a:t>
            </a:r>
            <a:endParaRPr sz="3200" b="0" i="0" u="none" strike="noStrike" cap="none">
              <a:solidFill>
                <a:schemeClr val="dk1"/>
              </a:solidFill>
              <a:latin typeface="Arial"/>
              <a:ea typeface="Arial"/>
              <a:cs typeface="Arial"/>
              <a:sym typeface="Arial"/>
            </a:endParaRPr>
          </a:p>
          <a:p>
            <a:pPr marL="736582" marR="0" lvl="0" indent="-698482" algn="l" rtl="0">
              <a:lnSpc>
                <a:spcPct val="100000"/>
              </a:lnSpc>
              <a:spcBef>
                <a:spcPts val="1333"/>
              </a:spcBef>
              <a:spcAft>
                <a:spcPts val="0"/>
              </a:spcAft>
              <a:buClr>
                <a:schemeClr val="dk1"/>
              </a:buClr>
              <a:buSzPts val="3200"/>
              <a:buFont typeface="Arial"/>
              <a:buAutoNum type="arabicPeriod"/>
            </a:pPr>
            <a:r>
              <a:rPr lang="en" sz="3200" b="0" i="0" u="sng" strike="noStrike" cap="none">
                <a:solidFill>
                  <a:schemeClr val="dk1"/>
                </a:solidFill>
                <a:latin typeface="Arial"/>
                <a:ea typeface="Arial"/>
                <a:cs typeface="Arial"/>
                <a:sym typeface="Arial"/>
                <a:hlinkClick r:id="rId6" action="ppaction://hlinksldjump"/>
              </a:rPr>
              <a:t>Creating instances of a class</a:t>
            </a:r>
            <a:endParaRPr sz="3200" b="0" i="0" u="none" strike="noStrike" cap="none">
              <a:solidFill>
                <a:schemeClr val="dk1"/>
              </a:solidFill>
              <a:latin typeface="Arial"/>
              <a:ea typeface="Arial"/>
              <a:cs typeface="Arial"/>
              <a:sym typeface="Arial"/>
            </a:endParaRPr>
          </a:p>
          <a:p>
            <a:pPr marL="736582" marR="0" lvl="0" indent="-698482" algn="l" rtl="0">
              <a:lnSpc>
                <a:spcPct val="100000"/>
              </a:lnSpc>
              <a:spcBef>
                <a:spcPts val="1333"/>
              </a:spcBef>
              <a:spcAft>
                <a:spcPts val="0"/>
              </a:spcAft>
              <a:buClr>
                <a:schemeClr val="dk1"/>
              </a:buClr>
              <a:buSzPts val="3200"/>
              <a:buFont typeface="Arial"/>
              <a:buAutoNum type="arabicPeriod"/>
            </a:pPr>
            <a:r>
              <a:rPr lang="en" sz="3200" b="0" i="0" u="sng" strike="noStrike" cap="none">
                <a:solidFill>
                  <a:schemeClr val="dk1"/>
                </a:solidFill>
                <a:latin typeface="Arial"/>
                <a:ea typeface="Arial"/>
                <a:cs typeface="Arial"/>
                <a:sym typeface="Arial"/>
                <a:hlinkClick r:id="rId7" action="ppaction://hlinksldjump"/>
              </a:rPr>
              <a:t>Understanding Java flow of control</a:t>
            </a:r>
            <a:endParaRPr sz="3200" b="0" i="0" u="none" strike="noStrike" cap="none">
              <a:solidFill>
                <a:schemeClr val="dk1"/>
              </a:solidFill>
              <a:latin typeface="Arial"/>
              <a:ea typeface="Arial"/>
              <a:cs typeface="Arial"/>
              <a:sym typeface="Arial"/>
            </a:endParaRPr>
          </a:p>
        </p:txBody>
      </p:sp>
      <p:sp>
        <p:nvSpPr>
          <p:cNvPr id="143" name="Google Shape;143;p7"/>
          <p:cNvSpPr txBox="1">
            <a:spLocks noGrp="1"/>
          </p:cNvSpPr>
          <p:nvPr>
            <p:ph type="title"/>
          </p:nvPr>
        </p:nvSpPr>
        <p:spPr>
          <a:xfrm>
            <a:off x="615737" y="231678"/>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a:solidFill>
                  <a:schemeClr val="dk1"/>
                </a:solidFill>
                <a:latin typeface="Arial"/>
                <a:ea typeface="Arial"/>
                <a:cs typeface="Arial"/>
                <a:sym typeface="Arial"/>
              </a:rPr>
              <a:t>This Lecture:</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796"/>
        <p:cNvGrpSpPr/>
        <p:nvPr/>
      </p:nvGrpSpPr>
      <p:grpSpPr>
        <a:xfrm>
          <a:off x="0" y="0"/>
          <a:ext cx="0" cy="0"/>
          <a:chOff x="0" y="0"/>
          <a:chExt cx="0" cy="0"/>
        </a:xfrm>
      </p:grpSpPr>
      <p:sp>
        <p:nvSpPr>
          <p:cNvPr id="797" name="Google Shape;797;p78"/>
          <p:cNvSpPr txBox="1">
            <a:spLocks noGrp="1"/>
          </p:cNvSpPr>
          <p:nvPr>
            <p:ph type="title"/>
          </p:nvPr>
        </p:nvSpPr>
        <p:spPr>
          <a:xfrm>
            <a:off x="609600" y="274637"/>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3600"/>
              <a:buNone/>
            </a:pPr>
            <a:r>
              <a:rPr lang="en"/>
              <a:t>Modifying Flow of Control</a:t>
            </a:r>
            <a:endParaRPr/>
          </a:p>
        </p:txBody>
      </p:sp>
      <p:sp>
        <p:nvSpPr>
          <p:cNvPr id="798" name="Google Shape;798;p78"/>
          <p:cNvSpPr txBox="1">
            <a:spLocks noGrp="1"/>
          </p:cNvSpPr>
          <p:nvPr>
            <p:ph type="body" idx="1"/>
          </p:nvPr>
        </p:nvSpPr>
        <p:spPr>
          <a:xfrm>
            <a:off x="609600" y="1600200"/>
            <a:ext cx="10972799" cy="4967573"/>
          </a:xfrm>
          <a:prstGeom prst="rect">
            <a:avLst/>
          </a:prstGeom>
          <a:noFill/>
          <a:ln>
            <a:noFill/>
          </a:ln>
        </p:spPr>
        <p:txBody>
          <a:bodyPr spcFirstLastPara="1" wrap="square" lIns="121900" tIns="121900" rIns="121900" bIns="121900" anchor="t" anchorCtr="0">
            <a:noAutofit/>
          </a:bodyPr>
          <a:lstStyle/>
          <a:p>
            <a:pPr marL="927100" lvl="0" indent="-927100" algn="l" rtl="0">
              <a:lnSpc>
                <a:spcPct val="90000"/>
              </a:lnSpc>
              <a:spcBef>
                <a:spcPts val="0"/>
              </a:spcBef>
              <a:spcAft>
                <a:spcPts val="0"/>
              </a:spcAft>
              <a:buSzPts val="3200"/>
              <a:buNone/>
            </a:pPr>
            <a:endParaRPr/>
          </a:p>
          <a:p>
            <a:pPr marL="609600" lvl="0" indent="-476250" algn="l" rtl="0">
              <a:lnSpc>
                <a:spcPct val="90000"/>
              </a:lnSpc>
              <a:spcBef>
                <a:spcPts val="1300"/>
              </a:spcBef>
              <a:spcAft>
                <a:spcPts val="0"/>
              </a:spcAft>
              <a:buSzPts val="3200"/>
              <a:buFont typeface="Merriweather Sans"/>
              <a:buChar char="●"/>
            </a:pPr>
            <a:r>
              <a:rPr lang="en"/>
              <a:t>In Java, various </a:t>
            </a:r>
            <a:r>
              <a:rPr lang="en" i="1"/>
              <a:t>control flow statements</a:t>
            </a:r>
            <a:r>
              <a:rPr lang="en"/>
              <a:t> modify sequence of execution</a:t>
            </a:r>
            <a:endParaRPr/>
          </a:p>
          <a:p>
            <a:pPr marL="1219200" lvl="1" indent="-457200" algn="l" rtl="0">
              <a:lnSpc>
                <a:spcPct val="100000"/>
              </a:lnSpc>
              <a:spcBef>
                <a:spcPts val="0"/>
              </a:spcBef>
              <a:spcAft>
                <a:spcPts val="0"/>
              </a:spcAft>
              <a:buSzPts val="2400"/>
              <a:buChar char="o"/>
            </a:pPr>
            <a:r>
              <a:rPr lang="en" sz="2400"/>
              <a:t>these cause some lines of code to be executed multiple times, or skipped over entirely</a:t>
            </a:r>
            <a:endParaRPr/>
          </a:p>
          <a:p>
            <a:pPr marL="762000" lvl="0" indent="-457200" algn="l" rtl="0">
              <a:lnSpc>
                <a:spcPct val="90000"/>
              </a:lnSpc>
              <a:spcBef>
                <a:spcPts val="4200"/>
              </a:spcBef>
              <a:spcAft>
                <a:spcPts val="0"/>
              </a:spcAft>
              <a:buSzPts val="3200"/>
              <a:buFont typeface="Merriweather Sans"/>
              <a:buChar char="●"/>
            </a:pPr>
            <a:r>
              <a:rPr lang="en"/>
              <a:t>We’ll learn more about these statements in </a:t>
            </a:r>
            <a:r>
              <a:rPr lang="en" i="1"/>
              <a:t>Making Decisions</a:t>
            </a:r>
            <a:r>
              <a:rPr lang="en"/>
              <a:t> and </a:t>
            </a:r>
            <a:r>
              <a:rPr lang="en" i="1"/>
              <a:t>Loops</a:t>
            </a:r>
            <a:r>
              <a:rPr lang="en"/>
              <a:t> lectures later on</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79"/>
          <p:cNvSpPr txBox="1">
            <a:spLocks noGrp="1"/>
          </p:cNvSpPr>
          <p:nvPr>
            <p:ph type="title"/>
          </p:nvPr>
        </p:nvSpPr>
        <p:spPr>
          <a:xfrm>
            <a:off x="609600" y="274637"/>
            <a:ext cx="10972799" cy="11430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4400"/>
              <a:buNone/>
            </a:pPr>
            <a:r>
              <a:rPr lang="en" sz="4400" b="1"/>
              <a:t>Announcements</a:t>
            </a:r>
            <a:endParaRPr sz="4400" b="1"/>
          </a:p>
        </p:txBody>
      </p:sp>
      <p:sp>
        <p:nvSpPr>
          <p:cNvPr id="804" name="Google Shape;804;p79"/>
          <p:cNvSpPr txBox="1"/>
          <p:nvPr/>
        </p:nvSpPr>
        <p:spPr>
          <a:xfrm>
            <a:off x="609600" y="811940"/>
            <a:ext cx="11345383" cy="5353436"/>
          </a:xfrm>
          <a:prstGeom prst="rect">
            <a:avLst/>
          </a:prstGeom>
          <a:noFill/>
          <a:ln>
            <a:noFill/>
          </a:ln>
        </p:spPr>
        <p:txBody>
          <a:bodyPr spcFirstLastPara="1" wrap="square" lIns="121900" tIns="121900" rIns="121900" bIns="121900" anchor="t" anchorCtr="0">
            <a:noAutofit/>
          </a:bodyPr>
          <a:lstStyle/>
          <a:p>
            <a:pPr marL="460375" marR="0" lvl="0" indent="-460375" algn="l" rtl="0">
              <a:lnSpc>
                <a:spcPct val="150000"/>
              </a:lnSpc>
              <a:spcBef>
                <a:spcPts val="0"/>
              </a:spcBef>
              <a:spcAft>
                <a:spcPts val="0"/>
              </a:spcAft>
              <a:buClr>
                <a:schemeClr val="dk1"/>
              </a:buClr>
              <a:buSzPts val="2860"/>
              <a:buFont typeface="Arial"/>
              <a:buChar char="•"/>
            </a:pPr>
            <a:r>
              <a:rPr lang="en-US" sz="2800" dirty="0">
                <a:solidFill>
                  <a:schemeClr val="dk1"/>
                </a:solidFill>
              </a:rPr>
              <a:t>HW1 is due on </a:t>
            </a:r>
            <a:r>
              <a:rPr lang="en-US" sz="2800" b="1" dirty="0">
                <a:solidFill>
                  <a:schemeClr val="dk1"/>
                </a:solidFill>
              </a:rPr>
              <a:t>Saturday, 9/14 at 11:59PM</a:t>
            </a:r>
            <a:endParaRPr lang="en" sz="2800" b="0" i="0" u="none" strike="noStrike" cap="none" dirty="0">
              <a:solidFill>
                <a:schemeClr val="dk1"/>
              </a:solidFill>
              <a:sym typeface="Arial"/>
            </a:endParaRPr>
          </a:p>
          <a:p>
            <a:pPr marL="460375" marR="0" lvl="0" indent="-460375" algn="l" rtl="0">
              <a:lnSpc>
                <a:spcPct val="150000"/>
              </a:lnSpc>
              <a:spcBef>
                <a:spcPts val="0"/>
              </a:spcBef>
              <a:spcAft>
                <a:spcPts val="0"/>
              </a:spcAft>
              <a:buClr>
                <a:schemeClr val="dk1"/>
              </a:buClr>
              <a:buSzPts val="2860"/>
              <a:buFont typeface="Arial"/>
              <a:buChar char="•"/>
            </a:pPr>
            <a:r>
              <a:rPr lang="en" sz="2200" dirty="0" err="1">
                <a:solidFill>
                  <a:schemeClr val="dk1"/>
                </a:solidFill>
              </a:rPr>
              <a:t>AndyBot</a:t>
            </a:r>
            <a:r>
              <a:rPr lang="en" sz="2200" dirty="0">
                <a:solidFill>
                  <a:schemeClr val="dk1"/>
                </a:solidFill>
              </a:rPr>
              <a:t> will be released on </a:t>
            </a:r>
            <a:r>
              <a:rPr lang="en" sz="2200" b="1" dirty="0">
                <a:solidFill>
                  <a:schemeClr val="dk1"/>
                </a:solidFill>
              </a:rPr>
              <a:t>Sunday, 9/15 </a:t>
            </a:r>
            <a:endParaRPr sz="1400" b="0" i="0" u="none" strike="noStrike" cap="none" dirty="0">
              <a:solidFill>
                <a:srgbClr val="000000"/>
              </a:solidFill>
              <a:latin typeface="Arial"/>
              <a:ea typeface="Arial"/>
              <a:cs typeface="Arial"/>
              <a:sym typeface="Arial"/>
            </a:endParaRPr>
          </a:p>
          <a:p>
            <a:pPr marL="887908" marR="0" lvl="1" indent="-460375" algn="l" rtl="0">
              <a:lnSpc>
                <a:spcPct val="100000"/>
              </a:lnSpc>
              <a:spcBef>
                <a:spcPts val="1333"/>
              </a:spcBef>
              <a:spcAft>
                <a:spcPts val="0"/>
              </a:spcAft>
              <a:buClr>
                <a:schemeClr val="dk1"/>
              </a:buClr>
              <a:buSzPts val="2200"/>
              <a:buFont typeface="Courier New"/>
              <a:buChar char="o"/>
            </a:pPr>
            <a:r>
              <a:rPr lang="en" sz="2200" b="0" i="0" u="none" strike="noStrike" cap="none" dirty="0" err="1">
                <a:solidFill>
                  <a:schemeClr val="dk1"/>
                </a:solidFill>
                <a:latin typeface="Arial"/>
                <a:ea typeface="Arial"/>
                <a:cs typeface="Arial"/>
                <a:sym typeface="Arial"/>
              </a:rPr>
              <a:t>AndyBot</a:t>
            </a:r>
            <a:r>
              <a:rPr lang="en" sz="2200" b="0" i="0" u="none" strike="noStrike" cap="none" dirty="0">
                <a:solidFill>
                  <a:schemeClr val="dk1"/>
                </a:solidFill>
                <a:latin typeface="Arial"/>
                <a:ea typeface="Arial"/>
                <a:cs typeface="Arial"/>
                <a:sym typeface="Arial"/>
              </a:rPr>
              <a:t> is due on </a:t>
            </a:r>
            <a:r>
              <a:rPr lang="en" sz="2200" b="1" i="0" u="none" strike="noStrike" cap="none" dirty="0">
                <a:solidFill>
                  <a:schemeClr val="dk1"/>
                </a:solidFill>
                <a:latin typeface="Arial"/>
                <a:ea typeface="Arial"/>
                <a:cs typeface="Arial"/>
                <a:sym typeface="Arial"/>
              </a:rPr>
              <a:t>Thursday, 9/19 at 11:59PM</a:t>
            </a:r>
            <a:endParaRPr sz="1400" b="0" i="0" u="none" strike="noStrike" cap="none" dirty="0">
              <a:solidFill>
                <a:srgbClr val="000000"/>
              </a:solidFill>
              <a:latin typeface="Arial"/>
              <a:ea typeface="Arial"/>
              <a:cs typeface="Arial"/>
              <a:sym typeface="Arial"/>
            </a:endParaRPr>
          </a:p>
          <a:p>
            <a:pPr marL="887908" marR="0" lvl="1" indent="-460375" algn="l" rtl="0">
              <a:lnSpc>
                <a:spcPct val="100000"/>
              </a:lnSpc>
              <a:spcBef>
                <a:spcPts val="1333"/>
              </a:spcBef>
              <a:spcAft>
                <a:spcPts val="0"/>
              </a:spcAft>
              <a:buClr>
                <a:schemeClr val="dk1"/>
              </a:buClr>
              <a:buSzPts val="2200"/>
              <a:buFont typeface="Courier New"/>
              <a:buChar char="o"/>
            </a:pPr>
            <a:r>
              <a:rPr lang="en" sz="2200" i="1" dirty="0">
                <a:solidFill>
                  <a:schemeClr val="dk1"/>
                </a:solidFill>
              </a:rPr>
              <a:t>HW1 and </a:t>
            </a:r>
            <a:r>
              <a:rPr lang="en" sz="2200" i="1" dirty="0" err="1">
                <a:solidFill>
                  <a:schemeClr val="dk1"/>
                </a:solidFill>
              </a:rPr>
              <a:t>AndyBot</a:t>
            </a:r>
            <a:r>
              <a:rPr lang="en" sz="2200" b="0" i="1" u="none" strike="noStrike" cap="none" dirty="0">
                <a:solidFill>
                  <a:schemeClr val="dk1"/>
                </a:solidFill>
                <a:latin typeface="Arial"/>
                <a:ea typeface="Arial"/>
                <a:cs typeface="Arial"/>
                <a:sym typeface="Arial"/>
              </a:rPr>
              <a:t> </a:t>
            </a:r>
            <a:r>
              <a:rPr lang="en" sz="2200" b="0" i="1" u="sng" strike="noStrike" cap="none" dirty="0">
                <a:solidFill>
                  <a:schemeClr val="dk1"/>
                </a:solidFill>
                <a:latin typeface="Arial"/>
                <a:ea typeface="Arial"/>
                <a:cs typeface="Arial"/>
                <a:sym typeface="Arial"/>
              </a:rPr>
              <a:t>must</a:t>
            </a:r>
            <a:r>
              <a:rPr lang="en" sz="2200" b="0" i="1" u="none" strike="noStrike" cap="none" dirty="0">
                <a:solidFill>
                  <a:schemeClr val="dk1"/>
                </a:solidFill>
                <a:latin typeface="Arial"/>
                <a:ea typeface="Arial"/>
                <a:cs typeface="Arial"/>
                <a:sym typeface="Arial"/>
              </a:rPr>
              <a:t> be turned in through the cs0150_handin script </a:t>
            </a:r>
            <a:r>
              <a:rPr lang="en" sz="2200" b="0" i="0" u="none" strike="noStrike" cap="none" dirty="0">
                <a:solidFill>
                  <a:schemeClr val="dk1"/>
                </a:solidFill>
                <a:latin typeface="Arial"/>
                <a:ea typeface="Arial"/>
                <a:cs typeface="Arial"/>
                <a:sym typeface="Arial"/>
              </a:rPr>
              <a:t>(department machine)</a:t>
            </a:r>
            <a:endParaRPr sz="2200" b="0" i="1" u="none" strike="noStrike" cap="none" dirty="0">
              <a:solidFill>
                <a:schemeClr val="dk1"/>
              </a:solidFill>
              <a:latin typeface="Arial"/>
              <a:ea typeface="Arial"/>
              <a:cs typeface="Arial"/>
              <a:sym typeface="Arial"/>
            </a:endParaRPr>
          </a:p>
          <a:p>
            <a:pPr marL="887908" marR="0" lvl="1" indent="-396875" algn="l" rtl="0">
              <a:lnSpc>
                <a:spcPct val="100000"/>
              </a:lnSpc>
              <a:spcBef>
                <a:spcPts val="1333"/>
              </a:spcBef>
              <a:spcAft>
                <a:spcPts val="0"/>
              </a:spcAft>
              <a:buClr>
                <a:schemeClr val="dk1"/>
              </a:buClr>
              <a:buSzPts val="1000"/>
              <a:buFont typeface="Courier New"/>
              <a:buNone/>
            </a:pPr>
            <a:endParaRPr sz="1000" b="0" i="1" u="none" strike="noStrike" cap="none" dirty="0">
              <a:solidFill>
                <a:schemeClr val="dk1"/>
              </a:solidFill>
              <a:latin typeface="Arial"/>
              <a:ea typeface="Arial"/>
              <a:cs typeface="Arial"/>
              <a:sym typeface="Arial"/>
            </a:endParaRPr>
          </a:p>
          <a:p>
            <a:pPr marL="460375" marR="0" lvl="0" indent="-460375" algn="l" rtl="0">
              <a:lnSpc>
                <a:spcPct val="90000"/>
              </a:lnSpc>
              <a:spcBef>
                <a:spcPts val="0"/>
              </a:spcBef>
              <a:spcAft>
                <a:spcPts val="0"/>
              </a:spcAft>
              <a:buClr>
                <a:schemeClr val="dk1"/>
              </a:buClr>
              <a:buSzPts val="2860"/>
              <a:buFont typeface="Arial"/>
              <a:buChar char="•"/>
            </a:pPr>
            <a:r>
              <a:rPr lang="en" sz="2200" b="0" i="0" u="none" strike="noStrike" cap="none" dirty="0">
                <a:solidFill>
                  <a:schemeClr val="dk1"/>
                </a:solidFill>
                <a:latin typeface="Arial"/>
                <a:ea typeface="Arial"/>
                <a:cs typeface="Arial"/>
                <a:sym typeface="Arial"/>
              </a:rPr>
              <a:t>Questions on homework or course material?</a:t>
            </a:r>
            <a:endParaRPr sz="1400" b="0" i="0" u="none" strike="noStrike" cap="none" dirty="0">
              <a:solidFill>
                <a:srgbClr val="000000"/>
              </a:solidFill>
              <a:latin typeface="Arial"/>
              <a:ea typeface="Arial"/>
              <a:cs typeface="Arial"/>
              <a:sym typeface="Arial"/>
            </a:endParaRPr>
          </a:p>
          <a:p>
            <a:pPr marL="887908" lvl="1" indent="-460375">
              <a:spcBef>
                <a:spcPts val="1333"/>
              </a:spcBef>
              <a:buClr>
                <a:schemeClr val="dk1"/>
              </a:buClr>
              <a:buSzPts val="2200"/>
              <a:buFont typeface="Courier New"/>
              <a:buChar char="o"/>
            </a:pPr>
            <a:r>
              <a:rPr lang="en" sz="2200" b="0" i="0" u="none" strike="noStrike" cap="none" dirty="0">
                <a:solidFill>
                  <a:schemeClr val="dk1"/>
                </a:solidFill>
                <a:latin typeface="Arial"/>
                <a:ea typeface="Arial"/>
                <a:cs typeface="Arial"/>
                <a:sym typeface="Arial"/>
              </a:rPr>
              <a:t>sign up for Piazza at </a:t>
            </a:r>
            <a:r>
              <a:rPr lang="en-US" sz="2200" u="sng" dirty="0">
                <a:hlinkClick r:id="rId3"/>
              </a:rPr>
              <a:t>https://piazza.com/class/jvxw4tjoy2n11c</a:t>
            </a:r>
            <a:endParaRPr sz="2200" b="0" i="0" u="none" strike="noStrike" cap="none" dirty="0">
              <a:solidFill>
                <a:schemeClr val="dk1"/>
              </a:solidFill>
              <a:sym typeface="Arial"/>
            </a:endParaRPr>
          </a:p>
          <a:p>
            <a:pPr marL="887908" marR="0" lvl="1" indent="-460375" algn="l" rtl="0">
              <a:lnSpc>
                <a:spcPct val="100000"/>
              </a:lnSpc>
              <a:spcBef>
                <a:spcPts val="1333"/>
              </a:spcBef>
              <a:spcAft>
                <a:spcPts val="0"/>
              </a:spcAft>
              <a:buClr>
                <a:schemeClr val="dk1"/>
              </a:buClr>
              <a:buSzPts val="2200"/>
              <a:buFont typeface="Courier New"/>
              <a:buChar char="o"/>
            </a:pPr>
            <a:r>
              <a:rPr lang="en" sz="2200" b="0" i="0" u="none" strike="noStrike" cap="none" dirty="0">
                <a:solidFill>
                  <a:schemeClr val="dk1"/>
                </a:solidFill>
                <a:latin typeface="Arial"/>
                <a:ea typeface="Arial"/>
                <a:cs typeface="Arial"/>
                <a:sym typeface="Arial"/>
              </a:rPr>
              <a:t>make sure your questions are private!</a:t>
            </a:r>
            <a:endParaRPr sz="1400" b="0" i="0" u="none" strike="noStrike" cap="none" dirty="0">
              <a:solidFill>
                <a:srgbClr val="000000"/>
              </a:solidFill>
              <a:latin typeface="Arial"/>
              <a:ea typeface="Arial"/>
              <a:cs typeface="Arial"/>
              <a:sym typeface="Arial"/>
            </a:endParaRPr>
          </a:p>
          <a:p>
            <a:pPr marL="887908" marR="0" lvl="1" indent="-396875" algn="l" rtl="0">
              <a:lnSpc>
                <a:spcPct val="100000"/>
              </a:lnSpc>
              <a:spcBef>
                <a:spcPts val="1333"/>
              </a:spcBef>
              <a:spcAft>
                <a:spcPts val="0"/>
              </a:spcAft>
              <a:buClr>
                <a:schemeClr val="dk1"/>
              </a:buClr>
              <a:buSzPts val="1000"/>
              <a:buFont typeface="Courier New"/>
              <a:buNone/>
            </a:pPr>
            <a:endParaRPr sz="1000" b="0" i="0" u="none" strike="noStrike" cap="none" dirty="0">
              <a:solidFill>
                <a:schemeClr val="dk1"/>
              </a:solidFill>
              <a:latin typeface="Arial"/>
              <a:ea typeface="Arial"/>
              <a:cs typeface="Arial"/>
              <a:sym typeface="Arial"/>
            </a:endParaRPr>
          </a:p>
          <a:p>
            <a:pPr marL="460375" marR="0" lvl="0" indent="-460375" algn="l" rtl="0">
              <a:lnSpc>
                <a:spcPct val="90000"/>
              </a:lnSpc>
              <a:spcBef>
                <a:spcPts val="0"/>
              </a:spcBef>
              <a:spcAft>
                <a:spcPts val="0"/>
              </a:spcAft>
              <a:buClr>
                <a:schemeClr val="dk1"/>
              </a:buClr>
              <a:buSzPts val="2860"/>
              <a:buFont typeface="Arial"/>
              <a:buChar char="•"/>
            </a:pPr>
            <a:r>
              <a:rPr lang="en" sz="2200" b="0" i="0" u="none" strike="noStrike" cap="none" dirty="0">
                <a:solidFill>
                  <a:schemeClr val="dk1"/>
                </a:solidFill>
                <a:latin typeface="Arial"/>
                <a:ea typeface="Arial"/>
                <a:cs typeface="Arial"/>
                <a:sym typeface="Arial"/>
              </a:rPr>
              <a:t>Please sign the collaboration policy!</a:t>
            </a:r>
            <a:endParaRPr sz="1400" b="0" i="0" u="none" strike="noStrike" cap="none" dirty="0">
              <a:solidFill>
                <a:srgbClr val="000000"/>
              </a:solidFill>
              <a:latin typeface="Arial"/>
              <a:ea typeface="Arial"/>
              <a:cs typeface="Arial"/>
              <a:sym typeface="Arial"/>
            </a:endParaRPr>
          </a:p>
          <a:p>
            <a:pPr marL="460375" marR="0" lvl="0" indent="-377825" algn="l" rtl="0">
              <a:lnSpc>
                <a:spcPct val="90000"/>
              </a:lnSpc>
              <a:spcBef>
                <a:spcPts val="0"/>
              </a:spcBef>
              <a:spcAft>
                <a:spcPts val="0"/>
              </a:spcAft>
              <a:buClr>
                <a:schemeClr val="dk1"/>
              </a:buClr>
              <a:buSzPts val="1300"/>
              <a:buFont typeface="Arial"/>
              <a:buNone/>
            </a:pPr>
            <a:endParaRPr sz="1000" b="0" i="0" u="none" strike="noStrike" cap="none" dirty="0">
              <a:solidFill>
                <a:schemeClr val="dk1"/>
              </a:solidFill>
              <a:latin typeface="Arial"/>
              <a:ea typeface="Arial"/>
              <a:cs typeface="Arial"/>
              <a:sym typeface="Arial"/>
            </a:endParaRPr>
          </a:p>
          <a:p>
            <a:pPr marL="460375" marR="0" lvl="0" indent="-460375" algn="l" rtl="0">
              <a:lnSpc>
                <a:spcPct val="90000"/>
              </a:lnSpc>
              <a:spcBef>
                <a:spcPts val="0"/>
              </a:spcBef>
              <a:spcAft>
                <a:spcPts val="0"/>
              </a:spcAft>
              <a:buClr>
                <a:schemeClr val="dk1"/>
              </a:buClr>
              <a:buSzPts val="2860"/>
              <a:buFont typeface="Arial"/>
              <a:buChar char="•"/>
            </a:pPr>
            <a:r>
              <a:rPr lang="en" sz="2200" b="0" i="0" u="none" strike="noStrike" cap="none" dirty="0">
                <a:solidFill>
                  <a:schemeClr val="dk1"/>
                </a:solidFill>
                <a:latin typeface="Arial"/>
                <a:ea typeface="Arial"/>
                <a:cs typeface="Arial"/>
                <a:sym typeface="Arial"/>
              </a:rPr>
              <a:t>If you need to email an individual TA: &lt;login&gt;@</a:t>
            </a:r>
            <a:r>
              <a:rPr lang="en" sz="2200" b="0" i="0" u="none" strike="noStrike" cap="none" dirty="0" err="1">
                <a:solidFill>
                  <a:schemeClr val="dk1"/>
                </a:solidFill>
                <a:latin typeface="Arial"/>
                <a:ea typeface="Arial"/>
                <a:cs typeface="Arial"/>
                <a:sym typeface="Arial"/>
              </a:rPr>
              <a:t>cs.brown.edu</a:t>
            </a:r>
            <a:r>
              <a:rPr lang="en" sz="2200" b="0" i="0" u="none" strike="noStrike" cap="none" dirty="0">
                <a:solidFill>
                  <a:schemeClr val="dk1"/>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a:p>
            <a:pPr marL="887908" marR="0" lvl="1" indent="-460375" algn="l" rtl="0">
              <a:lnSpc>
                <a:spcPct val="100000"/>
              </a:lnSpc>
              <a:spcBef>
                <a:spcPts val="1333"/>
              </a:spcBef>
              <a:spcAft>
                <a:spcPts val="0"/>
              </a:spcAft>
              <a:buClr>
                <a:schemeClr val="dk1"/>
              </a:buClr>
              <a:buSzPts val="2200"/>
              <a:buFont typeface="Courier New"/>
              <a:buChar char="o"/>
            </a:pPr>
            <a:r>
              <a:rPr lang="en" sz="2200" b="0" i="0" u="none" strike="noStrike" cap="none" dirty="0">
                <a:solidFill>
                  <a:schemeClr val="dk1"/>
                </a:solidFill>
                <a:latin typeface="Arial"/>
                <a:ea typeface="Arial"/>
                <a:cs typeface="Arial"/>
                <a:sym typeface="Arial"/>
              </a:rPr>
              <a:t>Logins are on the staff page of the website</a:t>
            </a:r>
            <a:endParaRPr sz="2200" b="0" i="0" u="none" strike="noStrike" cap="none" dirty="0">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4"/>
                                        </p:tgtEl>
                                        <p:attrNameLst>
                                          <p:attrName>style.visibility</p:attrName>
                                        </p:attrNameLst>
                                      </p:cBhvr>
                                      <p:to>
                                        <p:strVal val="visible"/>
                                      </p:to>
                                    </p:set>
                                    <p:animEffect transition="in" filter="fade">
                                      <p:cBhvr>
                                        <p:cTn id="7" dur="500"/>
                                        <p:tgtEl>
                                          <p:spTgt spid="8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7"/>
        <p:cNvGrpSpPr/>
        <p:nvPr/>
      </p:nvGrpSpPr>
      <p:grpSpPr>
        <a:xfrm>
          <a:off x="0" y="0"/>
          <a:ext cx="0" cy="0"/>
          <a:chOff x="0" y="0"/>
          <a:chExt cx="0" cy="0"/>
        </a:xfrm>
      </p:grpSpPr>
      <p:sp>
        <p:nvSpPr>
          <p:cNvPr id="148" name="Google Shape;148;p8"/>
          <p:cNvSpPr txBox="1">
            <a:spLocks noGrp="1"/>
          </p:cNvSpPr>
          <p:nvPr>
            <p:ph type="body" idx="1"/>
          </p:nvPr>
        </p:nvSpPr>
        <p:spPr>
          <a:xfrm>
            <a:off x="0" y="1374678"/>
            <a:ext cx="12192000" cy="4967599"/>
          </a:xfrm>
          <a:prstGeom prst="rect">
            <a:avLst/>
          </a:prstGeom>
          <a:noFill/>
          <a:ln>
            <a:noFill/>
          </a:ln>
        </p:spPr>
        <p:txBody>
          <a:bodyPr spcFirstLastPara="1" wrap="square" lIns="121900" tIns="121900" rIns="121900" bIns="121900" anchor="ctr" anchorCtr="0">
            <a:noAutofit/>
          </a:bodyPr>
          <a:lstStyle/>
          <a:p>
            <a:pPr marL="927100" marR="0" lvl="0" indent="-558800" algn="l" rtl="0">
              <a:lnSpc>
                <a:spcPct val="90000"/>
              </a:lnSpc>
              <a:spcBef>
                <a:spcPts val="0"/>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We know how to define simple methods</a:t>
            </a:r>
            <a:br>
              <a:rPr lang="en" sz="3200" b="0" i="0" u="none" strike="noStrike" cap="none" dirty="0">
                <a:solidFill>
                  <a:schemeClr val="dk1"/>
                </a:solidFill>
                <a:latin typeface="Arial"/>
                <a:ea typeface="Arial"/>
                <a:cs typeface="Arial"/>
                <a:sym typeface="Arial"/>
              </a:rPr>
            </a:br>
            <a:endParaRPr sz="3200" b="0" i="0" u="none" strike="noStrike" cap="none" dirty="0">
              <a:solidFill>
                <a:schemeClr val="dk1"/>
              </a:solidFill>
              <a:latin typeface="Arial"/>
              <a:ea typeface="Arial"/>
              <a:cs typeface="Arial"/>
              <a:sym typeface="Arial"/>
            </a:endParaRPr>
          </a:p>
          <a:p>
            <a:pPr marL="927100" marR="0" lvl="0" indent="-558800" algn="l" rtl="0">
              <a:lnSpc>
                <a:spcPct val="90000"/>
              </a:lnSpc>
              <a:spcBef>
                <a:spcPts val="1333"/>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Today, we will define more complicated methods that have both </a:t>
            </a:r>
            <a:r>
              <a:rPr lang="en" sz="3200" b="1" i="0" u="none" strike="noStrike" cap="none" dirty="0">
                <a:solidFill>
                  <a:schemeClr val="dk1"/>
                </a:solidFill>
                <a:latin typeface="Arial"/>
                <a:ea typeface="Arial"/>
                <a:cs typeface="Arial"/>
                <a:sym typeface="Arial"/>
              </a:rPr>
              <a:t>inputs</a:t>
            </a:r>
            <a:r>
              <a:rPr lang="en" sz="3200" b="0" i="0" u="none" strike="noStrike" cap="none" dirty="0">
                <a:solidFill>
                  <a:schemeClr val="dk1"/>
                </a:solidFill>
                <a:latin typeface="Arial"/>
                <a:ea typeface="Arial"/>
                <a:cs typeface="Arial"/>
                <a:sym typeface="Arial"/>
              </a:rPr>
              <a:t> and </a:t>
            </a:r>
            <a:r>
              <a:rPr lang="en" sz="3200" b="1" i="0" u="none" strike="noStrike" cap="none" dirty="0">
                <a:solidFill>
                  <a:schemeClr val="dk1"/>
                </a:solidFill>
                <a:latin typeface="Arial"/>
                <a:ea typeface="Arial"/>
                <a:cs typeface="Arial"/>
                <a:sym typeface="Arial"/>
              </a:rPr>
              <a:t>outputs</a:t>
            </a:r>
            <a:br>
              <a:rPr lang="en" sz="3200" b="1" i="0" u="none" strike="noStrike" cap="none" dirty="0">
                <a:solidFill>
                  <a:schemeClr val="dk1"/>
                </a:solidFill>
                <a:latin typeface="Arial"/>
                <a:ea typeface="Arial"/>
                <a:cs typeface="Arial"/>
                <a:sym typeface="Arial"/>
              </a:rPr>
            </a:br>
            <a:endParaRPr sz="3200" b="1" i="0" u="none" strike="noStrike" cap="none" dirty="0">
              <a:solidFill>
                <a:schemeClr val="dk1"/>
              </a:solidFill>
              <a:latin typeface="Arial"/>
              <a:ea typeface="Arial"/>
              <a:cs typeface="Arial"/>
              <a:sym typeface="Arial"/>
            </a:endParaRPr>
          </a:p>
          <a:p>
            <a:pPr marL="927100" marR="0" lvl="0" indent="-558800" algn="l" rtl="0">
              <a:lnSpc>
                <a:spcPct val="90000"/>
              </a:lnSpc>
              <a:spcBef>
                <a:spcPts val="1333"/>
              </a:spcBef>
              <a:spcAft>
                <a:spcPts val="0"/>
              </a:spcAft>
              <a:buClr>
                <a:schemeClr val="dk1"/>
              </a:buClr>
              <a:buSzPts val="3200"/>
              <a:buFont typeface="Arial"/>
              <a:buChar char="●"/>
            </a:pPr>
            <a:r>
              <a:rPr lang="en" sz="3200" b="0" i="0" u="none" strike="noStrike" cap="none" dirty="0">
                <a:solidFill>
                  <a:schemeClr val="dk1"/>
                </a:solidFill>
                <a:latin typeface="Arial"/>
                <a:ea typeface="Arial"/>
                <a:cs typeface="Arial"/>
                <a:sym typeface="Arial"/>
              </a:rPr>
              <a:t>Along the way, you will learn the basics of manipulating numbers in Java</a:t>
            </a:r>
            <a:endParaRPr sz="3200" b="0" i="0" u="none" strike="noStrike" cap="none" dirty="0">
              <a:solidFill>
                <a:schemeClr val="dk1"/>
              </a:solidFill>
              <a:latin typeface="Arial"/>
              <a:ea typeface="Arial"/>
              <a:cs typeface="Arial"/>
              <a:sym typeface="Arial"/>
            </a:endParaRPr>
          </a:p>
        </p:txBody>
      </p:sp>
      <p:sp>
        <p:nvSpPr>
          <p:cNvPr id="149" name="Google Shape;149;p8"/>
          <p:cNvSpPr txBox="1">
            <a:spLocks noGrp="1"/>
          </p:cNvSpPr>
          <p:nvPr>
            <p:ph type="title"/>
          </p:nvPr>
        </p:nvSpPr>
        <p:spPr>
          <a:xfrm>
            <a:off x="615737" y="231678"/>
            <a:ext cx="10972799" cy="1143000"/>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chemeClr val="dk1"/>
              </a:buClr>
              <a:buSzPts val="900"/>
              <a:buFont typeface="Arial"/>
              <a:buNone/>
            </a:pPr>
            <a:r>
              <a:rPr lang="en" sz="3600" b="1" i="0" u="none" strike="noStrike" cap="none" dirty="0">
                <a:solidFill>
                  <a:schemeClr val="dk1"/>
                </a:solidFill>
                <a:latin typeface="Arial"/>
                <a:ea typeface="Arial"/>
                <a:cs typeface="Arial"/>
                <a:sym typeface="Arial"/>
              </a:rPr>
              <a:t>Defining Methods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8">
                                            <p:txEl>
                                              <p:pRg st="0" end="0"/>
                                            </p:txEl>
                                          </p:spTgt>
                                        </p:tgtEl>
                                        <p:attrNameLst>
                                          <p:attrName>style.visibility</p:attrName>
                                        </p:attrNameLst>
                                      </p:cBhvr>
                                      <p:to>
                                        <p:strVal val="visible"/>
                                      </p:to>
                                    </p:set>
                                    <p:animEffect transition="in" filter="fade">
                                      <p:cBhvr>
                                        <p:cTn id="7" dur="500"/>
                                        <p:tgtEl>
                                          <p:spTgt spid="1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8">
                                            <p:txEl>
                                              <p:pRg st="1" end="1"/>
                                            </p:txEl>
                                          </p:spTgt>
                                        </p:tgtEl>
                                        <p:attrNameLst>
                                          <p:attrName>style.visibility</p:attrName>
                                        </p:attrNameLst>
                                      </p:cBhvr>
                                      <p:to>
                                        <p:strVal val="visible"/>
                                      </p:to>
                                    </p:set>
                                    <p:animEffect transition="in" filter="fade">
                                      <p:cBhvr>
                                        <p:cTn id="12" dur="500"/>
                                        <p:tgtEl>
                                          <p:spTgt spid="14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8">
                                            <p:txEl>
                                              <p:pRg st="2" end="2"/>
                                            </p:txEl>
                                          </p:spTgt>
                                        </p:tgtEl>
                                        <p:attrNameLst>
                                          <p:attrName>style.visibility</p:attrName>
                                        </p:attrNameLst>
                                      </p:cBhvr>
                                      <p:to>
                                        <p:strVal val="visible"/>
                                      </p:to>
                                    </p:set>
                                    <p:animEffect transition="in" filter="fade">
                                      <p:cBhvr>
                                        <p:cTn id="17" dur="500"/>
                                        <p:tgtEl>
                                          <p:spTgt spid="14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3040</TotalTime>
  <Words>6290</Words>
  <Application>Microsoft Macintosh PowerPoint</Application>
  <PresentationFormat>Widescreen</PresentationFormat>
  <Paragraphs>1101</Paragraphs>
  <Slides>81</Slides>
  <Notes>76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81</vt:i4>
      </vt:variant>
    </vt:vector>
  </HeadingPairs>
  <TitlesOfParts>
    <vt:vector size="90" baseType="lpstr">
      <vt:lpstr>Arial</vt:lpstr>
      <vt:lpstr>Calibri</vt:lpstr>
      <vt:lpstr>Consolas</vt:lpstr>
      <vt:lpstr>Courier New</vt:lpstr>
      <vt:lpstr>Helvetica</vt:lpstr>
      <vt:lpstr>Merriweather Sans</vt:lpstr>
      <vt:lpstr>Noto Sans Symbols</vt:lpstr>
      <vt:lpstr>Times</vt:lpstr>
      <vt:lpstr>Office Theme</vt:lpstr>
      <vt:lpstr>PowerPoint Presentation</vt:lpstr>
      <vt:lpstr>PowerPoint Presentation</vt:lpstr>
      <vt:lpstr>PowerPoint Presentation</vt:lpstr>
      <vt:lpstr>IT in the News</vt:lpstr>
      <vt:lpstr>IT in the News</vt:lpstr>
      <vt:lpstr>Lecture 3</vt:lpstr>
      <vt:lpstr>Review of Inter-Object Communication</vt:lpstr>
      <vt:lpstr>This Lecture:</vt:lpstr>
      <vt:lpstr>Defining Methods</vt:lpstr>
      <vt:lpstr>BookstoreAccountant</vt:lpstr>
      <vt:lpstr>Basic Math in Java</vt:lpstr>
      <vt:lpstr>Integers</vt:lpstr>
      <vt:lpstr>Integers</vt:lpstr>
      <vt:lpstr>Floating Point Numbers</vt:lpstr>
      <vt:lpstr>Floating Point Numbers</vt:lpstr>
      <vt:lpstr>Operators and Math Expressions (1/2)</vt:lpstr>
      <vt:lpstr>Operators and Math Expressions (2/2)</vt:lpstr>
      <vt:lpstr>Be careful with integer division!</vt:lpstr>
      <vt:lpstr>Evaluating Math Expressions</vt:lpstr>
      <vt:lpstr>Top Hat Question</vt:lpstr>
      <vt:lpstr>BookstoreAccountant</vt:lpstr>
      <vt:lpstr>Return Type (1/2)</vt:lpstr>
      <vt:lpstr>Return Type (2/2)</vt:lpstr>
      <vt:lpstr>Accountant (1/6)</vt:lpstr>
      <vt:lpstr>Accountant (2/6)</vt:lpstr>
      <vt:lpstr>Accountant (3/6)</vt:lpstr>
      <vt:lpstr>Aside: System.out.println</vt:lpstr>
      <vt:lpstr>Accountant (4/6)</vt:lpstr>
      <vt:lpstr>Accountant (5/6)</vt:lpstr>
      <vt:lpstr>Accountant (6/6)</vt:lpstr>
      <vt:lpstr>Accountant: A More Generic Price Calculator (1/4)</vt:lpstr>
      <vt:lpstr>Accountant: A More Generic Price Calculator (2/4)</vt:lpstr>
      <vt:lpstr>Accountant: A More Generic Price Calculator (3/4)</vt:lpstr>
      <vt:lpstr>Accountant: A More Generic Price Calculator (4/4)</vt:lpstr>
      <vt:lpstr>Parameters (1/3)</vt:lpstr>
      <vt:lpstr>Parameters (2/3)</vt:lpstr>
      <vt:lpstr>Parameters (3/3)</vt:lpstr>
      <vt:lpstr>With great power comes great responsibility...</vt:lpstr>
      <vt:lpstr>Accountant (1/2)</vt:lpstr>
      <vt:lpstr>Accountant (2/2)</vt:lpstr>
      <vt:lpstr>Top Hat Question: Declaring Methods</vt:lpstr>
      <vt:lpstr>Calling (i.e., using) Methods with Parameters (1/3)</vt:lpstr>
      <vt:lpstr>Calling Methods with Parameters (2/3)</vt:lpstr>
      <vt:lpstr>Calling Methods with Parameters (3/3)</vt:lpstr>
      <vt:lpstr>Arguments vs. Parameters</vt:lpstr>
      <vt:lpstr>Calling Methods That Have Parameters (1/9)</vt:lpstr>
      <vt:lpstr>Calling Methods That Have Parameters (2/9)</vt:lpstr>
      <vt:lpstr>Calling Methods That Have Parameters (3/9)</vt:lpstr>
      <vt:lpstr>Calling Methods That Have Parameters (4/9)</vt:lpstr>
      <vt:lpstr>Calling Methods That Have Parameters (5/9)</vt:lpstr>
      <vt:lpstr>Calling Methods That Have Parameters (6/9)</vt:lpstr>
      <vt:lpstr>Calling Methods That Have Parameters (7/9)</vt:lpstr>
      <vt:lpstr>Calling Methods That Have Parameters (8/9)</vt:lpstr>
      <vt:lpstr>Calling Methods That Have Parameters (9/9)</vt:lpstr>
      <vt:lpstr>Top Hat Question</vt:lpstr>
      <vt:lpstr>Where did myAccountant come from?</vt:lpstr>
      <vt:lpstr>Constructors (1/3)</vt:lpstr>
      <vt:lpstr>Constructors (2/3)</vt:lpstr>
      <vt:lpstr>Constructors (3/3)</vt:lpstr>
      <vt:lpstr>Top Hat Question</vt:lpstr>
      <vt:lpstr>Instantiating Objects (1/2)</vt:lpstr>
      <vt:lpstr>Instantiating Objects (2/2)</vt:lpstr>
      <vt:lpstr>Aside: Nesting (1/2)</vt:lpstr>
      <vt:lpstr>Aside: Nesting (2/2)</vt:lpstr>
      <vt:lpstr>Top Hat Question</vt:lpstr>
      <vt:lpstr>Important Techniques Covered So Far</vt:lpstr>
      <vt:lpstr>What Is Flow of Control?</vt:lpstr>
      <vt:lpstr>Overview: How Programs Are Executed</vt:lpstr>
      <vt:lpstr>The Main Method</vt:lpstr>
      <vt:lpstr>Method Calls and Constructors</vt:lpstr>
      <vt:lpstr>Example: Baking Cookies</vt:lpstr>
      <vt:lpstr>The makeCookies() Method</vt:lpstr>
      <vt:lpstr>Defining the Baker Class</vt:lpstr>
      <vt:lpstr>The makeCookies() Method</vt:lpstr>
      <vt:lpstr>Top Hat Question</vt:lpstr>
      <vt:lpstr>Flow of Control Illustrated</vt:lpstr>
      <vt:lpstr>Putting it Together (1/2)</vt:lpstr>
      <vt:lpstr>Putting it Together (2/2)</vt:lpstr>
      <vt:lpstr>Following Flow of Control</vt:lpstr>
      <vt:lpstr>Modifying Flow of Control</vt:lpstr>
      <vt:lpstr>Announcements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avd</dc:creator>
  <cp:lastModifiedBy>Angel Rodriguez</cp:lastModifiedBy>
  <cp:revision>68</cp:revision>
  <dcterms:modified xsi:type="dcterms:W3CDTF">2019-09-12T03:56:46Z</dcterms:modified>
</cp:coreProperties>
</file>